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21"/>
  </p:notesMasterIdLst>
  <p:handoutMasterIdLst>
    <p:handoutMasterId r:id="rId58"/>
  </p:handoutMasterIdLst>
  <p:sldIdLst>
    <p:sldId id="1171" r:id="rId4"/>
    <p:sldId id="1172" r:id="rId5"/>
    <p:sldId id="1173" r:id="rId6"/>
    <p:sldId id="1174" r:id="rId7"/>
    <p:sldId id="1175" r:id="rId8"/>
    <p:sldId id="1176" r:id="rId9"/>
    <p:sldId id="1177" r:id="rId10"/>
    <p:sldId id="1178" r:id="rId11"/>
    <p:sldId id="1179" r:id="rId12"/>
    <p:sldId id="1180" r:id="rId13"/>
    <p:sldId id="1181" r:id="rId14"/>
    <p:sldId id="1182" r:id="rId15"/>
    <p:sldId id="1183" r:id="rId16"/>
    <p:sldId id="1184" r:id="rId17"/>
    <p:sldId id="1185" r:id="rId18"/>
    <p:sldId id="1186" r:id="rId19"/>
    <p:sldId id="1187" r:id="rId20"/>
    <p:sldId id="1188" r:id="rId22"/>
    <p:sldId id="1189" r:id="rId23"/>
    <p:sldId id="1190" r:id="rId24"/>
    <p:sldId id="1191" r:id="rId25"/>
    <p:sldId id="1192" r:id="rId26"/>
    <p:sldId id="1193" r:id="rId27"/>
    <p:sldId id="1194" r:id="rId28"/>
    <p:sldId id="1195" r:id="rId29"/>
    <p:sldId id="1196" r:id="rId30"/>
    <p:sldId id="1197" r:id="rId31"/>
    <p:sldId id="1198" r:id="rId32"/>
    <p:sldId id="1199" r:id="rId33"/>
    <p:sldId id="1200" r:id="rId34"/>
    <p:sldId id="1201" r:id="rId35"/>
    <p:sldId id="1202" r:id="rId36"/>
    <p:sldId id="837" r:id="rId37"/>
    <p:sldId id="1109" r:id="rId38"/>
    <p:sldId id="918" r:id="rId39"/>
    <p:sldId id="1110" r:id="rId40"/>
    <p:sldId id="1026" r:id="rId41"/>
    <p:sldId id="1008" r:id="rId42"/>
    <p:sldId id="1137" r:id="rId43"/>
    <p:sldId id="1111" r:id="rId44"/>
    <p:sldId id="1138" r:id="rId45"/>
    <p:sldId id="1136" r:id="rId46"/>
    <p:sldId id="1024" r:id="rId47"/>
    <p:sldId id="1006" r:id="rId48"/>
    <p:sldId id="993" r:id="rId49"/>
    <p:sldId id="1044" r:id="rId50"/>
    <p:sldId id="1045" r:id="rId51"/>
    <p:sldId id="994" r:id="rId52"/>
    <p:sldId id="1012" r:id="rId53"/>
    <p:sldId id="1131" r:id="rId54"/>
    <p:sldId id="1132" r:id="rId55"/>
    <p:sldId id="1133" r:id="rId56"/>
    <p:sldId id="838" r:id="rId57"/>
  </p:sldIdLst>
  <p:sldSz cx="12192000" cy="6858000"/>
  <p:notesSz cx="6858000" cy="9144000"/>
  <p:custDataLst>
    <p:tags r:id="rId6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29" userDrawn="1">
          <p15:clr>
            <a:srgbClr val="A4A3A4"/>
          </p15:clr>
        </p15:guide>
        <p15:guide id="2" pos="382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楊 玥堃" initials="楊 [6]" lastIdx="1" clrIdx="6"/>
  <p:cmAuthor id="0" name="郭中梅" initials="a" lastIdx="3" clrIdx="0"/>
  <p:cmAuthor id="1" name="apple" initials="a" lastIdx="2" clrIdx="0"/>
  <p:cmAuthor id="2" name="作者" initials="A" lastIdx="0" clrIdx="1"/>
  <p:cmAuthor id="3" name="1034795270@qq.com" initials="1" lastIdx="1" clrIdx="2"/>
  <p:cmAuthor id="4" name="王 聪" initials="王" lastIdx="7" clrIdx="3"/>
  <p:cmAuthor id="5" name="Administrator" initials="A" lastIdx="1" clrIdx="4"/>
  <p:cmAuthor id="6" name="DELL" initials="D" lastIdx="1" clrIdx="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9FE"/>
    <a:srgbClr val="FFFFFF"/>
    <a:srgbClr val="2B90FE"/>
    <a:srgbClr val="D9D9D9"/>
    <a:srgbClr val="4472CC"/>
    <a:srgbClr val="4472C4"/>
    <a:srgbClr val="99CCFF"/>
    <a:srgbClr val="66FFFF"/>
    <a:srgbClr val="F2F2F2"/>
    <a:srgbClr val="CCE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868" autoAdjust="0"/>
    <p:restoredTop sz="94151" autoAdjust="0"/>
  </p:normalViewPr>
  <p:slideViewPr>
    <p:cSldViewPr snapToGrid="0" showGuides="1">
      <p:cViewPr>
        <p:scale>
          <a:sx n="75" d="100"/>
          <a:sy n="75" d="100"/>
        </p:scale>
        <p:origin x="216" y="-234"/>
      </p:cViewPr>
      <p:guideLst>
        <p:guide orient="horz" pos="1829"/>
        <p:guide pos="382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3" Type="http://schemas.openxmlformats.org/officeDocument/2006/relationships/tags" Target="tags/tag272.xml"/><Relationship Id="rId62" Type="http://schemas.openxmlformats.org/officeDocument/2006/relationships/commentAuthors" Target="commentAuthors.xml"/><Relationship Id="rId61" Type="http://schemas.openxmlformats.org/officeDocument/2006/relationships/tableStyles" Target="tableStyles.xml"/><Relationship Id="rId60" Type="http://schemas.openxmlformats.org/officeDocument/2006/relationships/viewProps" Target="viewProps.xml"/><Relationship Id="rId6" Type="http://schemas.openxmlformats.org/officeDocument/2006/relationships/slide" Target="slides/slide3.xml"/><Relationship Id="rId59" Type="http://schemas.openxmlformats.org/officeDocument/2006/relationships/presProps" Target="presProps.xml"/><Relationship Id="rId58" Type="http://schemas.openxmlformats.org/officeDocument/2006/relationships/handoutMaster" Target="handoutMasters/handoutMaster1.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notesMaster" Target="notesMasters/notesMaster1.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68FBB7B-694A-47BF-865D-2F44C1051453}" type="doc">
      <dgm:prSet loTypeId="urn:microsoft.com/office/officeart/2005/8/layout/hList1" loCatId="list" qsTypeId="urn:microsoft.com/office/officeart/2005/8/quickstyle/simple1#2" qsCatId="simple" csTypeId="urn:microsoft.com/office/officeart/2005/8/colors/accent1_2#2" csCatId="accent1" phldr="0"/>
      <dgm:spPr/>
      <dgm:t>
        <a:bodyPr/>
        <a:lstStyle/>
        <a:p>
          <a:endParaRPr lang="zh-CN" altLang="en-US"/>
        </a:p>
      </dgm:t>
    </dgm:pt>
    <dgm:pt modelId="{BD5427FF-4EB1-4006-BF7F-42158E0C5129}">
      <dgm:prSet phldrT="[文本]" phldr="0" custT="1"/>
      <dgm:spPr/>
      <dgm:t>
        <a:bodyPr vert="horz" wrap="square"/>
        <a:lstStyle/>
        <a:p>
          <a:pPr>
            <a:lnSpc>
              <a:spcPct val="100000"/>
            </a:lnSpc>
            <a:spcBef>
              <a:spcPct val="0"/>
            </a:spcBef>
            <a:spcAft>
              <a:spcPct val="35000"/>
            </a:spcAft>
          </a:pPr>
          <a:r>
            <a:rPr lang="zh-CN" altLang="en-US" sz="1800"/>
            <a:t>解决时间浪费问题</a:t>
          </a:r>
        </a:p>
      </dgm:t>
    </dgm:pt>
    <dgm:pt modelId="{A2F6D805-3B53-408A-A2A3-20BC3BF0D242}" cxnId="{3B6C1149-DBCC-4918-8A2D-346597DEB1D5}" type="parTrans">
      <dgm:prSet/>
      <dgm:spPr/>
      <dgm:t>
        <a:bodyPr/>
        <a:lstStyle/>
        <a:p>
          <a:endParaRPr lang="zh-CN" altLang="en-US"/>
        </a:p>
      </dgm:t>
    </dgm:pt>
    <dgm:pt modelId="{D47F9812-1256-4E44-A6BE-BEC559BE8FF3}" cxnId="{3B6C1149-DBCC-4918-8A2D-346597DEB1D5}" type="sibTrans">
      <dgm:prSet/>
      <dgm:spPr/>
      <dgm:t>
        <a:bodyPr/>
        <a:lstStyle/>
        <a:p>
          <a:endParaRPr lang="zh-CN" altLang="en-US"/>
        </a:p>
      </dgm:t>
    </dgm:pt>
    <dgm:pt modelId="{3A7B819B-DBE9-4610-B22A-5573EA6D532D}">
      <dgm:prSet phldrT="[文本]" phldr="0" custT="1"/>
      <dgm:spPr/>
      <dgm:t>
        <a:bodyPr vert="horz" wrap="square"/>
        <a:lstStyle/>
        <a:p>
          <a:pPr>
            <a:lnSpc>
              <a:spcPct val="100000"/>
            </a:lnSpc>
            <a:spcBef>
              <a:spcPct val="0"/>
            </a:spcBef>
            <a:spcAft>
              <a:spcPct val="15000"/>
            </a:spcAft>
          </a:pPr>
          <a:r>
            <a:rPr lang="zh-CN" altLang="en-US" sz="1600">
              <a:latin typeface="微软雅黑" panose="020B0503020204020204" charset="-122"/>
              <a:ea typeface="微软雅黑" panose="020B0503020204020204" charset="-122"/>
              <a:cs typeface="微软雅黑" panose="020B0503020204020204" charset="-122"/>
            </a:rPr>
            <a:t>传统流程中，体育场馆活动后报送材料，体育主管部门审核、判断开放及评价，流程耗时长，效率低，浪费时间。</a:t>
          </a:r>
        </a:p>
      </dgm:t>
    </dgm:pt>
    <dgm:pt modelId="{DC4BEA23-BF6E-42AD-9BF0-CFBDE86A80F1}" cxnId="{7FD5D45C-DEFD-48B1-9CA3-2C4F197DEF55}" type="parTrans">
      <dgm:prSet/>
      <dgm:spPr/>
      <dgm:t>
        <a:bodyPr/>
        <a:lstStyle/>
        <a:p>
          <a:endParaRPr lang="zh-CN" altLang="en-US"/>
        </a:p>
      </dgm:t>
    </dgm:pt>
    <dgm:pt modelId="{0BF6ACD3-AE1A-4691-8CBE-DBE77AB8A685}" cxnId="{7FD5D45C-DEFD-48B1-9CA3-2C4F197DEF55}" type="sibTrans">
      <dgm:prSet/>
      <dgm:spPr/>
      <dgm:t>
        <a:bodyPr/>
        <a:lstStyle/>
        <a:p>
          <a:endParaRPr lang="zh-CN" altLang="en-US"/>
        </a:p>
      </dgm:t>
    </dgm:pt>
    <dgm:pt modelId="{9192BE4A-D271-4314-B5FE-3BBA00AB63AC}">
      <dgm:prSet phldr="0" custT="1"/>
      <dgm:spPr/>
      <dgm:t>
        <a:bodyPr vert="horz" wrap="square"/>
        <a:lstStyle/>
        <a:p>
          <a:pPr>
            <a:lnSpc>
              <a:spcPct val="100000"/>
            </a:lnSpc>
            <a:spcBef>
              <a:spcPct val="0"/>
            </a:spcBef>
            <a:spcAft>
              <a:spcPct val="15000"/>
            </a:spcAft>
          </a:pPr>
          <a:r>
            <a:rPr lang="zh-CN" altLang="en-US" sz="1600" b="1">
              <a:solidFill>
                <a:srgbClr val="FF0000"/>
              </a:solidFill>
              <a:latin typeface="微软雅黑" panose="020B0503020204020204" charset="-122"/>
              <a:ea typeface="微软雅黑" panose="020B0503020204020204" charset="-122"/>
              <a:cs typeface="微软雅黑" panose="020B0503020204020204" charset="-122"/>
            </a:rPr>
            <a:t>本系统</a:t>
          </a:r>
          <a:r>
            <a:rPr lang="zh-CN" altLang="en-US" sz="1600">
              <a:latin typeface="微软雅黑" panose="020B0503020204020204" charset="-122"/>
              <a:ea typeface="微软雅黑" panose="020B0503020204020204" charset="-122"/>
              <a:cs typeface="微软雅黑" panose="020B0503020204020204" charset="-122"/>
            </a:rPr>
            <a:t>使活动组织机构可提前申请，场馆及时审核，必要时主管部门线上确认，加快审批，紧密衔接各环节，缩短处理时间，提高效率。</a:t>
          </a:r>
        </a:p>
      </dgm:t>
    </dgm:pt>
    <dgm:pt modelId="{6788CD4B-7A76-49B8-A93B-526689DDF371}" cxnId="{5D0E5E37-C88F-4947-A752-0F2C3D94B1D3}" type="parTrans">
      <dgm:prSet/>
      <dgm:spPr/>
    </dgm:pt>
    <dgm:pt modelId="{58F9EAB5-2080-465A-987A-B07C2D3A7F4E}" cxnId="{5D0E5E37-C88F-4947-A752-0F2C3D94B1D3}" type="sibTrans">
      <dgm:prSet/>
      <dgm:spPr/>
    </dgm:pt>
    <dgm:pt modelId="{FE969E54-0D5D-4815-BDC4-3309E2F7325D}">
      <dgm:prSet phldrT="[文本]" phldr="0" custT="1"/>
      <dgm:spPr/>
      <dgm:t>
        <a:bodyPr vert="horz" wrap="square"/>
        <a:lstStyle/>
        <a:p>
          <a:pPr>
            <a:lnSpc>
              <a:spcPct val="100000"/>
            </a:lnSpc>
            <a:spcBef>
              <a:spcPct val="0"/>
            </a:spcBef>
            <a:spcAft>
              <a:spcPct val="35000"/>
            </a:spcAft>
          </a:pPr>
          <a:r>
            <a:rPr lang="zh-CN" altLang="en-US" sz="1800"/>
            <a:t>解决人员资源浪费与不经济问题</a:t>
          </a:r>
        </a:p>
      </dgm:t>
    </dgm:pt>
    <dgm:pt modelId="{B5D9FB86-EEBE-488F-B7DE-B7CF5C9166C5}" cxnId="{AB4017E7-BD4F-47DF-A68B-77D521991804}" type="parTrans">
      <dgm:prSet/>
      <dgm:spPr/>
      <dgm:t>
        <a:bodyPr/>
        <a:lstStyle/>
        <a:p>
          <a:endParaRPr lang="zh-CN" altLang="en-US"/>
        </a:p>
      </dgm:t>
    </dgm:pt>
    <dgm:pt modelId="{D7D19B67-C01A-45D3-B5C7-B7E1B18A9F62}" cxnId="{AB4017E7-BD4F-47DF-A68B-77D521991804}" type="sibTrans">
      <dgm:prSet/>
      <dgm:spPr/>
      <dgm:t>
        <a:bodyPr/>
        <a:lstStyle/>
        <a:p>
          <a:endParaRPr lang="zh-CN" altLang="en-US"/>
        </a:p>
      </dgm:t>
    </dgm:pt>
    <dgm:pt modelId="{35600F67-42C2-4D1B-B072-DC2A36FCB136}">
      <dgm:prSet phldrT="[文本]" phldr="0" custT="1"/>
      <dgm:spPr/>
      <dgm:t>
        <a:bodyPr vert="horz" wrap="square"/>
        <a:lstStyle/>
        <a:p>
          <a:pPr>
            <a:lnSpc>
              <a:spcPct val="100000"/>
            </a:lnSpc>
            <a:spcBef>
              <a:spcPct val="0"/>
            </a:spcBef>
            <a:spcAft>
              <a:spcPct val="15000"/>
            </a:spcAft>
          </a:pPr>
          <a:r>
            <a:rPr lang="zh-CN" altLang="en-US" sz="1600">
              <a:latin typeface="微软雅黑" panose="020B0503020204020204" charset="-122"/>
              <a:ea typeface="微软雅黑" panose="020B0503020204020204" charset="-122"/>
              <a:cs typeface="微软雅黑" panose="020B0503020204020204" charset="-122"/>
            </a:rPr>
            <a:t>传统流程人力成本高，效率低，浪费人员资源且不经济。</a:t>
          </a:r>
        </a:p>
      </dgm:t>
    </dgm:pt>
    <dgm:pt modelId="{B4BC79E1-FDBA-43D1-A988-1BE8090EDA7A}" cxnId="{73A0E680-6AE1-4F2D-8220-342BC9C31CCB}" type="parTrans">
      <dgm:prSet/>
      <dgm:spPr/>
      <dgm:t>
        <a:bodyPr/>
        <a:lstStyle/>
        <a:p>
          <a:endParaRPr lang="zh-CN" altLang="en-US"/>
        </a:p>
      </dgm:t>
    </dgm:pt>
    <dgm:pt modelId="{AD46A0AA-C45A-46D2-89AF-28390F99F9D0}" cxnId="{73A0E680-6AE1-4F2D-8220-342BC9C31CCB}" type="sibTrans">
      <dgm:prSet/>
      <dgm:spPr/>
      <dgm:t>
        <a:bodyPr/>
        <a:lstStyle/>
        <a:p>
          <a:endParaRPr lang="zh-CN" altLang="en-US"/>
        </a:p>
      </dgm:t>
    </dgm:pt>
    <dgm:pt modelId="{8FB76D24-1F23-4442-82A6-C65F93CF16E5}">
      <dgm:prSet phldr="0" custT="1"/>
      <dgm:spPr/>
      <dgm:t>
        <a:bodyPr vert="horz" wrap="square"/>
        <a:lstStyle/>
        <a:p>
          <a:pPr>
            <a:lnSpc>
              <a:spcPct val="100000"/>
            </a:lnSpc>
            <a:spcBef>
              <a:spcPct val="0"/>
            </a:spcBef>
            <a:spcAft>
              <a:spcPct val="15000"/>
            </a:spcAft>
          </a:pPr>
          <a:r>
            <a:rPr lang="zh-CN" altLang="en-US" sz="1600" b="1">
              <a:solidFill>
                <a:srgbClr val="FF0000"/>
              </a:solidFill>
              <a:latin typeface="微软雅黑" panose="020B0503020204020204" charset="-122"/>
              <a:ea typeface="微软雅黑" panose="020B0503020204020204" charset="-122"/>
              <a:cs typeface="微软雅黑" panose="020B0503020204020204" charset="-122"/>
            </a:rPr>
            <a:t>本系统</a:t>
          </a:r>
          <a:r>
            <a:rPr lang="zh-CN" altLang="en-US" sz="1600">
              <a:latin typeface="微软雅黑" panose="020B0503020204020204" charset="-122"/>
              <a:ea typeface="微软雅黑" panose="020B0503020204020204" charset="-122"/>
              <a:cs typeface="微软雅黑" panose="020B0503020204020204" charset="-122"/>
            </a:rPr>
            <a:t>实现线上申请、审核、资料上传，减少纸质材料和人工传递，主管部门和场馆工作人员可便捷操作，降低人力成本，提高效率，实现资源合理利用和经济性提升。</a:t>
          </a:r>
        </a:p>
      </dgm:t>
    </dgm:pt>
    <dgm:pt modelId="{03DA8DB5-8E02-4FBA-B19C-4074EE97EED9}" cxnId="{A9B5AD4F-9FB2-4E8E-8CD1-FC7916ADD47D}" type="parTrans">
      <dgm:prSet/>
      <dgm:spPr/>
    </dgm:pt>
    <dgm:pt modelId="{5E3A7C72-8E12-4CB8-B820-ACA37C9B55D4}" cxnId="{A9B5AD4F-9FB2-4E8E-8CD1-FC7916ADD47D}" type="sibTrans">
      <dgm:prSet/>
      <dgm:spPr/>
    </dgm:pt>
    <dgm:pt modelId="{61F0DC84-7FFF-4FDD-9B5D-40960093AE83}">
      <dgm:prSet phldrT="[文本]" phldr="0" custT="1"/>
      <dgm:spPr/>
      <dgm:t>
        <a:bodyPr vert="horz" wrap="square"/>
        <a:lstStyle/>
        <a:p>
          <a:pPr>
            <a:lnSpc>
              <a:spcPct val="100000"/>
            </a:lnSpc>
            <a:spcBef>
              <a:spcPct val="0"/>
            </a:spcBef>
            <a:spcAft>
              <a:spcPct val="35000"/>
            </a:spcAft>
          </a:pPr>
          <a:r>
            <a:rPr lang="zh-CN" altLang="en-US" sz="1800"/>
            <a:t>解决监管困难问题</a:t>
          </a:r>
        </a:p>
      </dgm:t>
    </dgm:pt>
    <dgm:pt modelId="{2CB3CEFC-83E6-4DB9-B636-5287ACC11553}" cxnId="{1CEE244C-0783-4B9E-84C5-0ACAF94840BA}" type="parTrans">
      <dgm:prSet/>
      <dgm:spPr/>
      <dgm:t>
        <a:bodyPr/>
        <a:lstStyle/>
        <a:p>
          <a:endParaRPr lang="zh-CN" altLang="en-US"/>
        </a:p>
      </dgm:t>
    </dgm:pt>
    <dgm:pt modelId="{1FAE29ED-22A2-40FA-904A-0706E8542FE7}" cxnId="{1CEE244C-0783-4B9E-84C5-0ACAF94840BA}" type="sibTrans">
      <dgm:prSet/>
      <dgm:spPr/>
      <dgm:t>
        <a:bodyPr/>
        <a:lstStyle/>
        <a:p>
          <a:endParaRPr lang="zh-CN" altLang="en-US"/>
        </a:p>
      </dgm:t>
    </dgm:pt>
    <dgm:pt modelId="{2C0D9F89-7CE9-4195-96AC-FB27D6AA2EF6}">
      <dgm:prSet phldrT="[文本]" phldr="0" custT="1"/>
      <dgm:spPr/>
      <dgm:t>
        <a:bodyPr vert="horz" wrap="square"/>
        <a:lstStyle/>
        <a:p>
          <a:pPr>
            <a:lnSpc>
              <a:spcPct val="100000"/>
            </a:lnSpc>
            <a:spcBef>
              <a:spcPct val="0"/>
            </a:spcBef>
            <a:spcAft>
              <a:spcPct val="15000"/>
            </a:spcAft>
          </a:pPr>
          <a:r>
            <a:rPr lang="zh-CN" altLang="en-US" sz="1600">
              <a:latin typeface="微软雅黑" panose="020B0503020204020204" charset="-122"/>
              <a:ea typeface="微软雅黑" panose="020B0503020204020204" charset="-122"/>
              <a:cs typeface="微软雅黑" panose="020B0503020204020204" charset="-122"/>
            </a:rPr>
            <a:t>监管部门难以实时全面了解场馆活动，只能靠事后报送材料，不利于监管和规范管理。</a:t>
          </a:r>
        </a:p>
      </dgm:t>
    </dgm:pt>
    <dgm:pt modelId="{24D9371C-2787-474E-A690-5A09190A9707}" cxnId="{0F65AB27-FB70-4CA3-A3D1-8BEAB0B33E78}" type="parTrans">
      <dgm:prSet/>
      <dgm:spPr/>
      <dgm:t>
        <a:bodyPr/>
        <a:lstStyle/>
        <a:p>
          <a:endParaRPr lang="zh-CN" altLang="en-US"/>
        </a:p>
      </dgm:t>
    </dgm:pt>
    <dgm:pt modelId="{39E6AF7E-E529-4319-B552-AB363EF4CE26}" cxnId="{0F65AB27-FB70-4CA3-A3D1-8BEAB0B33E78}" type="sibTrans">
      <dgm:prSet/>
      <dgm:spPr/>
      <dgm:t>
        <a:bodyPr/>
        <a:lstStyle/>
        <a:p>
          <a:endParaRPr lang="zh-CN" altLang="en-US"/>
        </a:p>
      </dgm:t>
    </dgm:pt>
    <dgm:pt modelId="{3A08A967-F82B-4934-8A44-3CB285BDC4FC}">
      <dgm:prSet phldr="0" custT="1"/>
      <dgm:spPr/>
      <dgm:t>
        <a:bodyPr vert="horz" wrap="square"/>
        <a:lstStyle/>
        <a:p>
          <a:pPr>
            <a:lnSpc>
              <a:spcPct val="100000"/>
            </a:lnSpc>
            <a:spcBef>
              <a:spcPct val="0"/>
            </a:spcBef>
            <a:spcAft>
              <a:spcPct val="15000"/>
            </a:spcAft>
          </a:pPr>
          <a:r>
            <a:rPr lang="zh-CN" altLang="en-US" sz="1600" b="1">
              <a:solidFill>
                <a:srgbClr val="FF0000"/>
              </a:solidFill>
              <a:latin typeface="微软雅黑" panose="020B0503020204020204" charset="-122"/>
              <a:ea typeface="微软雅黑" panose="020B0503020204020204" charset="-122"/>
              <a:cs typeface="微软雅黑" panose="020B0503020204020204" charset="-122"/>
              <a:sym typeface="+mn-ea"/>
            </a:rPr>
            <a:t>本系统</a:t>
          </a:r>
          <a:r>
            <a:rPr lang="zh-CN" altLang="en-US" sz="1600">
              <a:latin typeface="微软雅黑" panose="020B0503020204020204" charset="-122"/>
              <a:ea typeface="微软雅黑" panose="020B0503020204020204" charset="-122"/>
              <a:cs typeface="微软雅黑" panose="020B0503020204020204" charset="-122"/>
            </a:rPr>
            <a:t>建成后，上级主管部门可远程随时查看场馆活动，包括申请、审核、组织及相关资料，实现实时统一监管，确保活动按规定开展，保障场馆开放规范有效。</a:t>
          </a:r>
        </a:p>
      </dgm:t>
    </dgm:pt>
    <dgm:pt modelId="{D9978A88-F084-438B-86A0-9D57E1D0EEBD}" cxnId="{4AED3726-C83A-4B3D-8553-BC33A25E6278}" type="parTrans">
      <dgm:prSet/>
      <dgm:spPr/>
    </dgm:pt>
    <dgm:pt modelId="{E754BCD9-DE6F-430D-931E-D67E565D46F5}" cxnId="{4AED3726-C83A-4B3D-8553-BC33A25E6278}" type="sibTrans">
      <dgm:prSet/>
      <dgm:spPr/>
    </dgm:pt>
    <dgm:pt modelId="{89CEFEE6-434D-4EC8-9A4D-3CEA42870B8F}">
      <dgm:prSet phldr="0" custT="1"/>
      <dgm:spPr/>
      <dgm:t>
        <a:bodyPr vert="horz" wrap="square"/>
        <a:lstStyle/>
        <a:p>
          <a:pPr>
            <a:lnSpc>
              <a:spcPct val="100000"/>
            </a:lnSpc>
            <a:spcBef>
              <a:spcPct val="0"/>
            </a:spcBef>
            <a:spcAft>
              <a:spcPct val="35000"/>
            </a:spcAft>
          </a:pPr>
          <a:r>
            <a:rPr lang="zh-CN" altLang="en-US" sz="1800"/>
            <a:t>解决绩效评价繁琐问题</a:t>
          </a:r>
        </a:p>
      </dgm:t>
    </dgm:pt>
    <dgm:pt modelId="{93ABF4FE-0399-4D88-960E-4B81F17D11F9}" cxnId="{BCFEF989-46FF-4D1A-8884-9DCB2FBFE4E4}" type="parTrans">
      <dgm:prSet/>
      <dgm:spPr/>
    </dgm:pt>
    <dgm:pt modelId="{34D94973-77FF-4E0C-B102-73ECE97B3CB2}" cxnId="{BCFEF989-46FF-4D1A-8884-9DCB2FBFE4E4}" type="sibTrans">
      <dgm:prSet/>
      <dgm:spPr/>
    </dgm:pt>
    <dgm:pt modelId="{A5637EF4-14AD-4CBB-9C5E-5AB5A8EBCA7E}">
      <dgm:prSet phldr="0" custT="1"/>
      <dgm:spPr/>
      <dgm:t>
        <a:bodyPr vert="horz" wrap="square"/>
        <a:lstStyle/>
        <a:p>
          <a:pPr>
            <a:lnSpc>
              <a:spcPct val="100000"/>
            </a:lnSpc>
            <a:spcBef>
              <a:spcPct val="0"/>
            </a:spcBef>
            <a:spcAft>
              <a:spcPct val="15000"/>
            </a:spcAft>
          </a:pPr>
          <a:r>
            <a:rPr lang="zh-CN" altLang="en-US" sz="1600">
              <a:latin typeface="微软雅黑" panose="020B0503020204020204" charset="-122"/>
              <a:ea typeface="微软雅黑" panose="020B0503020204020204" charset="-122"/>
              <a:cs typeface="微软雅黑" panose="020B0503020204020204" charset="-122"/>
            </a:rPr>
            <a:t>以往绩效评价需场馆报送纸质材料，主管部门整理评估，过程繁琐易出错。</a:t>
          </a:r>
        </a:p>
      </dgm:t>
    </dgm:pt>
    <dgm:pt modelId="{4D449FF8-640A-436B-BB72-2291BF929326}" cxnId="{7EE4BA16-3722-4019-A029-30C18CAFCA19}" type="parTrans">
      <dgm:prSet/>
      <dgm:spPr/>
    </dgm:pt>
    <dgm:pt modelId="{DC79877E-B21E-4A40-9C3A-878D1DCD5EAB}" cxnId="{7EE4BA16-3722-4019-A029-30C18CAFCA19}" type="sibTrans">
      <dgm:prSet/>
      <dgm:spPr/>
    </dgm:pt>
    <dgm:pt modelId="{473E4A7F-8E14-4F14-8DA9-6099CEA3DF2A}">
      <dgm:prSet phldr="0" custT="1"/>
      <dgm:spPr/>
      <dgm:t>
        <a:bodyPr vert="horz" wrap="square"/>
        <a:lstStyle/>
        <a:p>
          <a:pPr>
            <a:lnSpc>
              <a:spcPct val="100000"/>
            </a:lnSpc>
            <a:spcBef>
              <a:spcPct val="0"/>
            </a:spcBef>
            <a:spcAft>
              <a:spcPct val="15000"/>
            </a:spcAft>
          </a:pPr>
          <a:r>
            <a:rPr lang="zh-CN" altLang="en-US" sz="1600" b="1">
              <a:solidFill>
                <a:srgbClr val="FF0000"/>
              </a:solidFill>
              <a:latin typeface="微软雅黑" panose="020B0503020204020204" charset="-122"/>
              <a:ea typeface="微软雅黑" panose="020B0503020204020204" charset="-122"/>
              <a:cs typeface="微软雅黑" panose="020B0503020204020204" charset="-122"/>
              <a:sym typeface="+mn-ea"/>
            </a:rPr>
            <a:t>本系统</a:t>
          </a:r>
          <a:r>
            <a:rPr lang="zh-CN" altLang="en-US" sz="1600">
              <a:latin typeface="微软雅黑" panose="020B0503020204020204" charset="-122"/>
              <a:ea typeface="微软雅黑" panose="020B0503020204020204" charset="-122"/>
              <a:cs typeface="微软雅黑" panose="020B0503020204020204" charset="-122"/>
            </a:rPr>
            <a:t>使评价基于系统记录信息进行，无需再报送纸质材料，主管部门可直接查看评估，简化流程，提高准确性和便捷性。</a:t>
          </a:r>
        </a:p>
      </dgm:t>
    </dgm:pt>
    <dgm:pt modelId="{A1892C84-A50A-4BAD-BF72-5EA2EEEA27E2}" cxnId="{DCC4B3B5-46FB-40E1-BFE9-7D44407B74D2}" type="parTrans">
      <dgm:prSet/>
      <dgm:spPr/>
    </dgm:pt>
    <dgm:pt modelId="{E86D0373-C522-446C-8D67-5A6EF8BAF88E}" cxnId="{DCC4B3B5-46FB-40E1-BFE9-7D44407B74D2}" type="sibTrans">
      <dgm:prSet/>
      <dgm:spPr/>
    </dgm:pt>
    <dgm:pt modelId="{D5FB6A06-3991-4223-AD64-C4F7F6F4DF69}" type="pres">
      <dgm:prSet presAssocID="{468FBB7B-694A-47BF-865D-2F44C1051453}" presName="Name0" presStyleCnt="0">
        <dgm:presLayoutVars>
          <dgm:dir/>
          <dgm:animLvl val="lvl"/>
          <dgm:resizeHandles val="exact"/>
        </dgm:presLayoutVars>
      </dgm:prSet>
      <dgm:spPr/>
    </dgm:pt>
    <dgm:pt modelId="{5EB24CCF-928A-4018-A934-89F31F564A83}" type="pres">
      <dgm:prSet presAssocID="{BD5427FF-4EB1-4006-BF7F-42158E0C5129}" presName="composite" presStyleCnt="0"/>
      <dgm:spPr/>
    </dgm:pt>
    <dgm:pt modelId="{5D9704F8-5A95-419F-B794-1E2F82666BDB}" type="pres">
      <dgm:prSet presAssocID="{BD5427FF-4EB1-4006-BF7F-42158E0C5129}" presName="parTx" presStyleLbl="alignNode1" presStyleIdx="0" presStyleCnt="4">
        <dgm:presLayoutVars>
          <dgm:chMax val="0"/>
          <dgm:chPref val="0"/>
          <dgm:bulletEnabled val="1"/>
        </dgm:presLayoutVars>
      </dgm:prSet>
      <dgm:spPr/>
    </dgm:pt>
    <dgm:pt modelId="{C0A6D3D8-DBC2-45B6-8DEF-789A72552BB4}" type="pres">
      <dgm:prSet presAssocID="{BD5427FF-4EB1-4006-BF7F-42158E0C5129}" presName="desTx" presStyleLbl="alignAccFollowNode1" presStyleIdx="0" presStyleCnt="4">
        <dgm:presLayoutVars>
          <dgm:bulletEnabled val="1"/>
        </dgm:presLayoutVars>
      </dgm:prSet>
      <dgm:spPr/>
    </dgm:pt>
    <dgm:pt modelId="{C4F6D2AE-A2A5-43DC-B705-8E8ECE0E1613}" type="pres">
      <dgm:prSet presAssocID="{D47F9812-1256-4E44-A6BE-BEC559BE8FF3}" presName="space" presStyleCnt="0"/>
      <dgm:spPr/>
    </dgm:pt>
    <dgm:pt modelId="{C1832C44-4F6B-4ABA-88DC-7D5A80779E4B}" type="pres">
      <dgm:prSet presAssocID="{FE969E54-0D5D-4815-BDC4-3309E2F7325D}" presName="composite" presStyleCnt="0"/>
      <dgm:spPr/>
    </dgm:pt>
    <dgm:pt modelId="{3E0BA246-3456-471B-AD87-1436FD251DD8}" type="pres">
      <dgm:prSet presAssocID="{FE969E54-0D5D-4815-BDC4-3309E2F7325D}" presName="parTx" presStyleLbl="alignNode1" presStyleIdx="1" presStyleCnt="4">
        <dgm:presLayoutVars>
          <dgm:chMax val="0"/>
          <dgm:chPref val="0"/>
          <dgm:bulletEnabled val="1"/>
        </dgm:presLayoutVars>
      </dgm:prSet>
      <dgm:spPr/>
    </dgm:pt>
    <dgm:pt modelId="{33CF15AD-8A19-4E9A-9BED-239A79CAF737}" type="pres">
      <dgm:prSet presAssocID="{FE969E54-0D5D-4815-BDC4-3309E2F7325D}" presName="desTx" presStyleLbl="alignAccFollowNode1" presStyleIdx="1" presStyleCnt="4">
        <dgm:presLayoutVars>
          <dgm:bulletEnabled val="1"/>
        </dgm:presLayoutVars>
      </dgm:prSet>
      <dgm:spPr/>
    </dgm:pt>
    <dgm:pt modelId="{F4639A07-76C8-4329-80D5-712628979A9A}" type="pres">
      <dgm:prSet presAssocID="{D7D19B67-C01A-45D3-B5C7-B7E1B18A9F62}" presName="space" presStyleCnt="0"/>
      <dgm:spPr/>
    </dgm:pt>
    <dgm:pt modelId="{7F710124-E259-48A5-9895-471DE20AF50E}" type="pres">
      <dgm:prSet presAssocID="{61F0DC84-7FFF-4FDD-9B5D-40960093AE83}" presName="composite" presStyleCnt="0"/>
      <dgm:spPr/>
    </dgm:pt>
    <dgm:pt modelId="{FC453BFD-315B-4968-86FA-B7D3125F3320}" type="pres">
      <dgm:prSet presAssocID="{61F0DC84-7FFF-4FDD-9B5D-40960093AE83}" presName="parTx" presStyleLbl="alignNode1" presStyleIdx="2" presStyleCnt="4">
        <dgm:presLayoutVars>
          <dgm:chMax val="0"/>
          <dgm:chPref val="0"/>
          <dgm:bulletEnabled val="1"/>
        </dgm:presLayoutVars>
      </dgm:prSet>
      <dgm:spPr/>
    </dgm:pt>
    <dgm:pt modelId="{B357C82A-FE93-416B-AFBF-A74F9E99C4E4}" type="pres">
      <dgm:prSet presAssocID="{61F0DC84-7FFF-4FDD-9B5D-40960093AE83}" presName="desTx" presStyleLbl="alignAccFollowNode1" presStyleIdx="2" presStyleCnt="4">
        <dgm:presLayoutVars>
          <dgm:bulletEnabled val="1"/>
        </dgm:presLayoutVars>
      </dgm:prSet>
      <dgm:spPr/>
    </dgm:pt>
    <dgm:pt modelId="{493B4A3A-9808-4CEC-9336-23B529CE67A5}" type="pres">
      <dgm:prSet presAssocID="{1FAE29ED-22A2-40FA-904A-0706E8542FE7}" presName="space" presStyleCnt="0"/>
      <dgm:spPr/>
    </dgm:pt>
    <dgm:pt modelId="{34380142-0760-4515-857D-C9C58DC1639F}" type="pres">
      <dgm:prSet presAssocID="{89CEFEE6-434D-4EC8-9A4D-3CEA42870B8F}" presName="composite" presStyleCnt="0"/>
      <dgm:spPr/>
    </dgm:pt>
    <dgm:pt modelId="{ACB7A766-288B-4877-B34D-27C7AF06DC33}" type="pres">
      <dgm:prSet presAssocID="{89CEFEE6-434D-4EC8-9A4D-3CEA42870B8F}" presName="parTx" presStyleLbl="alignNode1" presStyleIdx="3" presStyleCnt="4">
        <dgm:presLayoutVars>
          <dgm:chMax val="0"/>
          <dgm:chPref val="0"/>
          <dgm:bulletEnabled val="1"/>
        </dgm:presLayoutVars>
      </dgm:prSet>
      <dgm:spPr/>
    </dgm:pt>
    <dgm:pt modelId="{FB18649B-D2EE-4158-AB85-D2ED8C849A7F}" type="pres">
      <dgm:prSet presAssocID="{89CEFEE6-434D-4EC8-9A4D-3CEA42870B8F}" presName="desTx" presStyleLbl="alignAccFollowNode1" presStyleIdx="3" presStyleCnt="4">
        <dgm:presLayoutVars>
          <dgm:bulletEnabled val="1"/>
        </dgm:presLayoutVars>
      </dgm:prSet>
      <dgm:spPr/>
    </dgm:pt>
  </dgm:ptLst>
  <dgm:cxnLst>
    <dgm:cxn modelId="{040AE702-3E45-4574-9E5F-6A80DADDB078}" type="presOf" srcId="{2C0D9F89-7CE9-4195-96AC-FB27D6AA2EF6}" destId="{B357C82A-FE93-416B-AFBF-A74F9E99C4E4}" srcOrd="0" destOrd="0" presId="urn:microsoft.com/office/officeart/2005/8/layout/hList1"/>
    <dgm:cxn modelId="{71CA6A0E-4980-46A9-8AFF-ED2F540C4F08}" type="presOf" srcId="{61F0DC84-7FFF-4FDD-9B5D-40960093AE83}" destId="{FC453BFD-315B-4968-86FA-B7D3125F3320}" srcOrd="0" destOrd="0" presId="urn:microsoft.com/office/officeart/2005/8/layout/hList1"/>
    <dgm:cxn modelId="{22022F14-7A44-466D-BB9B-F39D5A5C7D99}" type="presOf" srcId="{3A08A967-F82B-4934-8A44-3CB285BDC4FC}" destId="{B357C82A-FE93-416B-AFBF-A74F9E99C4E4}" srcOrd="0" destOrd="1" presId="urn:microsoft.com/office/officeart/2005/8/layout/hList1"/>
    <dgm:cxn modelId="{7EE4BA16-3722-4019-A029-30C18CAFCA19}" srcId="{89CEFEE6-434D-4EC8-9A4D-3CEA42870B8F}" destId="{A5637EF4-14AD-4CBB-9C5E-5AB5A8EBCA7E}" srcOrd="0" destOrd="0" parTransId="{4D449FF8-640A-436B-BB72-2291BF929326}" sibTransId="{DC79877E-B21E-4A40-9C3A-878D1DCD5EAB}"/>
    <dgm:cxn modelId="{4AED3726-C83A-4B3D-8553-BC33A25E6278}" srcId="{61F0DC84-7FFF-4FDD-9B5D-40960093AE83}" destId="{3A08A967-F82B-4934-8A44-3CB285BDC4FC}" srcOrd="1" destOrd="0" parTransId="{D9978A88-F084-438B-86A0-9D57E1D0EEBD}" sibTransId="{E754BCD9-DE6F-430D-931E-D67E565D46F5}"/>
    <dgm:cxn modelId="{0F65AB27-FB70-4CA3-A3D1-8BEAB0B33E78}" srcId="{61F0DC84-7FFF-4FDD-9B5D-40960093AE83}" destId="{2C0D9F89-7CE9-4195-96AC-FB27D6AA2EF6}" srcOrd="0" destOrd="0" parTransId="{24D9371C-2787-474E-A690-5A09190A9707}" sibTransId="{39E6AF7E-E529-4319-B552-AB363EF4CE26}"/>
    <dgm:cxn modelId="{0F1F4D2B-A0F7-4F4E-BF34-E300B50A89F3}" type="presOf" srcId="{3A7B819B-DBE9-4610-B22A-5573EA6D532D}" destId="{C0A6D3D8-DBC2-45B6-8DEF-789A72552BB4}" srcOrd="0" destOrd="0" presId="urn:microsoft.com/office/officeart/2005/8/layout/hList1"/>
    <dgm:cxn modelId="{D61D7D31-7FA6-446E-A215-7F6A5940ACF0}" type="presOf" srcId="{9192BE4A-D271-4314-B5FE-3BBA00AB63AC}" destId="{C0A6D3D8-DBC2-45B6-8DEF-789A72552BB4}" srcOrd="0" destOrd="1" presId="urn:microsoft.com/office/officeart/2005/8/layout/hList1"/>
    <dgm:cxn modelId="{5D0E5E37-C88F-4947-A752-0F2C3D94B1D3}" srcId="{BD5427FF-4EB1-4006-BF7F-42158E0C5129}" destId="{9192BE4A-D271-4314-B5FE-3BBA00AB63AC}" srcOrd="1" destOrd="0" parTransId="{6788CD4B-7A76-49B8-A93B-526689DDF371}" sibTransId="{58F9EAB5-2080-465A-987A-B07C2D3A7F4E}"/>
    <dgm:cxn modelId="{7FD5D45C-DEFD-48B1-9CA3-2C4F197DEF55}" srcId="{BD5427FF-4EB1-4006-BF7F-42158E0C5129}" destId="{3A7B819B-DBE9-4610-B22A-5573EA6D532D}" srcOrd="0" destOrd="0" parTransId="{DC4BEA23-BF6E-42AD-9BF0-CFBDE86A80F1}" sibTransId="{0BF6ACD3-AE1A-4691-8CBE-DBE77AB8A685}"/>
    <dgm:cxn modelId="{6D5EF165-AC88-4831-98D1-D75624630B54}" type="presOf" srcId="{35600F67-42C2-4D1B-B072-DC2A36FCB136}" destId="{33CF15AD-8A19-4E9A-9BED-239A79CAF737}" srcOrd="0" destOrd="0" presId="urn:microsoft.com/office/officeart/2005/8/layout/hList1"/>
    <dgm:cxn modelId="{92960548-88C5-4E31-8C8E-AC1B59736EEC}" type="presOf" srcId="{BD5427FF-4EB1-4006-BF7F-42158E0C5129}" destId="{5D9704F8-5A95-419F-B794-1E2F82666BDB}" srcOrd="0" destOrd="0" presId="urn:microsoft.com/office/officeart/2005/8/layout/hList1"/>
    <dgm:cxn modelId="{3B6C1149-DBCC-4918-8A2D-346597DEB1D5}" srcId="{468FBB7B-694A-47BF-865D-2F44C1051453}" destId="{BD5427FF-4EB1-4006-BF7F-42158E0C5129}" srcOrd="0" destOrd="0" parTransId="{A2F6D805-3B53-408A-A2A3-20BC3BF0D242}" sibTransId="{D47F9812-1256-4E44-A6BE-BEC559BE8FF3}"/>
    <dgm:cxn modelId="{1CEE244C-0783-4B9E-84C5-0ACAF94840BA}" srcId="{468FBB7B-694A-47BF-865D-2F44C1051453}" destId="{61F0DC84-7FFF-4FDD-9B5D-40960093AE83}" srcOrd="2" destOrd="0" parTransId="{2CB3CEFC-83E6-4DB9-B636-5287ACC11553}" sibTransId="{1FAE29ED-22A2-40FA-904A-0706E8542FE7}"/>
    <dgm:cxn modelId="{A9B5AD4F-9FB2-4E8E-8CD1-FC7916ADD47D}" srcId="{FE969E54-0D5D-4815-BDC4-3309E2F7325D}" destId="{8FB76D24-1F23-4442-82A6-C65F93CF16E5}" srcOrd="1" destOrd="0" parTransId="{03DA8DB5-8E02-4FBA-B19C-4074EE97EED9}" sibTransId="{5E3A7C72-8E12-4CB8-B820-ACA37C9B55D4}"/>
    <dgm:cxn modelId="{9D230272-CE3E-42B4-A11E-21209F69F2BC}" type="presOf" srcId="{A5637EF4-14AD-4CBB-9C5E-5AB5A8EBCA7E}" destId="{FB18649B-D2EE-4158-AB85-D2ED8C849A7F}" srcOrd="0" destOrd="0" presId="urn:microsoft.com/office/officeart/2005/8/layout/hList1"/>
    <dgm:cxn modelId="{50336C7D-01F1-45D4-8821-1925A0CCEEF2}" type="presOf" srcId="{8FB76D24-1F23-4442-82A6-C65F93CF16E5}" destId="{33CF15AD-8A19-4E9A-9BED-239A79CAF737}" srcOrd="0" destOrd="1" presId="urn:microsoft.com/office/officeart/2005/8/layout/hList1"/>
    <dgm:cxn modelId="{73A0E680-6AE1-4F2D-8220-342BC9C31CCB}" srcId="{FE969E54-0D5D-4815-BDC4-3309E2F7325D}" destId="{35600F67-42C2-4D1B-B072-DC2A36FCB136}" srcOrd="0" destOrd="0" parTransId="{B4BC79E1-FDBA-43D1-A988-1BE8090EDA7A}" sibTransId="{AD46A0AA-C45A-46D2-89AF-28390F99F9D0}"/>
    <dgm:cxn modelId="{BCFEF989-46FF-4D1A-8884-9DCB2FBFE4E4}" srcId="{468FBB7B-694A-47BF-865D-2F44C1051453}" destId="{89CEFEE6-434D-4EC8-9A4D-3CEA42870B8F}" srcOrd="3" destOrd="0" parTransId="{93ABF4FE-0399-4D88-960E-4B81F17D11F9}" sibTransId="{34D94973-77FF-4E0C-B102-73ECE97B3CB2}"/>
    <dgm:cxn modelId="{4D308AA3-4386-458D-9057-2D31E9B9FF50}" type="presOf" srcId="{89CEFEE6-434D-4EC8-9A4D-3CEA42870B8F}" destId="{ACB7A766-288B-4877-B34D-27C7AF06DC33}" srcOrd="0" destOrd="0" presId="urn:microsoft.com/office/officeart/2005/8/layout/hList1"/>
    <dgm:cxn modelId="{DCC4B3B5-46FB-40E1-BFE9-7D44407B74D2}" srcId="{89CEFEE6-434D-4EC8-9A4D-3CEA42870B8F}" destId="{473E4A7F-8E14-4F14-8DA9-6099CEA3DF2A}" srcOrd="1" destOrd="0" parTransId="{A1892C84-A50A-4BAD-BF72-5EA2EEEA27E2}" sibTransId="{E86D0373-C522-446C-8D67-5A6EF8BAF88E}"/>
    <dgm:cxn modelId="{62B2C8B5-373D-4ED4-B14A-201B77DDA275}" type="presOf" srcId="{468FBB7B-694A-47BF-865D-2F44C1051453}" destId="{D5FB6A06-3991-4223-AD64-C4F7F6F4DF69}" srcOrd="0" destOrd="0" presId="urn:microsoft.com/office/officeart/2005/8/layout/hList1"/>
    <dgm:cxn modelId="{C02101CB-4F01-4928-AA4B-DF490F8A4254}" type="presOf" srcId="{FE969E54-0D5D-4815-BDC4-3309E2F7325D}" destId="{3E0BA246-3456-471B-AD87-1436FD251DD8}" srcOrd="0" destOrd="0" presId="urn:microsoft.com/office/officeart/2005/8/layout/hList1"/>
    <dgm:cxn modelId="{0424E8CC-9027-473D-B326-3FDF09898F56}" type="presOf" srcId="{473E4A7F-8E14-4F14-8DA9-6099CEA3DF2A}" destId="{FB18649B-D2EE-4158-AB85-D2ED8C849A7F}" srcOrd="0" destOrd="1" presId="urn:microsoft.com/office/officeart/2005/8/layout/hList1"/>
    <dgm:cxn modelId="{AB4017E7-BD4F-47DF-A68B-77D521991804}" srcId="{468FBB7B-694A-47BF-865D-2F44C1051453}" destId="{FE969E54-0D5D-4815-BDC4-3309E2F7325D}" srcOrd="1" destOrd="0" parTransId="{B5D9FB86-EEBE-488F-B7DE-B7CF5C9166C5}" sibTransId="{D7D19B67-C01A-45D3-B5C7-B7E1B18A9F62}"/>
    <dgm:cxn modelId="{BC9AA135-F8EB-49B1-9663-FE073E545AE8}" type="presParOf" srcId="{D5FB6A06-3991-4223-AD64-C4F7F6F4DF69}" destId="{5EB24CCF-928A-4018-A934-89F31F564A83}" srcOrd="0" destOrd="0" presId="urn:microsoft.com/office/officeart/2005/8/layout/hList1"/>
    <dgm:cxn modelId="{D9795141-F687-4B64-B99E-84063329E044}" type="presParOf" srcId="{5EB24CCF-928A-4018-A934-89F31F564A83}" destId="{5D9704F8-5A95-419F-B794-1E2F82666BDB}" srcOrd="0" destOrd="0" presId="urn:microsoft.com/office/officeart/2005/8/layout/hList1"/>
    <dgm:cxn modelId="{138AA52D-BD4A-48CB-A710-76DC0C02516B}" type="presParOf" srcId="{5EB24CCF-928A-4018-A934-89F31F564A83}" destId="{C0A6D3D8-DBC2-45B6-8DEF-789A72552BB4}" srcOrd="1" destOrd="0" presId="urn:microsoft.com/office/officeart/2005/8/layout/hList1"/>
    <dgm:cxn modelId="{95311329-79B7-48B6-B532-DE98BD902A2F}" type="presParOf" srcId="{D5FB6A06-3991-4223-AD64-C4F7F6F4DF69}" destId="{C4F6D2AE-A2A5-43DC-B705-8E8ECE0E1613}" srcOrd="1" destOrd="0" presId="urn:microsoft.com/office/officeart/2005/8/layout/hList1"/>
    <dgm:cxn modelId="{FF3F4637-4AE8-413B-8DC9-8F5C9EE679AB}" type="presParOf" srcId="{D5FB6A06-3991-4223-AD64-C4F7F6F4DF69}" destId="{C1832C44-4F6B-4ABA-88DC-7D5A80779E4B}" srcOrd="2" destOrd="0" presId="urn:microsoft.com/office/officeart/2005/8/layout/hList1"/>
    <dgm:cxn modelId="{C769F320-5B5E-491C-A474-EB865EFA6E93}" type="presParOf" srcId="{C1832C44-4F6B-4ABA-88DC-7D5A80779E4B}" destId="{3E0BA246-3456-471B-AD87-1436FD251DD8}" srcOrd="0" destOrd="0" presId="urn:microsoft.com/office/officeart/2005/8/layout/hList1"/>
    <dgm:cxn modelId="{2FCDB197-077D-4A9A-838F-85212C426BEE}" type="presParOf" srcId="{C1832C44-4F6B-4ABA-88DC-7D5A80779E4B}" destId="{33CF15AD-8A19-4E9A-9BED-239A79CAF737}" srcOrd="1" destOrd="0" presId="urn:microsoft.com/office/officeart/2005/8/layout/hList1"/>
    <dgm:cxn modelId="{D7D94E6C-A1EC-43AA-9E2F-B10F5B1059B2}" type="presParOf" srcId="{D5FB6A06-3991-4223-AD64-C4F7F6F4DF69}" destId="{F4639A07-76C8-4329-80D5-712628979A9A}" srcOrd="3" destOrd="0" presId="urn:microsoft.com/office/officeart/2005/8/layout/hList1"/>
    <dgm:cxn modelId="{D33E623F-98D9-4FFB-A76C-E1C4A4775FC1}" type="presParOf" srcId="{D5FB6A06-3991-4223-AD64-C4F7F6F4DF69}" destId="{7F710124-E259-48A5-9895-471DE20AF50E}" srcOrd="4" destOrd="0" presId="urn:microsoft.com/office/officeart/2005/8/layout/hList1"/>
    <dgm:cxn modelId="{308D0EB1-FE48-4977-9E62-6F49A2AA9248}" type="presParOf" srcId="{7F710124-E259-48A5-9895-471DE20AF50E}" destId="{FC453BFD-315B-4968-86FA-B7D3125F3320}" srcOrd="0" destOrd="0" presId="urn:microsoft.com/office/officeart/2005/8/layout/hList1"/>
    <dgm:cxn modelId="{FF838E21-F63B-440D-B85B-B02BE0F85C90}" type="presParOf" srcId="{7F710124-E259-48A5-9895-471DE20AF50E}" destId="{B357C82A-FE93-416B-AFBF-A74F9E99C4E4}" srcOrd="1" destOrd="0" presId="urn:microsoft.com/office/officeart/2005/8/layout/hList1"/>
    <dgm:cxn modelId="{31169F41-2C4E-428F-9762-5F3E27482450}" type="presParOf" srcId="{D5FB6A06-3991-4223-AD64-C4F7F6F4DF69}" destId="{493B4A3A-9808-4CEC-9336-23B529CE67A5}" srcOrd="5" destOrd="0" presId="urn:microsoft.com/office/officeart/2005/8/layout/hList1"/>
    <dgm:cxn modelId="{E16DD6BE-2588-446F-B70E-9AA5D9C968BC}" type="presParOf" srcId="{D5FB6A06-3991-4223-AD64-C4F7F6F4DF69}" destId="{34380142-0760-4515-857D-C9C58DC1639F}" srcOrd="6" destOrd="0" presId="urn:microsoft.com/office/officeart/2005/8/layout/hList1"/>
    <dgm:cxn modelId="{6EDE4353-488A-4518-BAD9-953E7AABD61F}" type="presParOf" srcId="{34380142-0760-4515-857D-C9C58DC1639F}" destId="{ACB7A766-288B-4877-B34D-27C7AF06DC33}" srcOrd="0" destOrd="0" presId="urn:microsoft.com/office/officeart/2005/8/layout/hList1"/>
    <dgm:cxn modelId="{E3379A6F-2980-4508-B727-1E99854ED27C}" type="presParOf" srcId="{34380142-0760-4515-857D-C9C58DC1639F}" destId="{FB18649B-D2EE-4158-AB85-D2ED8C849A7F}" srcOrd="1" destOrd="0" presId="urn:microsoft.com/office/officeart/2005/8/layout/h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1828780" cy="6291580"/>
        <a:chOff x="0" y="0"/>
        <a:chExt cx="11828780" cy="6291580"/>
      </a:xfrm>
    </dsp:grpSpPr>
    <dsp:sp modelId="{5D9704F8-5A95-419F-B794-1E2F82666BDB}">
      <dsp:nvSpPr>
        <dsp:cNvPr id="3" name="矩形 2"/>
        <dsp:cNvSpPr/>
      </dsp:nvSpPr>
      <dsp:spPr bwMode="white">
        <a:xfrm>
          <a:off x="0" y="1183151"/>
          <a:ext cx="2676195" cy="1070478"/>
        </a:xfrm>
        <a:prstGeom prst="rect">
          <a:avLst/>
        </a:prstGeom>
      </dsp:spPr>
      <dsp:style>
        <a:lnRef idx="2">
          <a:schemeClr val="accent1"/>
        </a:lnRef>
        <a:fillRef idx="1">
          <a:schemeClr val="accent1"/>
        </a:fillRef>
        <a:effectRef idx="0">
          <a:scrgbClr r="0" g="0" b="0"/>
        </a:effectRef>
        <a:fontRef idx="minor">
          <a:schemeClr val="lt1"/>
        </a:fontRef>
      </dsp:style>
      <dsp:txBody>
        <a:bodyPr vert="horz" wrap="square" lIns="128016" tIns="73152" rIns="128016" bIns="73152"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a:t>解决时间浪费问题</a:t>
          </a:r>
        </a:p>
      </dsp:txBody>
      <dsp:txXfrm>
        <a:off x="0" y="1183151"/>
        <a:ext cx="2676195" cy="1070478"/>
      </dsp:txXfrm>
    </dsp:sp>
    <dsp:sp modelId="{C0A6D3D8-DBC2-45B6-8DEF-789A72552BB4}">
      <dsp:nvSpPr>
        <dsp:cNvPr id="4" name="矩形 3"/>
        <dsp:cNvSpPr/>
      </dsp:nvSpPr>
      <dsp:spPr bwMode="white">
        <a:xfrm>
          <a:off x="0" y="2253629"/>
          <a:ext cx="2676195" cy="2854800"/>
        </a:xfrm>
        <a:prstGeom prst="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vert="horz" wrap="square" lIns="85344" tIns="85344" rIns="113792" bIns="128016" anchor="t"/>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71450" lvl="1" indent="-171450">
            <a:lnSpc>
              <a:spcPct val="100000"/>
            </a:lnSpc>
            <a:spcBef>
              <a:spcPct val="0"/>
            </a:spcBef>
            <a:spcAft>
              <a:spcPct val="15000"/>
            </a:spcAft>
            <a:buChar char="•"/>
          </a:pPr>
          <a:r>
            <a:rPr lang="zh-CN" altLang="en-US" sz="1600">
              <a:solidFill>
                <a:schemeClr val="dk1"/>
              </a:solidFill>
              <a:latin typeface="微软雅黑" panose="020B0503020204020204" charset="-122"/>
              <a:ea typeface="微软雅黑" panose="020B0503020204020204" charset="-122"/>
              <a:cs typeface="微软雅黑" panose="020B0503020204020204" charset="-122"/>
            </a:rPr>
            <a:t>传统流程中，体育场馆活动后报送材料，体育主管部门审核、判断开放及评价，流程耗时长，效率低，浪费时间。</a:t>
          </a:r>
          <a:endParaRPr lang="zh-CN" altLang="en-US" sz="1600">
            <a:solidFill>
              <a:schemeClr val="dk1"/>
            </a:solidFill>
            <a:latin typeface="微软雅黑" panose="020B0503020204020204" charset="-122"/>
            <a:ea typeface="微软雅黑" panose="020B0503020204020204" charset="-122"/>
            <a:cs typeface="微软雅黑" panose="020B0503020204020204" charset="-122"/>
          </a:endParaRPr>
        </a:p>
        <a:p>
          <a:pPr marL="171450" lvl="1" indent="-171450">
            <a:lnSpc>
              <a:spcPct val="100000"/>
            </a:lnSpc>
            <a:spcBef>
              <a:spcPct val="0"/>
            </a:spcBef>
            <a:spcAft>
              <a:spcPct val="15000"/>
            </a:spcAft>
            <a:buChar char="•"/>
          </a:pPr>
          <a:r>
            <a:rPr lang="zh-CN" altLang="en-US" sz="1600" b="1">
              <a:solidFill>
                <a:srgbClr val="FF0000"/>
              </a:solidFill>
              <a:latin typeface="微软雅黑" panose="020B0503020204020204" charset="-122"/>
              <a:ea typeface="微软雅黑" panose="020B0503020204020204" charset="-122"/>
              <a:cs typeface="微软雅黑" panose="020B0503020204020204" charset="-122"/>
            </a:rPr>
            <a:t>本系统</a:t>
          </a:r>
          <a:r>
            <a:rPr lang="zh-CN" altLang="en-US" sz="1600">
              <a:solidFill>
                <a:schemeClr val="dk1"/>
              </a:solidFill>
              <a:latin typeface="微软雅黑" panose="020B0503020204020204" charset="-122"/>
              <a:ea typeface="微软雅黑" panose="020B0503020204020204" charset="-122"/>
              <a:cs typeface="微软雅黑" panose="020B0503020204020204" charset="-122"/>
            </a:rPr>
            <a:t>使活动组织机构可提前申请，场馆及时审核，必要时主管部门线上确认，加快审批，紧密衔接各环节，缩短处理时间，提高效率。</a:t>
          </a:r>
          <a:endParaRPr>
            <a:solidFill>
              <a:schemeClr val="dk1"/>
            </a:solidFill>
          </a:endParaRPr>
        </a:p>
      </dsp:txBody>
      <dsp:txXfrm>
        <a:off x="0" y="2253629"/>
        <a:ext cx="2676195" cy="2854800"/>
      </dsp:txXfrm>
    </dsp:sp>
    <dsp:sp modelId="{3E0BA246-3456-471B-AD87-1436FD251DD8}">
      <dsp:nvSpPr>
        <dsp:cNvPr id="5" name="矩形 4"/>
        <dsp:cNvSpPr/>
      </dsp:nvSpPr>
      <dsp:spPr bwMode="white">
        <a:xfrm>
          <a:off x="3050862" y="1183151"/>
          <a:ext cx="2676195" cy="1070478"/>
        </a:xfrm>
        <a:prstGeom prst="rect">
          <a:avLst/>
        </a:prstGeom>
      </dsp:spPr>
      <dsp:style>
        <a:lnRef idx="2">
          <a:schemeClr val="accent1"/>
        </a:lnRef>
        <a:fillRef idx="1">
          <a:schemeClr val="accent1"/>
        </a:fillRef>
        <a:effectRef idx="0">
          <a:scrgbClr r="0" g="0" b="0"/>
        </a:effectRef>
        <a:fontRef idx="minor">
          <a:schemeClr val="lt1"/>
        </a:fontRef>
      </dsp:style>
      <dsp:txBody>
        <a:bodyPr vert="horz" wrap="square" lIns="128016" tIns="73152" rIns="128016" bIns="73152"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a:t>解决人员资源浪费与不经济问题</a:t>
          </a:r>
        </a:p>
      </dsp:txBody>
      <dsp:txXfrm>
        <a:off x="3050862" y="1183151"/>
        <a:ext cx="2676195" cy="1070478"/>
      </dsp:txXfrm>
    </dsp:sp>
    <dsp:sp modelId="{33CF15AD-8A19-4E9A-9BED-239A79CAF737}">
      <dsp:nvSpPr>
        <dsp:cNvPr id="6" name="矩形 5"/>
        <dsp:cNvSpPr/>
      </dsp:nvSpPr>
      <dsp:spPr bwMode="white">
        <a:xfrm>
          <a:off x="3050862" y="2253629"/>
          <a:ext cx="2676195" cy="2854800"/>
        </a:xfrm>
        <a:prstGeom prst="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vert="horz" wrap="square" lIns="85344" tIns="85344" rIns="113792" bIns="128016" anchor="t"/>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71450" lvl="1" indent="-171450">
            <a:lnSpc>
              <a:spcPct val="100000"/>
            </a:lnSpc>
            <a:spcBef>
              <a:spcPct val="0"/>
            </a:spcBef>
            <a:spcAft>
              <a:spcPct val="15000"/>
            </a:spcAft>
            <a:buChar char="•"/>
          </a:pPr>
          <a:r>
            <a:rPr lang="zh-CN" altLang="en-US" sz="1600">
              <a:solidFill>
                <a:schemeClr val="dk1"/>
              </a:solidFill>
              <a:latin typeface="微软雅黑" panose="020B0503020204020204" charset="-122"/>
              <a:ea typeface="微软雅黑" panose="020B0503020204020204" charset="-122"/>
              <a:cs typeface="微软雅黑" panose="020B0503020204020204" charset="-122"/>
            </a:rPr>
            <a:t>传统流程人力成本高，效率低，浪费人员资源且不经济。</a:t>
          </a:r>
          <a:endParaRPr lang="zh-CN" altLang="en-US" sz="1600">
            <a:solidFill>
              <a:schemeClr val="dk1"/>
            </a:solidFill>
            <a:latin typeface="微软雅黑" panose="020B0503020204020204" charset="-122"/>
            <a:ea typeface="微软雅黑" panose="020B0503020204020204" charset="-122"/>
            <a:cs typeface="微软雅黑" panose="020B0503020204020204" charset="-122"/>
          </a:endParaRPr>
        </a:p>
        <a:p>
          <a:pPr marL="171450" lvl="1" indent="-171450">
            <a:lnSpc>
              <a:spcPct val="100000"/>
            </a:lnSpc>
            <a:spcBef>
              <a:spcPct val="0"/>
            </a:spcBef>
            <a:spcAft>
              <a:spcPct val="15000"/>
            </a:spcAft>
            <a:buChar char="•"/>
          </a:pPr>
          <a:r>
            <a:rPr lang="zh-CN" altLang="en-US" sz="1600" b="1">
              <a:solidFill>
                <a:srgbClr val="FF0000"/>
              </a:solidFill>
              <a:latin typeface="微软雅黑" panose="020B0503020204020204" charset="-122"/>
              <a:ea typeface="微软雅黑" panose="020B0503020204020204" charset="-122"/>
              <a:cs typeface="微软雅黑" panose="020B0503020204020204" charset="-122"/>
            </a:rPr>
            <a:t>本系统</a:t>
          </a:r>
          <a:r>
            <a:rPr lang="zh-CN" altLang="en-US" sz="1600">
              <a:solidFill>
                <a:schemeClr val="dk1"/>
              </a:solidFill>
              <a:latin typeface="微软雅黑" panose="020B0503020204020204" charset="-122"/>
              <a:ea typeface="微软雅黑" panose="020B0503020204020204" charset="-122"/>
              <a:cs typeface="微软雅黑" panose="020B0503020204020204" charset="-122"/>
            </a:rPr>
            <a:t>实现线上申请、审核、资料上传，减少纸质材料和人工传递，主管部门和场馆工作人员可便捷操作，降低人力成本，提高效率，实现资源合理利用和经济性提升。</a:t>
          </a:r>
          <a:endParaRPr>
            <a:solidFill>
              <a:schemeClr val="dk1"/>
            </a:solidFill>
          </a:endParaRPr>
        </a:p>
      </dsp:txBody>
      <dsp:txXfrm>
        <a:off x="3050862" y="2253629"/>
        <a:ext cx="2676195" cy="2854800"/>
      </dsp:txXfrm>
    </dsp:sp>
    <dsp:sp modelId="{FC453BFD-315B-4968-86FA-B7D3125F3320}">
      <dsp:nvSpPr>
        <dsp:cNvPr id="7" name="矩形 6"/>
        <dsp:cNvSpPr/>
      </dsp:nvSpPr>
      <dsp:spPr bwMode="white">
        <a:xfrm>
          <a:off x="6101724" y="1183151"/>
          <a:ext cx="2676195" cy="1070478"/>
        </a:xfrm>
        <a:prstGeom prst="rect">
          <a:avLst/>
        </a:prstGeom>
      </dsp:spPr>
      <dsp:style>
        <a:lnRef idx="2">
          <a:schemeClr val="accent1"/>
        </a:lnRef>
        <a:fillRef idx="1">
          <a:schemeClr val="accent1"/>
        </a:fillRef>
        <a:effectRef idx="0">
          <a:scrgbClr r="0" g="0" b="0"/>
        </a:effectRef>
        <a:fontRef idx="minor">
          <a:schemeClr val="lt1"/>
        </a:fontRef>
      </dsp:style>
      <dsp:txBody>
        <a:bodyPr vert="horz" wrap="square" lIns="128016" tIns="73152" rIns="128016" bIns="73152"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a:t>解决监管困难问题</a:t>
          </a:r>
        </a:p>
      </dsp:txBody>
      <dsp:txXfrm>
        <a:off x="6101724" y="1183151"/>
        <a:ext cx="2676195" cy="1070478"/>
      </dsp:txXfrm>
    </dsp:sp>
    <dsp:sp modelId="{B357C82A-FE93-416B-AFBF-A74F9E99C4E4}">
      <dsp:nvSpPr>
        <dsp:cNvPr id="8" name="矩形 7"/>
        <dsp:cNvSpPr/>
      </dsp:nvSpPr>
      <dsp:spPr bwMode="white">
        <a:xfrm>
          <a:off x="6101724" y="2253629"/>
          <a:ext cx="2676195" cy="2854800"/>
        </a:xfrm>
        <a:prstGeom prst="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vert="horz" wrap="square" lIns="85344" tIns="85344" rIns="113792" bIns="128016" anchor="t"/>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71450" lvl="1" indent="-171450">
            <a:lnSpc>
              <a:spcPct val="100000"/>
            </a:lnSpc>
            <a:spcBef>
              <a:spcPct val="0"/>
            </a:spcBef>
            <a:spcAft>
              <a:spcPct val="15000"/>
            </a:spcAft>
            <a:buChar char="•"/>
          </a:pPr>
          <a:r>
            <a:rPr lang="zh-CN" altLang="en-US" sz="1600">
              <a:solidFill>
                <a:schemeClr val="dk1"/>
              </a:solidFill>
              <a:latin typeface="微软雅黑" panose="020B0503020204020204" charset="-122"/>
              <a:ea typeface="微软雅黑" panose="020B0503020204020204" charset="-122"/>
              <a:cs typeface="微软雅黑" panose="020B0503020204020204" charset="-122"/>
            </a:rPr>
            <a:t>监管部门难以实时全面了解场馆活动，只能靠事后报送材料，不利于监管和规范管理。</a:t>
          </a:r>
          <a:endParaRPr lang="zh-CN" altLang="en-US" sz="1600">
            <a:solidFill>
              <a:schemeClr val="dk1"/>
            </a:solidFill>
            <a:latin typeface="微软雅黑" panose="020B0503020204020204" charset="-122"/>
            <a:ea typeface="微软雅黑" panose="020B0503020204020204" charset="-122"/>
            <a:cs typeface="微软雅黑" panose="020B0503020204020204" charset="-122"/>
          </a:endParaRPr>
        </a:p>
        <a:p>
          <a:pPr marL="171450" lvl="1" indent="-171450">
            <a:lnSpc>
              <a:spcPct val="100000"/>
            </a:lnSpc>
            <a:spcBef>
              <a:spcPct val="0"/>
            </a:spcBef>
            <a:spcAft>
              <a:spcPct val="15000"/>
            </a:spcAft>
            <a:buChar char="•"/>
          </a:pPr>
          <a:r>
            <a:rPr lang="zh-CN" altLang="en-US" sz="1600" b="1">
              <a:solidFill>
                <a:srgbClr val="FF0000"/>
              </a:solidFill>
              <a:latin typeface="微软雅黑" panose="020B0503020204020204" charset="-122"/>
              <a:ea typeface="微软雅黑" panose="020B0503020204020204" charset="-122"/>
              <a:cs typeface="微软雅黑" panose="020B0503020204020204" charset="-122"/>
              <a:sym typeface="+mn-ea"/>
            </a:rPr>
            <a:t>本系统</a:t>
          </a:r>
          <a:r>
            <a:rPr lang="zh-CN" altLang="en-US" sz="1600">
              <a:solidFill>
                <a:schemeClr val="dk1"/>
              </a:solidFill>
              <a:latin typeface="微软雅黑" panose="020B0503020204020204" charset="-122"/>
              <a:ea typeface="微软雅黑" panose="020B0503020204020204" charset="-122"/>
              <a:cs typeface="微软雅黑" panose="020B0503020204020204" charset="-122"/>
            </a:rPr>
            <a:t>建成后，上级主管部门可远程随时查看场馆活动，包括申请、审核、组织及相关资料，实现实时统一监管，确保活动按规定开展，保障场馆开放规范有效。</a:t>
          </a:r>
          <a:endParaRPr>
            <a:solidFill>
              <a:schemeClr val="dk1"/>
            </a:solidFill>
          </a:endParaRPr>
        </a:p>
      </dsp:txBody>
      <dsp:txXfrm>
        <a:off x="6101724" y="2253629"/>
        <a:ext cx="2676195" cy="2854800"/>
      </dsp:txXfrm>
    </dsp:sp>
    <dsp:sp modelId="{ACB7A766-288B-4877-B34D-27C7AF06DC33}">
      <dsp:nvSpPr>
        <dsp:cNvPr id="9" name="矩形 8"/>
        <dsp:cNvSpPr/>
      </dsp:nvSpPr>
      <dsp:spPr bwMode="white">
        <a:xfrm>
          <a:off x="9152585" y="1183151"/>
          <a:ext cx="2676195" cy="1070478"/>
        </a:xfrm>
        <a:prstGeom prst="rect">
          <a:avLst/>
        </a:prstGeom>
      </dsp:spPr>
      <dsp:style>
        <a:lnRef idx="2">
          <a:schemeClr val="accent1"/>
        </a:lnRef>
        <a:fillRef idx="1">
          <a:schemeClr val="accent1"/>
        </a:fillRef>
        <a:effectRef idx="0">
          <a:scrgbClr r="0" g="0" b="0"/>
        </a:effectRef>
        <a:fontRef idx="minor">
          <a:schemeClr val="lt1"/>
        </a:fontRef>
      </dsp:style>
      <dsp:txBody>
        <a:bodyPr vert="horz" wrap="square" lIns="128016" tIns="73152" rIns="128016" bIns="73152"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a:t>解决绩效评价繁琐问题</a:t>
          </a:r>
        </a:p>
      </dsp:txBody>
      <dsp:txXfrm>
        <a:off x="9152585" y="1183151"/>
        <a:ext cx="2676195" cy="1070478"/>
      </dsp:txXfrm>
    </dsp:sp>
    <dsp:sp modelId="{FB18649B-D2EE-4158-AB85-D2ED8C849A7F}">
      <dsp:nvSpPr>
        <dsp:cNvPr id="10" name="矩形 9"/>
        <dsp:cNvSpPr/>
      </dsp:nvSpPr>
      <dsp:spPr bwMode="white">
        <a:xfrm>
          <a:off x="9152585" y="2253629"/>
          <a:ext cx="2676195" cy="2854800"/>
        </a:xfrm>
        <a:prstGeom prst="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vert="horz" wrap="square" lIns="85344" tIns="85344" rIns="113792" bIns="128016" anchor="t"/>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71450" lvl="1" indent="-171450">
            <a:lnSpc>
              <a:spcPct val="100000"/>
            </a:lnSpc>
            <a:spcBef>
              <a:spcPct val="0"/>
            </a:spcBef>
            <a:spcAft>
              <a:spcPct val="15000"/>
            </a:spcAft>
            <a:buChar char="•"/>
          </a:pPr>
          <a:r>
            <a:rPr lang="zh-CN" altLang="en-US" sz="1600">
              <a:solidFill>
                <a:schemeClr val="dk1"/>
              </a:solidFill>
              <a:latin typeface="微软雅黑" panose="020B0503020204020204" charset="-122"/>
              <a:ea typeface="微软雅黑" panose="020B0503020204020204" charset="-122"/>
              <a:cs typeface="微软雅黑" panose="020B0503020204020204" charset="-122"/>
            </a:rPr>
            <a:t>以往绩效评价需场馆报送纸质材料，主管部门整理评估，过程繁琐易出错。</a:t>
          </a:r>
          <a:endParaRPr lang="zh-CN" altLang="en-US" sz="1600">
            <a:solidFill>
              <a:schemeClr val="dk1"/>
            </a:solidFill>
            <a:latin typeface="微软雅黑" panose="020B0503020204020204" charset="-122"/>
            <a:ea typeface="微软雅黑" panose="020B0503020204020204" charset="-122"/>
            <a:cs typeface="微软雅黑" panose="020B0503020204020204" charset="-122"/>
          </a:endParaRPr>
        </a:p>
        <a:p>
          <a:pPr marL="171450" lvl="1" indent="-171450">
            <a:lnSpc>
              <a:spcPct val="100000"/>
            </a:lnSpc>
            <a:spcBef>
              <a:spcPct val="0"/>
            </a:spcBef>
            <a:spcAft>
              <a:spcPct val="15000"/>
            </a:spcAft>
            <a:buChar char="•"/>
          </a:pPr>
          <a:r>
            <a:rPr lang="zh-CN" altLang="en-US" sz="1600" b="1">
              <a:solidFill>
                <a:srgbClr val="FF0000"/>
              </a:solidFill>
              <a:latin typeface="微软雅黑" panose="020B0503020204020204" charset="-122"/>
              <a:ea typeface="微软雅黑" panose="020B0503020204020204" charset="-122"/>
              <a:cs typeface="微软雅黑" panose="020B0503020204020204" charset="-122"/>
              <a:sym typeface="+mn-ea"/>
            </a:rPr>
            <a:t>本系统</a:t>
          </a:r>
          <a:r>
            <a:rPr lang="zh-CN" altLang="en-US" sz="1600">
              <a:solidFill>
                <a:schemeClr val="dk1"/>
              </a:solidFill>
              <a:latin typeface="微软雅黑" panose="020B0503020204020204" charset="-122"/>
              <a:ea typeface="微软雅黑" panose="020B0503020204020204" charset="-122"/>
              <a:cs typeface="微软雅黑" panose="020B0503020204020204" charset="-122"/>
            </a:rPr>
            <a:t>使评价基于系统记录信息进行，无需再报送纸质材料，主管部门可直接查看评估，简化流程，提高准确性和便捷性。</a:t>
          </a:r>
          <a:endParaRPr>
            <a:solidFill>
              <a:schemeClr val="dk1"/>
            </a:solidFill>
          </a:endParaRPr>
        </a:p>
      </dsp:txBody>
      <dsp:txXfrm>
        <a:off x="9152585" y="2253629"/>
        <a:ext cx="2676195" cy="28548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cs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cs typeface="微软雅黑" panose="020B0503020204020204" charset="-122"/>
              </a:rPr>
            </a:fld>
            <a:endParaRPr lang="zh-CN" altLang="en-US">
              <a:latin typeface="微软雅黑" panose="020B0503020204020204" charset="-122"/>
              <a:ea typeface="微软雅黑" panose="020B0503020204020204" charset="-122"/>
              <a:cs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cs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cs typeface="微软雅黑" panose="020B0503020204020204" charset="-122"/>
              </a:rPr>
            </a:fld>
            <a:endParaRPr lang="zh-CN" altLang="en-US">
              <a:latin typeface="微软雅黑" panose="020B0503020204020204" charset="-122"/>
              <a:ea typeface="微软雅黑" panose="020B0503020204020204" charset="-122"/>
              <a:cs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cs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cs typeface="微软雅黑" panose="020B0503020204020204"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cs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cs typeface="微软雅黑" panose="020B0503020204020204"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charset="-122"/>
        <a:ea typeface="微软雅黑" panose="020B0503020204020204" charset="-122"/>
        <a:cs typeface="微软雅黑" panose="020B0503020204020204" charset="-122"/>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微软雅黑" panose="020B0503020204020204" charset="-122"/>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微软雅黑" panose="020B0503020204020204" charset="-122"/>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微软雅黑" panose="020B0503020204020204" charset="-122"/>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微软雅黑" panose="020B050302020402020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83.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106.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noFill/>
        <a:effectLst/>
      </p:bgPr>
    </p:bg>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noFill/>
        <a:effectLst/>
      </p:bgPr>
    </p:bg>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no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no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no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矩形 6"/>
          <p:cNvSpPr/>
          <p:nvPr userDrawn="1">
            <p:custDataLst>
              <p:tags r:id="rId5"/>
            </p:custDataLst>
          </p:nvPr>
        </p:nvSpPr>
        <p:spPr>
          <a:xfrm>
            <a:off x="0" y="170815"/>
            <a:ext cx="634365" cy="467995"/>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cxnSp>
        <p:nvCxnSpPr>
          <p:cNvPr id="72" name="直接连接符 71"/>
          <p:cNvCxnSpPr/>
          <p:nvPr userDrawn="1">
            <p:custDataLst>
              <p:tags r:id="rId6"/>
            </p:custDataLst>
          </p:nvPr>
        </p:nvCxnSpPr>
        <p:spPr>
          <a:xfrm flipV="1">
            <a:off x="53340" y="622935"/>
            <a:ext cx="11520000" cy="4445"/>
          </a:xfrm>
          <a:prstGeom prst="line">
            <a:avLst/>
          </a:prstGeom>
          <a:ln w="19050">
            <a:solidFill>
              <a:srgbClr val="4472C4"/>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no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D2140FE-35C7-4F72-9627-847D55F11CC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两边">
    <p:spTree>
      <p:nvGrpSpPr>
        <p:cNvPr id="1" name=""/>
        <p:cNvGrpSpPr/>
        <p:nvPr/>
      </p:nvGrpSpPr>
      <p:grpSpPr>
        <a:xfrm>
          <a:off x="0" y="0"/>
          <a:ext cx="0" cy="0"/>
          <a:chOff x="0" y="0"/>
          <a:chExt cx="0" cy="0"/>
        </a:xfrm>
      </p:grpSpPr>
      <p:cxnSp>
        <p:nvCxnSpPr>
          <p:cNvPr id="3" name="直接连接符 7"/>
          <p:cNvCxnSpPr>
            <a:cxnSpLocks noChangeShapeType="1"/>
          </p:cNvCxnSpPr>
          <p:nvPr userDrawn="1"/>
        </p:nvCxnSpPr>
        <p:spPr bwMode="auto">
          <a:xfrm>
            <a:off x="314325" y="955675"/>
            <a:ext cx="11877675" cy="0"/>
          </a:xfrm>
          <a:prstGeom prst="line">
            <a:avLst/>
          </a:prstGeom>
          <a:noFill/>
          <a:ln w="25400" algn="ctr">
            <a:solidFill>
              <a:srgbClr val="C00000"/>
            </a:solidFill>
            <a:round/>
          </a:ln>
          <a:extLst>
            <a:ext uri="{909E8E84-426E-40DD-AFC4-6F175D3DCCD1}">
              <a14:hiddenFill xmlns:a14="http://schemas.microsoft.com/office/drawing/2010/main">
                <a:noFill/>
              </a14:hiddenFill>
            </a:ext>
          </a:extLst>
        </p:spPr>
      </p:cxnSp>
      <p:sp>
        <p:nvSpPr>
          <p:cNvPr id="4" name="矩形 3"/>
          <p:cNvSpPr/>
          <p:nvPr userDrawn="1"/>
        </p:nvSpPr>
        <p:spPr>
          <a:xfrm>
            <a:off x="314325" y="452438"/>
            <a:ext cx="393700" cy="503237"/>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zh-CN" altLang="en-US">
              <a:cs typeface="微软雅黑" panose="020B0503020204020204" charset="-122"/>
            </a:endParaRPr>
          </a:p>
        </p:txBody>
      </p:sp>
      <p:sp>
        <p:nvSpPr>
          <p:cNvPr id="5" name="矩形 4"/>
          <p:cNvSpPr/>
          <p:nvPr userDrawn="1"/>
        </p:nvSpPr>
        <p:spPr>
          <a:xfrm>
            <a:off x="739775" y="452438"/>
            <a:ext cx="98425" cy="503237"/>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zh-CN" altLang="en-US">
              <a:cs typeface="微软雅黑" panose="020B0503020204020204" charset="-122"/>
            </a:endParaRPr>
          </a:p>
        </p:txBody>
      </p:sp>
      <p:sp>
        <p:nvSpPr>
          <p:cNvPr id="2" name="标题 1"/>
          <p:cNvSpPr>
            <a:spLocks noGrp="1"/>
          </p:cNvSpPr>
          <p:nvPr>
            <p:ph type="title"/>
          </p:nvPr>
        </p:nvSpPr>
        <p:spPr>
          <a:xfrm>
            <a:off x="838201" y="452211"/>
            <a:ext cx="9449138" cy="503117"/>
          </a:xfrm>
        </p:spPr>
        <p:txBody>
          <a:bodyPr>
            <a:normAutofit/>
          </a:bodyPr>
          <a:lstStyle>
            <a:lvl1pPr>
              <a:defRPr sz="2800" b="1">
                <a:solidFill>
                  <a:srgbClr val="C00000"/>
                </a:solidFill>
              </a:defRPr>
            </a:lvl1p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no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no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1" Type="http://schemas.openxmlformats.org/officeDocument/2006/relationships/theme" Target="../theme/theme2.xml"/><Relationship Id="rId20" Type="http://schemas.openxmlformats.org/officeDocument/2006/relationships/tags" Target="../tags/tag126.xml"/><Relationship Id="rId2" Type="http://schemas.openxmlformats.org/officeDocument/2006/relationships/slideLayout" Target="../slideLayouts/slideLayout13.xml"/><Relationship Id="rId19" Type="http://schemas.openxmlformats.org/officeDocument/2006/relationships/tags" Target="../tags/tag125.xml"/><Relationship Id="rId18" Type="http://schemas.openxmlformats.org/officeDocument/2006/relationships/tags" Target="../tags/tag124.xml"/><Relationship Id="rId17" Type="http://schemas.openxmlformats.org/officeDocument/2006/relationships/tags" Target="../tags/tag123.xml"/><Relationship Id="rId16" Type="http://schemas.openxmlformats.org/officeDocument/2006/relationships/tags" Target="../tags/tag122.xml"/><Relationship Id="rId15" Type="http://schemas.openxmlformats.org/officeDocument/2006/relationships/tags" Target="../tags/tag121.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微软雅黑" panose="020B0503020204020204" charset="-122"/>
                <a:cs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微软雅黑" panose="020B0503020204020204" charset="-122"/>
                <a:cs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微软雅黑" panose="020B0503020204020204" charset="-122"/>
                <a:cs typeface="微软雅黑" panose="020B0503020204020204"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微软雅黑" panose="020B0503020204020204" charset="-122"/>
          <a:ea typeface="+mj-ea"/>
          <a:cs typeface="微软雅黑" panose="020B0503020204020204"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微软雅黑" panose="020B0503020204020204" charset="-122"/>
          <a:ea typeface="+mn-ea"/>
          <a:cs typeface="微软雅黑" panose="020B0503020204020204"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微软雅黑" panose="020B0503020204020204" charset="-122"/>
          <a:ea typeface="+mn-ea"/>
          <a:cs typeface="微软雅黑" panose="020B0503020204020204"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微软雅黑" panose="020B0503020204020204" charset="-122"/>
          <a:ea typeface="+mn-ea"/>
          <a:cs typeface="微软雅黑" panose="020B0503020204020204"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微软雅黑" panose="020B0503020204020204" charset="-122"/>
          <a:ea typeface="+mn-ea"/>
          <a:cs typeface="微软雅黑" panose="020B0503020204020204"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微软雅黑" panose="020B0503020204020204" charset="-122"/>
          <a:ea typeface="+mn-ea"/>
          <a:cs typeface="微软雅黑" panose="020B050302020402020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微软雅黑" panose="020B0503020204020204" charset="-122"/>
                <a:cs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微软雅黑" panose="020B0503020204020204" charset="-122"/>
                <a:cs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微软雅黑" panose="020B0503020204020204" charset="-122"/>
                <a:cs typeface="微软雅黑" panose="020B0503020204020204" charset="-122"/>
              </a:defRPr>
            </a:lvl1pPr>
          </a:lstStyle>
          <a:p>
            <a:fld id="{49AE70B2-8BF9-45C0-BB95-33D1B9D3A854}" type="slidenum">
              <a:rPr lang="zh-CN" altLang="en-US" smtClean="0"/>
            </a:fld>
            <a:endParaRPr lang="zh-CN" altLang="en-US" dirty="0"/>
          </a:p>
        </p:txBody>
      </p:sp>
    </p:spTree>
    <p:custDataLst>
      <p:tags r:id="rId20"/>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微软雅黑" panose="020B0503020204020204" charset="-122"/>
          <a:ea typeface="+mj-ea"/>
          <a:cs typeface="微软雅黑" panose="020B0503020204020204"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微软雅黑" panose="020B0503020204020204" charset="-122"/>
          <a:ea typeface="+mn-ea"/>
          <a:cs typeface="微软雅黑" panose="020B0503020204020204"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微软雅黑" panose="020B0503020204020204" charset="-122"/>
          <a:ea typeface="+mn-ea"/>
          <a:cs typeface="微软雅黑" panose="020B0503020204020204"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微软雅黑" panose="020B0503020204020204" charset="-122"/>
          <a:ea typeface="+mn-ea"/>
          <a:cs typeface="微软雅黑" panose="020B0503020204020204"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微软雅黑" panose="020B0503020204020204" charset="-122"/>
          <a:ea typeface="+mn-ea"/>
          <a:cs typeface="微软雅黑" panose="020B0503020204020204"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微软雅黑" panose="020B0503020204020204" charset="-122"/>
          <a:ea typeface="+mn-ea"/>
          <a:cs typeface="微软雅黑" panose="020B050302020402020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5.png"/><Relationship Id="rId1" Type="http://schemas.openxmlformats.org/officeDocument/2006/relationships/tags" Target="../tags/tag145.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tags" Target="../tags/tag146.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tags" Target="../tags/tag14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20.png"/><Relationship Id="rId1" Type="http://schemas.openxmlformats.org/officeDocument/2006/relationships/tags" Target="../tags/tag148.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tags" Target="../tags/tag149.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50.xml"/></Relationships>
</file>

<file path=ppt/slides/_rels/slide16.xml.rels><?xml version="1.0" encoding="UTF-8" standalone="yes"?>
<Relationships xmlns="http://schemas.openxmlformats.org/package/2006/relationships"><Relationship Id="rId9" Type="http://schemas.openxmlformats.org/officeDocument/2006/relationships/tags" Target="../tags/tag159.xml"/><Relationship Id="rId8" Type="http://schemas.openxmlformats.org/officeDocument/2006/relationships/tags" Target="../tags/tag158.xml"/><Relationship Id="rId7" Type="http://schemas.openxmlformats.org/officeDocument/2006/relationships/tags" Target="../tags/tag157.xml"/><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tags" Target="../tags/tag152.xml"/><Relationship Id="rId10" Type="http://schemas.openxmlformats.org/officeDocument/2006/relationships/slideLayout" Target="../slideLayouts/slideLayout17.xml"/><Relationship Id="rId1" Type="http://schemas.openxmlformats.org/officeDocument/2006/relationships/tags" Target="../tags/tag15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ags" Target="../tags/tag160.xml"/></Relationships>
</file>

<file path=ppt/slides/_rels/slide18.xml.rels><?xml version="1.0" encoding="UTF-8" standalone="yes"?>
<Relationships xmlns="http://schemas.openxmlformats.org/package/2006/relationships"><Relationship Id="rId9" Type="http://schemas.openxmlformats.org/officeDocument/2006/relationships/tags" Target="../tags/tag168.xml"/><Relationship Id="rId8" Type="http://schemas.openxmlformats.org/officeDocument/2006/relationships/image" Target="../media/image23.png"/><Relationship Id="rId7" Type="http://schemas.openxmlformats.org/officeDocument/2006/relationships/tags" Target="../tags/tag167.xml"/><Relationship Id="rId6" Type="http://schemas.openxmlformats.org/officeDocument/2006/relationships/tags" Target="../tags/tag166.xml"/><Relationship Id="rId5" Type="http://schemas.openxmlformats.org/officeDocument/2006/relationships/tags" Target="../tags/tag165.xml"/><Relationship Id="rId4" Type="http://schemas.openxmlformats.org/officeDocument/2006/relationships/tags" Target="../tags/tag164.xml"/><Relationship Id="rId3" Type="http://schemas.openxmlformats.org/officeDocument/2006/relationships/tags" Target="../tags/tag163.xml"/><Relationship Id="rId2" Type="http://schemas.openxmlformats.org/officeDocument/2006/relationships/tags" Target="../tags/tag162.xml"/><Relationship Id="rId14" Type="http://schemas.openxmlformats.org/officeDocument/2006/relationships/slideLayout" Target="../slideLayouts/slideLayout18.xml"/><Relationship Id="rId13" Type="http://schemas.openxmlformats.org/officeDocument/2006/relationships/image" Target="../media/image25.png"/><Relationship Id="rId12" Type="http://schemas.openxmlformats.org/officeDocument/2006/relationships/image" Target="../media/image24.png"/><Relationship Id="rId11" Type="http://schemas.openxmlformats.org/officeDocument/2006/relationships/tags" Target="../tags/tag170.xml"/><Relationship Id="rId10" Type="http://schemas.openxmlformats.org/officeDocument/2006/relationships/tags" Target="../tags/tag169.xml"/><Relationship Id="rId1" Type="http://schemas.openxmlformats.org/officeDocument/2006/relationships/tags" Target="../tags/tag161.xml"/></Relationships>
</file>

<file path=ppt/slides/_rels/slide19.xml.rels><?xml version="1.0" encoding="UTF-8" standalone="yes"?>
<Relationships xmlns="http://schemas.openxmlformats.org/package/2006/relationships"><Relationship Id="rId9" Type="http://schemas.openxmlformats.org/officeDocument/2006/relationships/tags" Target="../tags/tag179.xml"/><Relationship Id="rId8" Type="http://schemas.openxmlformats.org/officeDocument/2006/relationships/tags" Target="../tags/tag178.xml"/><Relationship Id="rId7" Type="http://schemas.openxmlformats.org/officeDocument/2006/relationships/tags" Target="../tags/tag177.xml"/><Relationship Id="rId6" Type="http://schemas.openxmlformats.org/officeDocument/2006/relationships/tags" Target="../tags/tag176.xml"/><Relationship Id="rId5" Type="http://schemas.openxmlformats.org/officeDocument/2006/relationships/tags" Target="../tags/tag175.xml"/><Relationship Id="rId4" Type="http://schemas.openxmlformats.org/officeDocument/2006/relationships/tags" Target="../tags/tag174.xml"/><Relationship Id="rId3" Type="http://schemas.openxmlformats.org/officeDocument/2006/relationships/tags" Target="../tags/tag173.xml"/><Relationship Id="rId2" Type="http://schemas.openxmlformats.org/officeDocument/2006/relationships/tags" Target="../tags/tag172.xml"/><Relationship Id="rId10" Type="http://schemas.openxmlformats.org/officeDocument/2006/relationships/slideLayout" Target="../slideLayouts/slideLayout17.xml"/><Relationship Id="rId1" Type="http://schemas.openxmlformats.org/officeDocument/2006/relationships/tags" Target="../tags/tag171.xml"/></Relationships>
</file>

<file path=ppt/slides/_rels/slide2.xml.rels><?xml version="1.0" encoding="UTF-8" standalone="yes"?>
<Relationships xmlns="http://schemas.openxmlformats.org/package/2006/relationships"><Relationship Id="rId9" Type="http://schemas.openxmlformats.org/officeDocument/2006/relationships/tags" Target="../tags/tag137.xml"/><Relationship Id="rId8" Type="http://schemas.openxmlformats.org/officeDocument/2006/relationships/tags" Target="../tags/tag136.xml"/><Relationship Id="rId7" Type="http://schemas.openxmlformats.org/officeDocument/2006/relationships/tags" Target="../tags/tag135.xml"/><Relationship Id="rId6" Type="http://schemas.openxmlformats.org/officeDocument/2006/relationships/tags" Target="../tags/tag134.xml"/><Relationship Id="rId5" Type="http://schemas.openxmlformats.org/officeDocument/2006/relationships/tags" Target="../tags/tag133.xml"/><Relationship Id="rId4" Type="http://schemas.openxmlformats.org/officeDocument/2006/relationships/tags" Target="../tags/tag132.xml"/><Relationship Id="rId3" Type="http://schemas.openxmlformats.org/officeDocument/2006/relationships/tags" Target="../tags/tag131.xml"/><Relationship Id="rId2" Type="http://schemas.openxmlformats.org/officeDocument/2006/relationships/tags" Target="../tags/tag130.xml"/><Relationship Id="rId10" Type="http://schemas.openxmlformats.org/officeDocument/2006/relationships/slideLayout" Target="../slideLayouts/slideLayout17.xml"/><Relationship Id="rId1" Type="http://schemas.openxmlformats.org/officeDocument/2006/relationships/tags" Target="../tags/tag129.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image" Target="../media/image26.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tags" Target="../tags/tag183.xml"/><Relationship Id="rId3" Type="http://schemas.openxmlformats.org/officeDocument/2006/relationships/image" Target="../media/image27.png"/><Relationship Id="rId2" Type="http://schemas.openxmlformats.org/officeDocument/2006/relationships/tags" Target="../tags/tag182.xml"/><Relationship Id="rId1" Type="http://schemas.openxmlformats.org/officeDocument/2006/relationships/image" Target="../media/image30.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8.xml"/><Relationship Id="rId2" Type="http://schemas.openxmlformats.org/officeDocument/2006/relationships/image" Target="../media/image31.png"/><Relationship Id="rId1" Type="http://schemas.openxmlformats.org/officeDocument/2006/relationships/tags" Target="../tags/tag184.xml"/></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18.xml"/><Relationship Id="rId6" Type="http://schemas.openxmlformats.org/officeDocument/2006/relationships/tags" Target="../tags/tag187.xml"/><Relationship Id="rId5" Type="http://schemas.openxmlformats.org/officeDocument/2006/relationships/tags" Target="../tags/tag186.xml"/><Relationship Id="rId4" Type="http://schemas.openxmlformats.org/officeDocument/2006/relationships/image" Target="../media/image33.png"/><Relationship Id="rId3" Type="http://schemas.openxmlformats.org/officeDocument/2006/relationships/image" Target="../media/image27.png"/><Relationship Id="rId2" Type="http://schemas.openxmlformats.org/officeDocument/2006/relationships/tags" Target="../tags/tag185.xml"/><Relationship Id="rId1" Type="http://schemas.openxmlformats.org/officeDocument/2006/relationships/image" Target="../media/image32.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tags" Target="../tags/tag190.xml"/><Relationship Id="rId4" Type="http://schemas.openxmlformats.org/officeDocument/2006/relationships/tags" Target="../tags/tag189.xml"/><Relationship Id="rId3" Type="http://schemas.openxmlformats.org/officeDocument/2006/relationships/image" Target="../media/image27.png"/><Relationship Id="rId2" Type="http://schemas.openxmlformats.org/officeDocument/2006/relationships/tags" Target="../tags/tag188.xml"/><Relationship Id="rId1" Type="http://schemas.openxmlformats.org/officeDocument/2006/relationships/image" Target="../media/image34.png"/></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image" Target="../media/image36.png"/><Relationship Id="rId3" Type="http://schemas.openxmlformats.org/officeDocument/2006/relationships/image" Target="../media/image27.png"/><Relationship Id="rId2" Type="http://schemas.openxmlformats.org/officeDocument/2006/relationships/tags" Target="../tags/tag191.xml"/><Relationship Id="rId1" Type="http://schemas.openxmlformats.org/officeDocument/2006/relationships/image" Target="../media/image35.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tags" Target="../tags/tag195.xml"/><Relationship Id="rId3" Type="http://schemas.openxmlformats.org/officeDocument/2006/relationships/image" Target="../media/image27.png"/><Relationship Id="rId2" Type="http://schemas.openxmlformats.org/officeDocument/2006/relationships/tags" Target="../tags/tag194.xml"/><Relationship Id="rId1" Type="http://schemas.openxmlformats.org/officeDocument/2006/relationships/image" Target="../media/image37.png"/></Relationships>
</file>

<file path=ppt/slides/_rels/slide27.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image" Target="../media/image41.png"/><Relationship Id="rId7" Type="http://schemas.openxmlformats.org/officeDocument/2006/relationships/tags" Target="../tags/tag198.xml"/><Relationship Id="rId6" Type="http://schemas.openxmlformats.org/officeDocument/2006/relationships/image" Target="../media/image40.png"/><Relationship Id="rId5" Type="http://schemas.openxmlformats.org/officeDocument/2006/relationships/tags" Target="../tags/tag197.xml"/><Relationship Id="rId4" Type="http://schemas.openxmlformats.org/officeDocument/2006/relationships/image" Target="../media/image27.png"/><Relationship Id="rId3" Type="http://schemas.openxmlformats.org/officeDocument/2006/relationships/tags" Target="../tags/tag196.xml"/><Relationship Id="rId2" Type="http://schemas.openxmlformats.org/officeDocument/2006/relationships/image" Target="../media/image39.png"/><Relationship Id="rId11" Type="http://schemas.openxmlformats.org/officeDocument/2006/relationships/notesSlide" Target="../notesSlides/notesSlide5.xml"/><Relationship Id="rId10" Type="http://schemas.openxmlformats.org/officeDocument/2006/relationships/slideLayout" Target="../slideLayouts/slideLayout18.xml"/><Relationship Id="rId1"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201.xml"/><Relationship Id="rId6" Type="http://schemas.openxmlformats.org/officeDocument/2006/relationships/image" Target="../media/image45.png"/><Relationship Id="rId5" Type="http://schemas.openxmlformats.org/officeDocument/2006/relationships/tags" Target="../tags/tag200.xml"/><Relationship Id="rId4" Type="http://schemas.openxmlformats.org/officeDocument/2006/relationships/image" Target="../media/image27.png"/><Relationship Id="rId3" Type="http://schemas.openxmlformats.org/officeDocument/2006/relationships/tags" Target="../tags/tag199.xml"/><Relationship Id="rId2" Type="http://schemas.openxmlformats.org/officeDocument/2006/relationships/image" Target="../media/image44.png"/><Relationship Id="rId1"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46.png"/><Relationship Id="rId1" Type="http://schemas.openxmlformats.org/officeDocument/2006/relationships/tags" Target="../tags/tag202.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138.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46.png"/><Relationship Id="rId1" Type="http://schemas.openxmlformats.org/officeDocument/2006/relationships/tags" Target="../tags/tag203.xml"/></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tags" Target="../tags/tag20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51.png"/><Relationship Id="rId1" Type="http://schemas.openxmlformats.org/officeDocument/2006/relationships/tags" Target="../tags/tag205.xml"/></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tags" Target="../tags/tag207.xml"/><Relationship Id="rId3" Type="http://schemas.openxmlformats.org/officeDocument/2006/relationships/tags" Target="../tags/tag206.xml"/><Relationship Id="rId2" Type="http://schemas.openxmlformats.org/officeDocument/2006/relationships/image" Target="../media/image2.png"/><Relationship Id="rId1" Type="http://schemas.openxmlformats.org/officeDocument/2006/relationships/image" Target="../media/image1.png"/></Relationships>
</file>

<file path=ppt/slides/_rels/slide34.xml.rels><?xml version="1.0" encoding="UTF-8" standalone="yes"?>
<Relationships xmlns="http://schemas.openxmlformats.org/package/2006/relationships"><Relationship Id="rId9" Type="http://schemas.openxmlformats.org/officeDocument/2006/relationships/tags" Target="../tags/tag216.xml"/><Relationship Id="rId8" Type="http://schemas.openxmlformats.org/officeDocument/2006/relationships/tags" Target="../tags/tag215.xml"/><Relationship Id="rId7" Type="http://schemas.openxmlformats.org/officeDocument/2006/relationships/tags" Target="../tags/tag214.xml"/><Relationship Id="rId6" Type="http://schemas.openxmlformats.org/officeDocument/2006/relationships/tags" Target="../tags/tag213.xml"/><Relationship Id="rId5" Type="http://schemas.openxmlformats.org/officeDocument/2006/relationships/tags" Target="../tags/tag212.xml"/><Relationship Id="rId4" Type="http://schemas.openxmlformats.org/officeDocument/2006/relationships/tags" Target="../tags/tag211.xml"/><Relationship Id="rId3" Type="http://schemas.openxmlformats.org/officeDocument/2006/relationships/tags" Target="../tags/tag210.xml"/><Relationship Id="rId2" Type="http://schemas.openxmlformats.org/officeDocument/2006/relationships/tags" Target="../tags/tag209.xml"/><Relationship Id="rId10" Type="http://schemas.openxmlformats.org/officeDocument/2006/relationships/slideLayout" Target="../slideLayouts/slideLayout17.xml"/><Relationship Id="rId1" Type="http://schemas.openxmlformats.org/officeDocument/2006/relationships/tags" Target="../tags/tag208.xml"/></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tags" Target="../tags/tag217.xml"/></Relationships>
</file>

<file path=ppt/slides/_rels/slide36.xml.rels><?xml version="1.0" encoding="UTF-8" standalone="yes"?>
<Relationships xmlns="http://schemas.openxmlformats.org/package/2006/relationships"><Relationship Id="rId9" Type="http://schemas.openxmlformats.org/officeDocument/2006/relationships/tags" Target="../tags/tag226.xml"/><Relationship Id="rId8" Type="http://schemas.openxmlformats.org/officeDocument/2006/relationships/tags" Target="../tags/tag225.xml"/><Relationship Id="rId7" Type="http://schemas.openxmlformats.org/officeDocument/2006/relationships/tags" Target="../tags/tag224.xml"/><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 Id="rId3" Type="http://schemas.openxmlformats.org/officeDocument/2006/relationships/tags" Target="../tags/tag220.xml"/><Relationship Id="rId2" Type="http://schemas.openxmlformats.org/officeDocument/2006/relationships/tags" Target="../tags/tag219.xml"/><Relationship Id="rId10" Type="http://schemas.openxmlformats.org/officeDocument/2006/relationships/slideLayout" Target="../slideLayouts/slideLayout17.xml"/><Relationship Id="rId1" Type="http://schemas.openxmlformats.org/officeDocument/2006/relationships/tags" Target="../tags/tag2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39.xml.rels><?xml version="1.0" encoding="UTF-8" standalone="yes"?>
<Relationships xmlns="http://schemas.openxmlformats.org/package/2006/relationships"><Relationship Id="rId9" Type="http://schemas.openxmlformats.org/officeDocument/2006/relationships/tags" Target="../tags/tag234.xml"/><Relationship Id="rId8" Type="http://schemas.openxmlformats.org/officeDocument/2006/relationships/image" Target="../media/image23.png"/><Relationship Id="rId7" Type="http://schemas.openxmlformats.org/officeDocument/2006/relationships/tags" Target="../tags/tag233.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3" Type="http://schemas.openxmlformats.org/officeDocument/2006/relationships/tags" Target="../tags/tag229.xml"/><Relationship Id="rId25" Type="http://schemas.openxmlformats.org/officeDocument/2006/relationships/notesSlide" Target="../notesSlides/notesSlide6.xml"/><Relationship Id="rId24" Type="http://schemas.openxmlformats.org/officeDocument/2006/relationships/slideLayout" Target="../slideLayouts/slideLayout18.xml"/><Relationship Id="rId23" Type="http://schemas.openxmlformats.org/officeDocument/2006/relationships/image" Target="../media/image56.png"/><Relationship Id="rId22" Type="http://schemas.openxmlformats.org/officeDocument/2006/relationships/image" Target="../media/image55.png"/><Relationship Id="rId21" Type="http://schemas.openxmlformats.org/officeDocument/2006/relationships/tags" Target="../tags/tag245.xml"/><Relationship Id="rId20" Type="http://schemas.openxmlformats.org/officeDocument/2006/relationships/tags" Target="../tags/tag244.xml"/><Relationship Id="rId2" Type="http://schemas.openxmlformats.org/officeDocument/2006/relationships/tags" Target="../tags/tag228.xml"/><Relationship Id="rId19" Type="http://schemas.openxmlformats.org/officeDocument/2006/relationships/tags" Target="../tags/tag243.xml"/><Relationship Id="rId18" Type="http://schemas.openxmlformats.org/officeDocument/2006/relationships/tags" Target="../tags/tag242.xml"/><Relationship Id="rId17" Type="http://schemas.openxmlformats.org/officeDocument/2006/relationships/tags" Target="../tags/tag241.xml"/><Relationship Id="rId16" Type="http://schemas.openxmlformats.org/officeDocument/2006/relationships/image" Target="../media/image54.png"/><Relationship Id="rId15" Type="http://schemas.openxmlformats.org/officeDocument/2006/relationships/tags" Target="../tags/tag240.xml"/><Relationship Id="rId14" Type="http://schemas.openxmlformats.org/officeDocument/2006/relationships/tags" Target="../tags/tag239.xml"/><Relationship Id="rId13" Type="http://schemas.openxmlformats.org/officeDocument/2006/relationships/tags" Target="../tags/tag238.xml"/><Relationship Id="rId12" Type="http://schemas.openxmlformats.org/officeDocument/2006/relationships/tags" Target="../tags/tag237.xml"/><Relationship Id="rId11" Type="http://schemas.openxmlformats.org/officeDocument/2006/relationships/tags" Target="../tags/tag236.xml"/><Relationship Id="rId10" Type="http://schemas.openxmlformats.org/officeDocument/2006/relationships/tags" Target="../tags/tag235.xml"/><Relationship Id="rId1" Type="http://schemas.openxmlformats.org/officeDocument/2006/relationships/tags" Target="../tags/tag227.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tags" Target="../tags/tag139.xml"/></Relationships>
</file>

<file path=ppt/slides/_rels/slide40.xml.rels><?xml version="1.0" encoding="UTF-8" standalone="yes"?>
<Relationships xmlns="http://schemas.openxmlformats.org/package/2006/relationships"><Relationship Id="rId9" Type="http://schemas.openxmlformats.org/officeDocument/2006/relationships/tags" Target="../tags/tag254.xml"/><Relationship Id="rId8" Type="http://schemas.openxmlformats.org/officeDocument/2006/relationships/tags" Target="../tags/tag253.xml"/><Relationship Id="rId7" Type="http://schemas.openxmlformats.org/officeDocument/2006/relationships/tags" Target="../tags/tag252.xml"/><Relationship Id="rId6" Type="http://schemas.openxmlformats.org/officeDocument/2006/relationships/tags" Target="../tags/tag251.xml"/><Relationship Id="rId5" Type="http://schemas.openxmlformats.org/officeDocument/2006/relationships/tags" Target="../tags/tag250.xml"/><Relationship Id="rId4" Type="http://schemas.openxmlformats.org/officeDocument/2006/relationships/tags" Target="../tags/tag249.xml"/><Relationship Id="rId3" Type="http://schemas.openxmlformats.org/officeDocument/2006/relationships/tags" Target="../tags/tag248.xml"/><Relationship Id="rId2" Type="http://schemas.openxmlformats.org/officeDocument/2006/relationships/tags" Target="../tags/tag247.xml"/><Relationship Id="rId10" Type="http://schemas.openxmlformats.org/officeDocument/2006/relationships/slideLayout" Target="../slideLayouts/slideLayout17.xml"/><Relationship Id="rId1" Type="http://schemas.openxmlformats.org/officeDocument/2006/relationships/tags" Target="../tags/tag24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ags" Target="../tags/tag255.xml"/></Relationships>
</file>

<file path=ppt/slides/_rels/slide42.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tags" Target="../tags/tag256.xml"/><Relationship Id="rId1" Type="http://schemas.openxmlformats.org/officeDocument/2006/relationships/image" Target="../media/image26.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8.xml"/><Relationship Id="rId2" Type="http://schemas.openxmlformats.org/officeDocument/2006/relationships/image" Target="../media/image58.png"/><Relationship Id="rId1" Type="http://schemas.openxmlformats.org/officeDocument/2006/relationships/image" Target="../media/image57.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61.png"/><Relationship Id="rId1" Type="http://schemas.openxmlformats.org/officeDocument/2006/relationships/image" Target="../media/image60.pn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8.xml"/><Relationship Id="rId2" Type="http://schemas.openxmlformats.org/officeDocument/2006/relationships/image" Target="../media/image63.png"/><Relationship Id="rId1"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65.png"/><Relationship Id="rId1" Type="http://schemas.openxmlformats.org/officeDocument/2006/relationships/image" Target="../media/image64.png"/></Relationships>
</file>

<file path=ppt/slides/_rels/slide48.xml.rels><?xml version="1.0" encoding="UTF-8" standalone="yes"?>
<Relationships xmlns="http://schemas.openxmlformats.org/package/2006/relationships"><Relationship Id="rId9" Type="http://schemas.openxmlformats.org/officeDocument/2006/relationships/tags" Target="../tags/tag264.xml"/><Relationship Id="rId8" Type="http://schemas.openxmlformats.org/officeDocument/2006/relationships/tags" Target="../tags/tag263.xml"/><Relationship Id="rId7" Type="http://schemas.openxmlformats.org/officeDocument/2006/relationships/tags" Target="../tags/tag262.xml"/><Relationship Id="rId6" Type="http://schemas.openxmlformats.org/officeDocument/2006/relationships/tags" Target="../tags/tag261.xml"/><Relationship Id="rId5" Type="http://schemas.openxmlformats.org/officeDocument/2006/relationships/tags" Target="../tags/tag260.xml"/><Relationship Id="rId4" Type="http://schemas.openxmlformats.org/officeDocument/2006/relationships/tags" Target="../tags/tag259.xml"/><Relationship Id="rId3" Type="http://schemas.openxmlformats.org/officeDocument/2006/relationships/tags" Target="../tags/tag258.xml"/><Relationship Id="rId2" Type="http://schemas.openxmlformats.org/officeDocument/2006/relationships/image" Target="../media/image66.png"/><Relationship Id="rId17" Type="http://schemas.openxmlformats.org/officeDocument/2006/relationships/slideLayout" Target="../slideLayouts/slideLayout18.xml"/><Relationship Id="rId16" Type="http://schemas.openxmlformats.org/officeDocument/2006/relationships/tags" Target="../tags/tag270.xml"/><Relationship Id="rId15" Type="http://schemas.openxmlformats.org/officeDocument/2006/relationships/tags" Target="../tags/tag269.xml"/><Relationship Id="rId14" Type="http://schemas.openxmlformats.org/officeDocument/2006/relationships/tags" Target="../tags/tag268.xml"/><Relationship Id="rId13" Type="http://schemas.openxmlformats.org/officeDocument/2006/relationships/image" Target="../media/image67.png"/><Relationship Id="rId12" Type="http://schemas.openxmlformats.org/officeDocument/2006/relationships/tags" Target="../tags/tag267.xml"/><Relationship Id="rId11" Type="http://schemas.openxmlformats.org/officeDocument/2006/relationships/tags" Target="../tags/tag266.xml"/><Relationship Id="rId10" Type="http://schemas.openxmlformats.org/officeDocument/2006/relationships/tags" Target="../tags/tag265.xml"/><Relationship Id="rId1" Type="http://schemas.openxmlformats.org/officeDocument/2006/relationships/tags" Target="../tags/tag25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69.png"/><Relationship Id="rId1"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7.png"/><Relationship Id="rId1" Type="http://schemas.openxmlformats.org/officeDocument/2006/relationships/tags" Target="../tags/tag140.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70.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image" Target="../media/image72.png"/></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271.xml"/><Relationship Id="rId2" Type="http://schemas.openxmlformats.org/officeDocument/2006/relationships/image" Target="../media/image2.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8.png"/><Relationship Id="rId1" Type="http://schemas.openxmlformats.org/officeDocument/2006/relationships/tags" Target="../tags/tag141.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tags" Target="../tags/tag142.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tags" Target="../tags/tag143.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tags" Target="../tags/tag1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1"/>
          <a:stretch>
            <a:fillRect/>
          </a:stretch>
        </p:blipFill>
        <p:spPr>
          <a:xfrm>
            <a:off x="0" y="2540"/>
            <a:ext cx="12192000" cy="6855460"/>
          </a:xfrm>
          <a:prstGeom prst="rect">
            <a:avLst/>
          </a:prstGeom>
        </p:spPr>
      </p:pic>
      <p:pic>
        <p:nvPicPr>
          <p:cNvPr id="9109" name="image 109"/>
          <p:cNvPicPr>
            <a:picLocks noChangeAspect="1"/>
          </p:cNvPicPr>
          <p:nvPr/>
        </p:nvPicPr>
        <p:blipFill>
          <a:blip r:embed="rId2">
            <a:alphaModFix amt="10196"/>
          </a:blip>
          <a:srcRect/>
          <a:stretch>
            <a:fillRect/>
          </a:stretch>
        </p:blipFill>
        <p:spPr>
          <a:xfrm>
            <a:off x="10965112" y="-476253"/>
            <a:ext cx="1625594" cy="1625601"/>
          </a:xfrm>
          <a:prstGeom prst="rect">
            <a:avLst/>
          </a:prstGeom>
        </p:spPr>
      </p:pic>
      <p:sp>
        <p:nvSpPr>
          <p:cNvPr id="6" name="任意多边形 20"/>
          <p:cNvSpPr/>
          <p:nvPr/>
        </p:nvSpPr>
        <p:spPr>
          <a:xfrm rot="2968493">
            <a:off x="5687566" y="-1478785"/>
            <a:ext cx="7894504" cy="5440346"/>
          </a:xfrm>
          <a:custGeom>
            <a:avLst/>
            <a:gdLst>
              <a:gd name="connsiteX0" fmla="*/ 0 w 8152386"/>
              <a:gd name="connsiteY0" fmla="*/ 5633681 h 5633681"/>
              <a:gd name="connsiteX1" fmla="*/ 4815891 w 8152386"/>
              <a:gd name="connsiteY1" fmla="*/ 0 h 5633681"/>
              <a:gd name="connsiteX2" fmla="*/ 8152386 w 8152386"/>
              <a:gd name="connsiteY2" fmla="*/ 2852167 h 5633681"/>
              <a:gd name="connsiteX3" fmla="*/ 8152386 w 8152386"/>
              <a:gd name="connsiteY3" fmla="*/ 5633681 h 5633681"/>
            </a:gdLst>
            <a:ahLst/>
            <a:cxnLst>
              <a:cxn ang="0">
                <a:pos x="connsiteX0" y="connsiteY0"/>
              </a:cxn>
              <a:cxn ang="0">
                <a:pos x="connsiteX1" y="connsiteY1"/>
              </a:cxn>
              <a:cxn ang="0">
                <a:pos x="connsiteX2" y="connsiteY2"/>
              </a:cxn>
              <a:cxn ang="0">
                <a:pos x="connsiteX3" y="connsiteY3"/>
              </a:cxn>
            </a:cxnLst>
            <a:rect l="l" t="t" r="r" b="b"/>
            <a:pathLst>
              <a:path w="8152386" h="5633681">
                <a:moveTo>
                  <a:pt x="0" y="5633681"/>
                </a:moveTo>
                <a:lnTo>
                  <a:pt x="4815891" y="0"/>
                </a:lnTo>
                <a:lnTo>
                  <a:pt x="8152386" y="2852167"/>
                </a:lnTo>
                <a:lnTo>
                  <a:pt x="8152386" y="5633681"/>
                </a:lnTo>
                <a:close/>
              </a:path>
            </a:pathLst>
          </a:custGeom>
          <a:solidFill>
            <a:srgbClr val="0070C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Object 106"/>
          <p:cNvSpPr txBox="1"/>
          <p:nvPr>
            <p:custDataLst>
              <p:tags r:id="rId3"/>
            </p:custDataLst>
          </p:nvPr>
        </p:nvSpPr>
        <p:spPr>
          <a:xfrm>
            <a:off x="-13970" y="1531620"/>
            <a:ext cx="12120880" cy="2215515"/>
          </a:xfrm>
          <a:prstGeom prst="rect">
            <a:avLst/>
          </a:prstGeom>
        </p:spPr>
        <p:txBody>
          <a:bodyPr vert="horz" wrap="square" lIns="0" tIns="0" rIns="0" bIns="0" rtlCol="0" anchor="t" anchorCtr="0">
            <a:spAutoFit/>
          </a:bodyPr>
          <a:lstStyle/>
          <a:p>
            <a:pPr algn="ctr">
              <a:lnSpc>
                <a:spcPct val="150000"/>
              </a:lnSpc>
            </a:pPr>
            <a:r>
              <a:rPr lang="zh-CN" altLang="en-US" sz="4800" b="1" dirty="0">
                <a:solidFill>
                  <a:schemeClr val="bg1"/>
                </a:solidFill>
                <a:latin typeface="微软雅黑" panose="020B0503020204020204" charset="-122"/>
                <a:ea typeface="微软雅黑" panose="020B0503020204020204" charset="-122"/>
                <a:cs typeface="微软雅黑" panose="020B0503020204020204" charset="-122"/>
              </a:rPr>
              <a:t>数字技术服务体育场馆开放服务与安全管理</a:t>
            </a:r>
            <a:endParaRPr lang="en-US" altLang="zh-CN" sz="4800" b="1" dirty="0">
              <a:solidFill>
                <a:schemeClr val="bg1"/>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4800" b="1" dirty="0">
                <a:solidFill>
                  <a:schemeClr val="bg1"/>
                </a:solidFill>
                <a:latin typeface="微软雅黑" panose="020B0503020204020204" charset="-122"/>
                <a:ea typeface="微软雅黑" panose="020B0503020204020204" charset="-122"/>
                <a:cs typeface="微软雅黑" panose="020B0503020204020204" charset="-122"/>
              </a:rPr>
              <a:t>公共体育场馆安全数字管理系统</a:t>
            </a:r>
            <a:endParaRPr lang="zh-CN" altLang="en-US" sz="48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3" name="文本框 22"/>
          <p:cNvSpPr txBox="1"/>
          <p:nvPr>
            <p:custDataLst>
              <p:tags r:id="rId4"/>
            </p:custDataLst>
          </p:nvPr>
        </p:nvSpPr>
        <p:spPr>
          <a:xfrm>
            <a:off x="10519074" y="6294675"/>
            <a:ext cx="1872279" cy="398780"/>
          </a:xfrm>
          <a:prstGeom prst="rect">
            <a:avLst/>
          </a:prstGeom>
          <a:noFill/>
        </p:spPr>
        <p:txBody>
          <a:bodyPr wrap="square" rtlCol="0">
            <a:spAutoFit/>
          </a:bodyPr>
          <a:lstStyle/>
          <a:p>
            <a:r>
              <a:rPr lang="en-US" altLang="zh-CN" sz="2000" b="1" dirty="0">
                <a:solidFill>
                  <a:schemeClr val="bg1"/>
                </a:solidFill>
                <a:latin typeface="微软雅黑" panose="020B0503020204020204" charset="-122"/>
                <a:ea typeface="微软雅黑" panose="020B0503020204020204" charset="-122"/>
                <a:cs typeface="微软雅黑" panose="020B0503020204020204" charset="-122"/>
              </a:rPr>
              <a:t>2025</a:t>
            </a: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rPr>
              <a:t>年</a:t>
            </a:r>
            <a:r>
              <a:rPr lang="en-US" altLang="zh-CN" sz="2000" b="1" dirty="0">
                <a:solidFill>
                  <a:schemeClr val="bg1"/>
                </a:solidFill>
                <a:latin typeface="微软雅黑" panose="020B0503020204020204" charset="-122"/>
                <a:ea typeface="微软雅黑" panose="020B0503020204020204" charset="-122"/>
                <a:cs typeface="微软雅黑" panose="020B0503020204020204" charset="-122"/>
              </a:rPr>
              <a:t>03</a:t>
            </a: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rPr>
              <a:t>月</a:t>
            </a:r>
            <a:endParaRPr lang="zh-CN" altLang="en-US" sz="2000" b="1"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bwMode="auto">
          <a:xfrm>
            <a:off x="347370" y="775008"/>
            <a:ext cx="108812" cy="108956"/>
          </a:xfrm>
          <a:prstGeom prst="ellipse">
            <a:avLst/>
          </a:prstGeom>
          <a:solidFill>
            <a:schemeClr val="bg1"/>
          </a:solidFill>
          <a:ln w="15875">
            <a:solidFill>
              <a:schemeClr val="bg1"/>
            </a:solidFill>
          </a:ln>
          <a:effectLst/>
        </p:spPr>
        <p:txBody>
          <a:bodyPr rtlCol="0" anchor="ctr">
            <a:scene3d>
              <a:camera prst="orthographicFront"/>
              <a:lightRig rig="threePt" dir="t"/>
            </a:scene3d>
            <a:sp3d>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custDataLst>
              <p:tags r:id="rId1"/>
            </p:custDataLst>
          </p:nvPr>
        </p:nvSpPr>
        <p:spPr>
          <a:xfrm>
            <a:off x="120320" y="716828"/>
            <a:ext cx="5202543" cy="5979881"/>
          </a:xfrm>
          <a:prstGeom prst="rect">
            <a:avLst/>
          </a:prstGeom>
          <a:noFill/>
        </p:spPr>
        <p:txBody>
          <a:bodyPr wrap="square" rtlCol="0">
            <a:noAutofit/>
          </a:bodyPr>
          <a:lstStyle/>
          <a:p>
            <a:pPr marL="12700" algn="just">
              <a:lnSpc>
                <a:spcPct val="150000"/>
              </a:lnSpc>
              <a:spcBef>
                <a:spcPts val="1080"/>
              </a:spcBef>
              <a:tabLst>
                <a:tab pos="298450" algn="l"/>
              </a:tabLst>
            </a:pPr>
            <a:r>
              <a:rPr lang="zh-CN" altLang="en-US" sz="1800" b="1" dirty="0">
                <a:latin typeface="微软雅黑" panose="020B0503020204020204" charset="-122"/>
                <a:ea typeface="微软雅黑" panose="020B0503020204020204" charset="-122"/>
                <a:cs typeface="微软雅黑" panose="020B0503020204020204" charset="-122"/>
              </a:rPr>
              <a:t>对于体育场馆的痛点</a:t>
            </a:r>
            <a:endParaRPr lang="en-US" altLang="zh-CN" sz="1800" b="1" dirty="0">
              <a:latin typeface="微软雅黑" panose="020B0503020204020204" charset="-122"/>
              <a:ea typeface="微软雅黑" panose="020B0503020204020204" charset="-122"/>
              <a:cs typeface="微软雅黑" panose="020B0503020204020204" charset="-122"/>
            </a:endParaRPr>
          </a:p>
          <a:p>
            <a:pPr marL="12700" algn="just">
              <a:lnSpc>
                <a:spcPct val="150000"/>
              </a:lnSpc>
              <a:spcBef>
                <a:spcPts val="1080"/>
              </a:spcBef>
              <a:tabLst>
                <a:tab pos="298450" algn="l"/>
              </a:tabLst>
            </a:pPr>
            <a:r>
              <a:rPr lang="zh-CN" altLang="en-US" sz="1800" b="1" dirty="0">
                <a:latin typeface="微软雅黑" panose="020B0503020204020204" charset="-122"/>
                <a:ea typeface="微软雅黑" panose="020B0503020204020204" charset="-122"/>
                <a:cs typeface="微软雅黑" panose="020B0503020204020204" charset="-122"/>
              </a:rPr>
              <a:t>一、传统巡检模式效率低下</a:t>
            </a:r>
            <a:endParaRPr lang="zh-CN" altLang="en-US" sz="1800" b="1" dirty="0">
              <a:latin typeface="微软雅黑" panose="020B0503020204020204" charset="-122"/>
              <a:ea typeface="微软雅黑" panose="020B0503020204020204" charset="-122"/>
              <a:cs typeface="微软雅黑" panose="020B0503020204020204" charset="-122"/>
            </a:endParaRPr>
          </a:p>
          <a:p>
            <a:pPr marL="12700" algn="just">
              <a:lnSpc>
                <a:spcPct val="150000"/>
              </a:lnSpc>
              <a:spcBef>
                <a:spcPts val="1080"/>
              </a:spcBef>
              <a:tabLst>
                <a:tab pos="298450" algn="l"/>
              </a:tabLst>
            </a:pPr>
            <a:r>
              <a:rPr lang="en-US" altLang="zh-CN" sz="1800" b="1" dirty="0">
                <a:latin typeface="微软雅黑" panose="020B0503020204020204" charset="-122"/>
                <a:ea typeface="微软雅黑" panose="020B0503020204020204" charset="-122"/>
                <a:cs typeface="微软雅黑" panose="020B0503020204020204" charset="-122"/>
              </a:rPr>
              <a:t>1.</a:t>
            </a:r>
            <a:r>
              <a:rPr lang="zh-CN" altLang="en-US" sz="1800" b="1" dirty="0">
                <a:latin typeface="微软雅黑" panose="020B0503020204020204" charset="-122"/>
                <a:ea typeface="微软雅黑" panose="020B0503020204020204" charset="-122"/>
                <a:cs typeface="微软雅黑" panose="020B0503020204020204" charset="-122"/>
              </a:rPr>
              <a:t>纸质记录繁琐易错</a:t>
            </a:r>
            <a:endParaRPr lang="zh-CN" altLang="en-US" sz="1800" b="1" dirty="0">
              <a:latin typeface="微软雅黑" panose="020B0503020204020204" charset="-122"/>
              <a:ea typeface="微软雅黑" panose="020B0503020204020204" charset="-122"/>
              <a:cs typeface="微软雅黑" panose="020B0503020204020204" charset="-122"/>
            </a:endParaRPr>
          </a:p>
          <a:p>
            <a:pPr marL="12700" algn="just">
              <a:lnSpc>
                <a:spcPct val="150000"/>
              </a:lnSpc>
              <a:spcBef>
                <a:spcPts val="1080"/>
              </a:spcBef>
              <a:tabLst>
                <a:tab pos="298450" algn="l"/>
              </a:tabLst>
            </a:pPr>
            <a:r>
              <a:rPr lang="zh-CN" altLang="en-US" sz="1800" dirty="0">
                <a:latin typeface="微软雅黑" panose="020B0503020204020204" charset="-122"/>
                <a:ea typeface="微软雅黑" panose="020B0503020204020204" charset="-122"/>
                <a:cs typeface="微软雅黑" panose="020B0503020204020204" charset="-122"/>
              </a:rPr>
              <a:t>传统巡检依赖纸质表格记录，存在字迹潦草、易篡改、纸张易丢失等问题，人工填写易漏检关键项。</a:t>
            </a:r>
            <a:endParaRPr lang="zh-CN" altLang="en-US" sz="1800" dirty="0">
              <a:latin typeface="微软雅黑" panose="020B0503020204020204" charset="-122"/>
              <a:ea typeface="微软雅黑" panose="020B0503020204020204" charset="-122"/>
              <a:cs typeface="微软雅黑" panose="020B0503020204020204" charset="-122"/>
            </a:endParaRPr>
          </a:p>
          <a:p>
            <a:pPr marL="12700" algn="just">
              <a:lnSpc>
                <a:spcPct val="150000"/>
              </a:lnSpc>
              <a:spcBef>
                <a:spcPts val="1080"/>
              </a:spcBef>
              <a:tabLst>
                <a:tab pos="298450" algn="l"/>
              </a:tabLst>
            </a:pPr>
            <a:r>
              <a:rPr lang="en-US" altLang="zh-CN" sz="1800" b="1" dirty="0">
                <a:latin typeface="微软雅黑" panose="020B0503020204020204" charset="-122"/>
                <a:ea typeface="微软雅黑" panose="020B0503020204020204" charset="-122"/>
                <a:cs typeface="微软雅黑" panose="020B0503020204020204" charset="-122"/>
              </a:rPr>
              <a:t>2.</a:t>
            </a:r>
            <a:r>
              <a:rPr lang="zh-CN" altLang="en-US" sz="1800" b="1" dirty="0">
                <a:latin typeface="微软雅黑" panose="020B0503020204020204" charset="-122"/>
                <a:ea typeface="微软雅黑" panose="020B0503020204020204" charset="-122"/>
                <a:cs typeface="微软雅黑" panose="020B0503020204020204" charset="-122"/>
              </a:rPr>
              <a:t>流程标准化不足</a:t>
            </a:r>
            <a:endParaRPr lang="zh-CN" altLang="en-US" sz="1800" b="1" dirty="0">
              <a:latin typeface="微软雅黑" panose="020B0503020204020204" charset="-122"/>
              <a:ea typeface="微软雅黑" panose="020B0503020204020204" charset="-122"/>
              <a:cs typeface="微软雅黑" panose="020B0503020204020204" charset="-122"/>
            </a:endParaRPr>
          </a:p>
          <a:p>
            <a:pPr marL="12700" algn="just">
              <a:lnSpc>
                <a:spcPct val="150000"/>
              </a:lnSpc>
              <a:spcBef>
                <a:spcPts val="1080"/>
              </a:spcBef>
              <a:tabLst>
                <a:tab pos="298450" algn="l"/>
              </a:tabLst>
            </a:pPr>
            <a:r>
              <a:rPr lang="zh-CN" altLang="en-US" sz="1800" dirty="0">
                <a:latin typeface="微软雅黑" panose="020B0503020204020204" charset="-122"/>
                <a:ea typeface="微软雅黑" panose="020B0503020204020204" charset="-122"/>
                <a:cs typeface="微软雅黑" panose="020B0503020204020204" charset="-122"/>
              </a:rPr>
              <a:t>缺乏统一的巡检标准和计划，导致不同区域、设备的检查频次和内容参差不齐。</a:t>
            </a:r>
            <a:endParaRPr lang="en-US" altLang="zh-CN" sz="1800" dirty="0">
              <a:latin typeface="微软雅黑" panose="020B0503020204020204" charset="-122"/>
              <a:ea typeface="微软雅黑" panose="020B0503020204020204" charset="-122"/>
              <a:cs typeface="微软雅黑" panose="020B0503020204020204" charset="-122"/>
            </a:endParaRPr>
          </a:p>
          <a:p>
            <a:pPr marL="12700" algn="just">
              <a:lnSpc>
                <a:spcPct val="150000"/>
              </a:lnSpc>
              <a:spcBef>
                <a:spcPts val="1080"/>
              </a:spcBef>
              <a:tabLst>
                <a:tab pos="298450" algn="l"/>
              </a:tabLst>
            </a:pPr>
            <a:r>
              <a:rPr lang="en-US" altLang="zh-CN" b="1" dirty="0">
                <a:latin typeface="微软雅黑" panose="020B0503020204020204" charset="-122"/>
                <a:ea typeface="微软雅黑" panose="020B0503020204020204" charset="-122"/>
                <a:cs typeface="微软雅黑" panose="020B0503020204020204" charset="-122"/>
              </a:rPr>
              <a:t>3.</a:t>
            </a:r>
            <a:r>
              <a:rPr lang="zh-CN" altLang="en-US" sz="1800" b="1" dirty="0">
                <a:latin typeface="微软雅黑" panose="020B0503020204020204" charset="-122"/>
                <a:ea typeface="微软雅黑" panose="020B0503020204020204" charset="-122"/>
                <a:cs typeface="微软雅黑" panose="020B0503020204020204" charset="-122"/>
              </a:rPr>
              <a:t>人力成本高昂</a:t>
            </a:r>
            <a:endParaRPr lang="zh-CN" altLang="en-US" sz="1800" b="1" dirty="0">
              <a:latin typeface="微软雅黑" panose="020B0503020204020204" charset="-122"/>
              <a:ea typeface="微软雅黑" panose="020B0503020204020204" charset="-122"/>
              <a:cs typeface="微软雅黑" panose="020B0503020204020204" charset="-122"/>
            </a:endParaRPr>
          </a:p>
          <a:p>
            <a:pPr marL="12700" algn="just">
              <a:lnSpc>
                <a:spcPct val="150000"/>
              </a:lnSpc>
              <a:spcBef>
                <a:spcPts val="1080"/>
              </a:spcBef>
              <a:tabLst>
                <a:tab pos="298450" algn="l"/>
              </a:tabLst>
            </a:pPr>
            <a:r>
              <a:rPr lang="zh-CN" altLang="en-US" sz="1800" dirty="0">
                <a:latin typeface="微软雅黑" panose="020B0503020204020204" charset="-122"/>
                <a:ea typeface="微软雅黑" panose="020B0503020204020204" charset="-122"/>
                <a:cs typeface="微软雅黑" panose="020B0503020204020204" charset="-122"/>
              </a:rPr>
              <a:t>体育场馆面积大、设备分散，需投入大量人力进行地毯式巡查。</a:t>
            </a:r>
            <a:endParaRPr lang="zh-CN" altLang="en-US" sz="1800" dirty="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18820" y="161290"/>
            <a:ext cx="11363960" cy="460375"/>
          </a:xfrm>
          <a:prstGeom prst="rect">
            <a:avLst/>
          </a:prstGeom>
          <a:noFill/>
        </p:spPr>
        <p:txBody>
          <a:bodyPr wrap="square" rtlCol="0" anchor="t">
            <a:spAutoFit/>
          </a:bodyPr>
          <a:lstStyle/>
          <a:p>
            <a:pPr algn="l">
              <a:defRPr/>
            </a:pPr>
            <a:r>
              <a:rPr lang="en-US" altLang="zh-CN" sz="2400" b="1" kern="100" dirty="0">
                <a:solidFill>
                  <a:srgbClr val="0070C0"/>
                </a:solidFill>
                <a:latin typeface="微软雅黑" panose="020B0503020204020204" charset="-122"/>
                <a:ea typeface="微软雅黑" panose="020B0503020204020204" charset="-122"/>
                <a:cs typeface="+mn-ea"/>
                <a:sym typeface="+mn-lt"/>
              </a:rPr>
              <a:t>1.8 </a:t>
            </a:r>
            <a:r>
              <a:rPr lang="zh-CN" altLang="en-US" sz="2400" b="1" kern="100" dirty="0">
                <a:solidFill>
                  <a:srgbClr val="0070C0"/>
                </a:solidFill>
                <a:latin typeface="微软雅黑" panose="020B0503020204020204" charset="-122"/>
                <a:ea typeface="微软雅黑" panose="020B0503020204020204" charset="-122"/>
                <a:cs typeface="+mn-ea"/>
                <a:sym typeface="+mn-lt"/>
              </a:rPr>
              <a:t>行业痛点分析</a:t>
            </a:r>
            <a:r>
              <a:rPr lang="en-US" altLang="zh-CN" sz="2400" b="1" kern="100" dirty="0">
                <a:solidFill>
                  <a:srgbClr val="0070C0"/>
                </a:solidFill>
                <a:latin typeface="微软雅黑" panose="020B0503020204020204" charset="-122"/>
                <a:ea typeface="微软雅黑" panose="020B0503020204020204" charset="-122"/>
                <a:cs typeface="+mn-ea"/>
                <a:sym typeface="+mn-lt"/>
              </a:rPr>
              <a:t>-</a:t>
            </a:r>
            <a:r>
              <a:rPr lang="zh-CN" altLang="en-US" sz="2400" b="1" kern="100" dirty="0">
                <a:solidFill>
                  <a:srgbClr val="0070C0"/>
                </a:solidFill>
                <a:latin typeface="微软雅黑" panose="020B0503020204020204" charset="-122"/>
                <a:ea typeface="微软雅黑" panose="020B0503020204020204" charset="-122"/>
                <a:cs typeface="+mn-ea"/>
              </a:rPr>
              <a:t>传统巡检模式效率低下</a:t>
            </a:r>
            <a:endParaRPr lang="zh-CN" altLang="en-US" sz="2400" b="1" kern="100" dirty="0">
              <a:solidFill>
                <a:srgbClr val="0070C0"/>
              </a:solidFill>
              <a:latin typeface="微软雅黑" panose="020B0503020204020204" charset="-122"/>
              <a:ea typeface="微软雅黑" panose="020B0503020204020204" charset="-122"/>
              <a:cs typeface="+mn-ea"/>
              <a:sym typeface="+mn-lt"/>
            </a:endParaRPr>
          </a:p>
        </p:txBody>
      </p:sp>
      <p:pic>
        <p:nvPicPr>
          <p:cNvPr id="21" name="图片 20"/>
          <p:cNvPicPr>
            <a:picLocks noChangeAspect="1"/>
          </p:cNvPicPr>
          <p:nvPr/>
        </p:nvPicPr>
        <p:blipFill>
          <a:blip r:embed="rId2"/>
          <a:stretch>
            <a:fillRect/>
          </a:stretch>
        </p:blipFill>
        <p:spPr>
          <a:xfrm>
            <a:off x="6096000" y="1707372"/>
            <a:ext cx="5696267" cy="444545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bwMode="auto">
          <a:xfrm>
            <a:off x="347370" y="775008"/>
            <a:ext cx="108812" cy="108956"/>
          </a:xfrm>
          <a:prstGeom prst="ellipse">
            <a:avLst/>
          </a:prstGeom>
          <a:solidFill>
            <a:schemeClr val="bg1"/>
          </a:solidFill>
          <a:ln w="15875">
            <a:solidFill>
              <a:schemeClr val="bg1"/>
            </a:solidFill>
          </a:ln>
          <a:effectLst/>
        </p:spPr>
        <p:txBody>
          <a:bodyPr rtlCol="0" anchor="ctr">
            <a:scene3d>
              <a:camera prst="orthographicFront"/>
              <a:lightRig rig="threePt" dir="t"/>
            </a:scene3d>
            <a:sp3d>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custDataLst>
              <p:tags r:id="rId1"/>
            </p:custDataLst>
          </p:nvPr>
        </p:nvSpPr>
        <p:spPr>
          <a:xfrm>
            <a:off x="347370" y="1023297"/>
            <a:ext cx="5910555" cy="5448941"/>
          </a:xfrm>
          <a:prstGeom prst="rect">
            <a:avLst/>
          </a:prstGeom>
          <a:noFill/>
        </p:spPr>
        <p:txBody>
          <a:bodyPr wrap="square" rtlCol="0">
            <a:noAutofit/>
          </a:bodyPr>
          <a:lstStyle/>
          <a:p>
            <a:pPr marL="12700" algn="just">
              <a:lnSpc>
                <a:spcPct val="200000"/>
              </a:lnSpc>
              <a:spcBef>
                <a:spcPts val="1080"/>
              </a:spcBef>
              <a:tabLst>
                <a:tab pos="298450" algn="l"/>
              </a:tabLst>
            </a:pPr>
            <a:r>
              <a:rPr lang="zh-CN" altLang="en-US" sz="1800" b="1" dirty="0">
                <a:latin typeface="微软雅黑" panose="020B0503020204020204" charset="-122"/>
                <a:ea typeface="微软雅黑" panose="020B0503020204020204" charset="-122"/>
                <a:cs typeface="微软雅黑" panose="020B0503020204020204" charset="-122"/>
              </a:rPr>
              <a:t>对于中间管理者及体育局的痛点</a:t>
            </a:r>
            <a:endParaRPr lang="en-US" altLang="zh-CN" sz="1800" b="1" dirty="0">
              <a:latin typeface="微软雅黑" panose="020B0503020204020204" charset="-122"/>
              <a:ea typeface="微软雅黑" panose="020B0503020204020204" charset="-122"/>
              <a:cs typeface="微软雅黑" panose="020B0503020204020204" charset="-122"/>
            </a:endParaRPr>
          </a:p>
          <a:p>
            <a:pPr marL="12700" algn="just">
              <a:lnSpc>
                <a:spcPct val="200000"/>
              </a:lnSpc>
              <a:spcBef>
                <a:spcPts val="1080"/>
              </a:spcBef>
              <a:tabLst>
                <a:tab pos="298450" algn="l"/>
              </a:tabLst>
            </a:pPr>
            <a:r>
              <a:rPr lang="zh-CN" altLang="en-US" sz="1800" b="1" dirty="0">
                <a:latin typeface="微软雅黑" panose="020B0503020204020204" charset="-122"/>
                <a:ea typeface="微软雅黑" panose="020B0503020204020204" charset="-122"/>
                <a:cs typeface="微软雅黑" panose="020B0503020204020204" charset="-122"/>
              </a:rPr>
              <a:t>二、隐患追溯与数据管理困难</a:t>
            </a:r>
            <a:endParaRPr lang="zh-CN" altLang="en-US" sz="1800" b="1" dirty="0">
              <a:latin typeface="微软雅黑" panose="020B0503020204020204" charset="-122"/>
              <a:ea typeface="微软雅黑" panose="020B0503020204020204" charset="-122"/>
              <a:cs typeface="微软雅黑" panose="020B0503020204020204" charset="-122"/>
            </a:endParaRPr>
          </a:p>
          <a:p>
            <a:pPr marL="12700" algn="just">
              <a:lnSpc>
                <a:spcPct val="200000"/>
              </a:lnSpc>
              <a:spcBef>
                <a:spcPts val="1080"/>
              </a:spcBef>
              <a:tabLst>
                <a:tab pos="298450" algn="l"/>
              </a:tabLst>
            </a:pPr>
            <a:r>
              <a:rPr lang="zh-CN" altLang="en-US" sz="1800" b="1" dirty="0">
                <a:latin typeface="微软雅黑" panose="020B0503020204020204" charset="-122"/>
                <a:ea typeface="微软雅黑" panose="020B0503020204020204" charset="-122"/>
                <a:cs typeface="微软雅黑" panose="020B0503020204020204" charset="-122"/>
              </a:rPr>
              <a:t>数据分散难整合</a:t>
            </a:r>
            <a:endParaRPr lang="zh-CN" altLang="en-US" sz="1800" b="1" dirty="0">
              <a:latin typeface="微软雅黑" panose="020B0503020204020204" charset="-122"/>
              <a:ea typeface="微软雅黑" panose="020B0503020204020204" charset="-122"/>
              <a:cs typeface="微软雅黑" panose="020B0503020204020204" charset="-122"/>
            </a:endParaRPr>
          </a:p>
          <a:p>
            <a:pPr marL="12700" algn="just">
              <a:lnSpc>
                <a:spcPct val="200000"/>
              </a:lnSpc>
              <a:spcBef>
                <a:spcPts val="1080"/>
              </a:spcBef>
              <a:tabLst>
                <a:tab pos="298450" algn="l"/>
              </a:tabLst>
            </a:pPr>
            <a:r>
              <a:rPr lang="en-US" altLang="zh-CN" sz="1800" dirty="0">
                <a:latin typeface="微软雅黑" panose="020B0503020204020204" charset="-122"/>
                <a:ea typeface="微软雅黑" panose="020B0503020204020204" charset="-122"/>
                <a:cs typeface="微软雅黑" panose="020B0503020204020204" charset="-122"/>
              </a:rPr>
              <a:t>1.</a:t>
            </a:r>
            <a:r>
              <a:rPr lang="zh-CN" altLang="en-US" sz="1800" dirty="0">
                <a:latin typeface="微软雅黑" panose="020B0503020204020204" charset="-122"/>
                <a:ea typeface="微软雅黑" panose="020B0503020204020204" charset="-122"/>
                <a:cs typeface="微软雅黑" panose="020B0503020204020204" charset="-122"/>
              </a:rPr>
              <a:t>纸质记录需人工录入电子表格，共享不便且统计耗时。</a:t>
            </a:r>
            <a:endParaRPr lang="zh-CN" altLang="en-US" sz="1800" dirty="0">
              <a:latin typeface="微软雅黑" panose="020B0503020204020204" charset="-122"/>
              <a:ea typeface="微软雅黑" panose="020B0503020204020204" charset="-122"/>
              <a:cs typeface="微软雅黑" panose="020B0503020204020204" charset="-122"/>
            </a:endParaRPr>
          </a:p>
          <a:p>
            <a:pPr marL="12700" algn="just">
              <a:lnSpc>
                <a:spcPct val="200000"/>
              </a:lnSpc>
              <a:spcBef>
                <a:spcPts val="1080"/>
              </a:spcBef>
              <a:tabLst>
                <a:tab pos="298450" algn="l"/>
              </a:tabLst>
            </a:pPr>
            <a:r>
              <a:rPr lang="zh-CN" altLang="en-US" sz="1800" b="1" dirty="0">
                <a:latin typeface="微软雅黑" panose="020B0503020204020204" charset="-122"/>
                <a:ea typeface="微软雅黑" panose="020B0503020204020204" charset="-122"/>
                <a:cs typeface="微软雅黑" panose="020B0503020204020204" charset="-122"/>
              </a:rPr>
              <a:t>历史记录追溯性差</a:t>
            </a:r>
            <a:endParaRPr lang="zh-CN" altLang="en-US" sz="1800" b="1" dirty="0">
              <a:latin typeface="微软雅黑" panose="020B0503020204020204" charset="-122"/>
              <a:ea typeface="微软雅黑" panose="020B0503020204020204" charset="-122"/>
              <a:cs typeface="微软雅黑" panose="020B0503020204020204" charset="-122"/>
            </a:endParaRPr>
          </a:p>
          <a:p>
            <a:pPr marL="12700" algn="just">
              <a:lnSpc>
                <a:spcPct val="200000"/>
              </a:lnSpc>
              <a:spcBef>
                <a:spcPts val="1080"/>
              </a:spcBef>
              <a:tabLst>
                <a:tab pos="298450" algn="l"/>
              </a:tabLst>
            </a:pPr>
            <a:r>
              <a:rPr lang="zh-CN" altLang="en-US" sz="1800" dirty="0">
                <a:latin typeface="微软雅黑" panose="020B0503020204020204" charset="-122"/>
                <a:ea typeface="微软雅黑" panose="020B0503020204020204" charset="-122"/>
                <a:cs typeface="微软雅黑" panose="020B0503020204020204" charset="-122"/>
              </a:rPr>
              <a:t>纸质单据无法实时上传，导致隐患发现与处理滞后。</a:t>
            </a:r>
            <a:endParaRPr lang="zh-CN" altLang="en-US" sz="1800" dirty="0">
              <a:latin typeface="微软雅黑" panose="020B0503020204020204" charset="-122"/>
              <a:ea typeface="微软雅黑" panose="020B0503020204020204" charset="-122"/>
              <a:cs typeface="微软雅黑" panose="020B0503020204020204" charset="-122"/>
            </a:endParaRPr>
          </a:p>
          <a:p>
            <a:pPr marL="12700" algn="just">
              <a:lnSpc>
                <a:spcPct val="200000"/>
              </a:lnSpc>
              <a:spcBef>
                <a:spcPts val="1080"/>
              </a:spcBef>
              <a:tabLst>
                <a:tab pos="298450" algn="l"/>
              </a:tabLst>
            </a:pPr>
            <a:r>
              <a:rPr lang="zh-CN" altLang="en-US" sz="1800" b="1" dirty="0">
                <a:latin typeface="微软雅黑" panose="020B0503020204020204" charset="-122"/>
                <a:ea typeface="微软雅黑" panose="020B0503020204020204" charset="-122"/>
                <a:cs typeface="微软雅黑" panose="020B0503020204020204" charset="-122"/>
              </a:rPr>
              <a:t>缺乏动态分析能力</a:t>
            </a:r>
            <a:endParaRPr lang="zh-CN" altLang="en-US" sz="1800" b="1" dirty="0">
              <a:latin typeface="微软雅黑" panose="020B0503020204020204" charset="-122"/>
              <a:ea typeface="微软雅黑" panose="020B0503020204020204" charset="-122"/>
              <a:cs typeface="微软雅黑" panose="020B0503020204020204" charset="-122"/>
            </a:endParaRPr>
          </a:p>
          <a:p>
            <a:pPr marL="12700" algn="just">
              <a:lnSpc>
                <a:spcPct val="200000"/>
              </a:lnSpc>
              <a:spcBef>
                <a:spcPts val="1080"/>
              </a:spcBef>
              <a:tabLst>
                <a:tab pos="298450" algn="l"/>
              </a:tabLst>
            </a:pPr>
            <a:r>
              <a:rPr lang="zh-CN" altLang="en-US" sz="1800" dirty="0">
                <a:latin typeface="微软雅黑" panose="020B0503020204020204" charset="-122"/>
                <a:ea typeface="微软雅黑" panose="020B0503020204020204" charset="-122"/>
                <a:cs typeface="微软雅黑" panose="020B0503020204020204" charset="-122"/>
              </a:rPr>
              <a:t>传统模式无法通过数据挖掘识别风险规律。</a:t>
            </a:r>
            <a:endParaRPr lang="zh-CN" altLang="en-US" sz="1800" dirty="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18820" y="161290"/>
            <a:ext cx="11363960" cy="460375"/>
          </a:xfrm>
          <a:prstGeom prst="rect">
            <a:avLst/>
          </a:prstGeom>
          <a:noFill/>
        </p:spPr>
        <p:txBody>
          <a:bodyPr wrap="square" rtlCol="0" anchor="t">
            <a:spAutoFit/>
          </a:bodyPr>
          <a:lstStyle/>
          <a:p>
            <a:pPr algn="l">
              <a:defRPr/>
            </a:pPr>
            <a:r>
              <a:rPr lang="en-US" altLang="zh-CN" sz="2400" b="1" kern="100" dirty="0">
                <a:solidFill>
                  <a:srgbClr val="0070C0"/>
                </a:solidFill>
                <a:latin typeface="微软雅黑" panose="020B0503020204020204" charset="-122"/>
                <a:ea typeface="微软雅黑" panose="020B0503020204020204" charset="-122"/>
                <a:cs typeface="+mn-ea"/>
                <a:sym typeface="+mn-lt"/>
              </a:rPr>
              <a:t>1.9 </a:t>
            </a:r>
            <a:r>
              <a:rPr lang="zh-CN" altLang="en-US" sz="2400" b="1" kern="100" dirty="0">
                <a:solidFill>
                  <a:srgbClr val="0070C0"/>
                </a:solidFill>
                <a:latin typeface="微软雅黑" panose="020B0503020204020204" charset="-122"/>
                <a:ea typeface="微软雅黑" panose="020B0503020204020204" charset="-122"/>
                <a:cs typeface="+mn-ea"/>
                <a:sym typeface="+mn-lt"/>
              </a:rPr>
              <a:t>行业痛点分析</a:t>
            </a:r>
            <a:r>
              <a:rPr lang="en-US" altLang="zh-CN" sz="2400" b="1" kern="100" dirty="0">
                <a:solidFill>
                  <a:srgbClr val="0070C0"/>
                </a:solidFill>
                <a:latin typeface="微软雅黑" panose="020B0503020204020204" charset="-122"/>
                <a:ea typeface="微软雅黑" panose="020B0503020204020204" charset="-122"/>
                <a:cs typeface="+mn-ea"/>
                <a:sym typeface="+mn-lt"/>
              </a:rPr>
              <a:t>-</a:t>
            </a:r>
            <a:r>
              <a:rPr lang="zh-CN" altLang="en-US" sz="2400" b="1" kern="100" dirty="0">
                <a:solidFill>
                  <a:srgbClr val="0070C0"/>
                </a:solidFill>
                <a:latin typeface="微软雅黑" panose="020B0503020204020204" charset="-122"/>
                <a:ea typeface="微软雅黑" panose="020B0503020204020204" charset="-122"/>
                <a:cs typeface="+mn-ea"/>
              </a:rPr>
              <a:t>隐患追溯与数据管理困难</a:t>
            </a:r>
            <a:endParaRPr lang="zh-CN" altLang="en-US" sz="2400" b="1" kern="100" dirty="0">
              <a:solidFill>
                <a:srgbClr val="0070C0"/>
              </a:solidFill>
              <a:latin typeface="微软雅黑" panose="020B0503020204020204" charset="-122"/>
              <a:ea typeface="微软雅黑" panose="020B0503020204020204" charset="-122"/>
              <a:cs typeface="+mn-ea"/>
              <a:sym typeface="+mn-lt"/>
            </a:endParaRPr>
          </a:p>
        </p:txBody>
      </p:sp>
      <p:pic>
        <p:nvPicPr>
          <p:cNvPr id="11" name="图片 10"/>
          <p:cNvPicPr>
            <a:picLocks noChangeAspect="1"/>
          </p:cNvPicPr>
          <p:nvPr/>
        </p:nvPicPr>
        <p:blipFill>
          <a:blip r:embed="rId2"/>
          <a:stretch>
            <a:fillRect/>
          </a:stretch>
        </p:blipFill>
        <p:spPr>
          <a:xfrm>
            <a:off x="6096000" y="1618386"/>
            <a:ext cx="2846522" cy="4258761"/>
          </a:xfrm>
          <a:prstGeom prst="rect">
            <a:avLst/>
          </a:prstGeom>
        </p:spPr>
      </p:pic>
      <p:pic>
        <p:nvPicPr>
          <p:cNvPr id="13" name="图片 12"/>
          <p:cNvPicPr>
            <a:picLocks noChangeAspect="1"/>
          </p:cNvPicPr>
          <p:nvPr/>
        </p:nvPicPr>
        <p:blipFill>
          <a:blip r:embed="rId3"/>
          <a:stretch>
            <a:fillRect/>
          </a:stretch>
        </p:blipFill>
        <p:spPr>
          <a:xfrm>
            <a:off x="9160033" y="1618385"/>
            <a:ext cx="2846522" cy="425876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bwMode="auto">
          <a:xfrm>
            <a:off x="347370" y="775008"/>
            <a:ext cx="108812" cy="108956"/>
          </a:xfrm>
          <a:prstGeom prst="ellipse">
            <a:avLst/>
          </a:prstGeom>
          <a:solidFill>
            <a:schemeClr val="bg1"/>
          </a:solidFill>
          <a:ln w="15875">
            <a:solidFill>
              <a:schemeClr val="bg1"/>
            </a:solidFill>
          </a:ln>
          <a:effectLst/>
        </p:spPr>
        <p:txBody>
          <a:bodyPr rtlCol="0" anchor="ctr">
            <a:scene3d>
              <a:camera prst="orthographicFront"/>
              <a:lightRig rig="threePt" dir="t"/>
            </a:scene3d>
            <a:sp3d>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custDataLst>
              <p:tags r:id="rId1"/>
            </p:custDataLst>
          </p:nvPr>
        </p:nvSpPr>
        <p:spPr>
          <a:xfrm>
            <a:off x="347370" y="1054454"/>
            <a:ext cx="6278718" cy="5357408"/>
          </a:xfrm>
          <a:prstGeom prst="rect">
            <a:avLst/>
          </a:prstGeom>
          <a:noFill/>
        </p:spPr>
        <p:txBody>
          <a:bodyPr wrap="square" rtlCol="0">
            <a:noAutofit/>
          </a:bodyPr>
          <a:lstStyle/>
          <a:p>
            <a:pPr marL="12700" algn="just">
              <a:lnSpc>
                <a:spcPct val="200000"/>
              </a:lnSpc>
              <a:spcBef>
                <a:spcPts val="1080"/>
              </a:spcBef>
              <a:tabLst>
                <a:tab pos="298450" algn="l"/>
              </a:tabLst>
            </a:pPr>
            <a:r>
              <a:rPr lang="zh-CN" altLang="en-US" sz="1800" b="1" dirty="0">
                <a:latin typeface="微软雅黑" panose="020B0503020204020204" charset="-122"/>
                <a:ea typeface="微软雅黑" panose="020B0503020204020204" charset="-122"/>
                <a:cs typeface="微软雅黑" panose="020B0503020204020204" charset="-122"/>
              </a:rPr>
              <a:t>三、监管与执行漏洞</a:t>
            </a:r>
            <a:endParaRPr lang="en-US" altLang="zh-CN" sz="1800" b="1" dirty="0">
              <a:latin typeface="微软雅黑" panose="020B0503020204020204" charset="-122"/>
              <a:ea typeface="微软雅黑" panose="020B0503020204020204" charset="-122"/>
              <a:cs typeface="微软雅黑" panose="020B0503020204020204" charset="-122"/>
            </a:endParaRPr>
          </a:p>
          <a:p>
            <a:pPr marL="12700" algn="just">
              <a:lnSpc>
                <a:spcPct val="200000"/>
              </a:lnSpc>
              <a:spcBef>
                <a:spcPts val="1080"/>
              </a:spcBef>
              <a:tabLst>
                <a:tab pos="298450" algn="l"/>
              </a:tabLst>
            </a:pPr>
            <a:r>
              <a:rPr lang="zh-CN" altLang="en-US" sz="1800" b="1" dirty="0">
                <a:latin typeface="微软雅黑" panose="020B0503020204020204" charset="-122"/>
                <a:ea typeface="微软雅黑" panose="020B0503020204020204" charset="-122"/>
                <a:cs typeface="微软雅黑" panose="020B0503020204020204" charset="-122"/>
              </a:rPr>
              <a:t>漏检与虚假巡检频发</a:t>
            </a:r>
            <a:endParaRPr lang="zh-CN" altLang="en-US" sz="1800" b="1" dirty="0">
              <a:latin typeface="微软雅黑" panose="020B0503020204020204" charset="-122"/>
              <a:ea typeface="微软雅黑" panose="020B0503020204020204" charset="-122"/>
              <a:cs typeface="微软雅黑" panose="020B0503020204020204" charset="-122"/>
            </a:endParaRPr>
          </a:p>
          <a:p>
            <a:pPr marL="12700" algn="just">
              <a:lnSpc>
                <a:spcPct val="200000"/>
              </a:lnSpc>
              <a:spcBef>
                <a:spcPts val="1080"/>
              </a:spcBef>
              <a:tabLst>
                <a:tab pos="298450" algn="l"/>
              </a:tabLst>
            </a:pPr>
            <a:r>
              <a:rPr lang="zh-CN" altLang="en-US" sz="1800" dirty="0">
                <a:latin typeface="微软雅黑" panose="020B0503020204020204" charset="-122"/>
                <a:ea typeface="微软雅黑" panose="020B0503020204020204" charset="-122"/>
                <a:cs typeface="微软雅黑" panose="020B0503020204020204" charset="-122"/>
              </a:rPr>
              <a:t>纸质巡检无法验证人员到位情况，存在“只巡不检”或代签</a:t>
            </a:r>
            <a:endParaRPr lang="zh-CN" altLang="en-US" sz="1800" dirty="0">
              <a:latin typeface="微软雅黑" panose="020B0503020204020204" charset="-122"/>
              <a:ea typeface="微软雅黑" panose="020B0503020204020204" charset="-122"/>
              <a:cs typeface="微软雅黑" panose="020B0503020204020204" charset="-122"/>
            </a:endParaRPr>
          </a:p>
          <a:p>
            <a:pPr marL="12700" algn="just">
              <a:lnSpc>
                <a:spcPct val="200000"/>
              </a:lnSpc>
              <a:spcBef>
                <a:spcPts val="1080"/>
              </a:spcBef>
              <a:tabLst>
                <a:tab pos="298450" algn="l"/>
              </a:tabLst>
            </a:pPr>
            <a:r>
              <a:rPr lang="zh-CN" altLang="en-US" sz="1800" b="1" dirty="0">
                <a:latin typeface="微软雅黑" panose="020B0503020204020204" charset="-122"/>
                <a:ea typeface="微软雅黑" panose="020B0503020204020204" charset="-122"/>
                <a:cs typeface="微软雅黑" panose="020B0503020204020204" charset="-122"/>
              </a:rPr>
              <a:t>应急响应滞后</a:t>
            </a:r>
            <a:endParaRPr lang="zh-CN" altLang="en-US" sz="1800" b="1" dirty="0">
              <a:latin typeface="微软雅黑" panose="020B0503020204020204" charset="-122"/>
              <a:ea typeface="微软雅黑" panose="020B0503020204020204" charset="-122"/>
              <a:cs typeface="微软雅黑" panose="020B0503020204020204" charset="-122"/>
            </a:endParaRPr>
          </a:p>
          <a:p>
            <a:pPr marL="12700" algn="just">
              <a:lnSpc>
                <a:spcPct val="200000"/>
              </a:lnSpc>
              <a:spcBef>
                <a:spcPts val="1080"/>
              </a:spcBef>
              <a:tabLst>
                <a:tab pos="298450" algn="l"/>
              </a:tabLst>
            </a:pPr>
            <a:r>
              <a:rPr lang="zh-CN" altLang="en-US" sz="1800" dirty="0">
                <a:latin typeface="微软雅黑" panose="020B0503020204020204" charset="-122"/>
                <a:ea typeface="微软雅黑" panose="020B0503020204020204" charset="-122"/>
                <a:cs typeface="微软雅黑" panose="020B0503020204020204" charset="-122"/>
              </a:rPr>
              <a:t>隐患上报依赖人工传递，如消防报警后需逐级通知，延误救援时机。</a:t>
            </a:r>
            <a:endParaRPr lang="zh-CN" altLang="en-US" sz="1800" dirty="0">
              <a:latin typeface="微软雅黑" panose="020B0503020204020204" charset="-122"/>
              <a:ea typeface="微软雅黑" panose="020B0503020204020204" charset="-122"/>
              <a:cs typeface="微软雅黑" panose="020B0503020204020204" charset="-122"/>
            </a:endParaRPr>
          </a:p>
          <a:p>
            <a:pPr marL="12700" algn="just">
              <a:lnSpc>
                <a:spcPct val="200000"/>
              </a:lnSpc>
              <a:spcBef>
                <a:spcPts val="1080"/>
              </a:spcBef>
              <a:tabLst>
                <a:tab pos="298450" algn="l"/>
              </a:tabLst>
            </a:pPr>
            <a:r>
              <a:rPr lang="zh-CN" altLang="en-US" sz="1800" b="1" dirty="0">
                <a:latin typeface="微软雅黑" panose="020B0503020204020204" charset="-122"/>
                <a:ea typeface="微软雅黑" panose="020B0503020204020204" charset="-122"/>
                <a:cs typeface="微软雅黑" panose="020B0503020204020204" charset="-122"/>
              </a:rPr>
              <a:t>责任划分不明确</a:t>
            </a:r>
            <a:endParaRPr lang="zh-CN" altLang="en-US" sz="1800" b="1" dirty="0">
              <a:latin typeface="微软雅黑" panose="020B0503020204020204" charset="-122"/>
              <a:ea typeface="微软雅黑" panose="020B0503020204020204" charset="-122"/>
              <a:cs typeface="微软雅黑" panose="020B0503020204020204" charset="-122"/>
            </a:endParaRPr>
          </a:p>
          <a:p>
            <a:pPr marL="12700" algn="just">
              <a:lnSpc>
                <a:spcPct val="200000"/>
              </a:lnSpc>
              <a:spcBef>
                <a:spcPts val="1080"/>
              </a:spcBef>
              <a:tabLst>
                <a:tab pos="298450" algn="l"/>
              </a:tabLst>
            </a:pPr>
            <a:r>
              <a:rPr lang="zh-CN" altLang="en-US" sz="1800" dirty="0">
                <a:latin typeface="微软雅黑" panose="020B0503020204020204" charset="-122"/>
                <a:ea typeface="微软雅黑" panose="020B0503020204020204" charset="-122"/>
                <a:cs typeface="微软雅黑" panose="020B0503020204020204" charset="-122"/>
              </a:rPr>
              <a:t>纸质记录难以关联具体人员和时间，导致事故责任追溯困难。</a:t>
            </a:r>
            <a:endParaRPr lang="zh-CN" altLang="en-US" sz="1800" dirty="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18820" y="161290"/>
            <a:ext cx="11363960" cy="460375"/>
          </a:xfrm>
          <a:prstGeom prst="rect">
            <a:avLst/>
          </a:prstGeom>
          <a:noFill/>
        </p:spPr>
        <p:txBody>
          <a:bodyPr wrap="square" rtlCol="0" anchor="t">
            <a:spAutoFit/>
          </a:bodyPr>
          <a:lstStyle/>
          <a:p>
            <a:pPr algn="l">
              <a:defRPr/>
            </a:pPr>
            <a:r>
              <a:rPr lang="en-US" altLang="zh-CN" sz="2400" b="1" kern="100" dirty="0">
                <a:solidFill>
                  <a:srgbClr val="0070C0"/>
                </a:solidFill>
                <a:latin typeface="微软雅黑" panose="020B0503020204020204" charset="-122"/>
                <a:ea typeface="微软雅黑" panose="020B0503020204020204" charset="-122"/>
                <a:cs typeface="+mn-ea"/>
                <a:sym typeface="+mn-lt"/>
              </a:rPr>
              <a:t>1.10 </a:t>
            </a:r>
            <a:r>
              <a:rPr lang="zh-CN" altLang="en-US" sz="2400" b="1" kern="100" dirty="0">
                <a:solidFill>
                  <a:srgbClr val="0070C0"/>
                </a:solidFill>
                <a:latin typeface="微软雅黑" panose="020B0503020204020204" charset="-122"/>
                <a:ea typeface="微软雅黑" panose="020B0503020204020204" charset="-122"/>
                <a:cs typeface="+mn-ea"/>
                <a:sym typeface="+mn-lt"/>
              </a:rPr>
              <a:t>行业痛点分析</a:t>
            </a:r>
            <a:r>
              <a:rPr lang="en-US" altLang="zh-CN" sz="2400" b="1" kern="100" dirty="0">
                <a:solidFill>
                  <a:srgbClr val="0070C0"/>
                </a:solidFill>
                <a:latin typeface="微软雅黑" panose="020B0503020204020204" charset="-122"/>
                <a:ea typeface="微软雅黑" panose="020B0503020204020204" charset="-122"/>
                <a:cs typeface="+mn-ea"/>
                <a:sym typeface="+mn-lt"/>
              </a:rPr>
              <a:t>-</a:t>
            </a:r>
            <a:r>
              <a:rPr lang="zh-CN" altLang="en-US" sz="2400" b="1" kern="100" dirty="0">
                <a:solidFill>
                  <a:srgbClr val="0070C0"/>
                </a:solidFill>
                <a:latin typeface="微软雅黑" panose="020B0503020204020204" charset="-122"/>
                <a:ea typeface="微软雅黑" panose="020B0503020204020204" charset="-122"/>
                <a:cs typeface="+mn-ea"/>
              </a:rPr>
              <a:t>监管与执行漏洞</a:t>
            </a:r>
            <a:endParaRPr lang="zh-CN" altLang="en-US" sz="2400" b="1" kern="100" dirty="0">
              <a:solidFill>
                <a:srgbClr val="0070C0"/>
              </a:solidFill>
              <a:latin typeface="微软雅黑" panose="020B0503020204020204" charset="-122"/>
              <a:ea typeface="微软雅黑" panose="020B0503020204020204" charset="-122"/>
              <a:cs typeface="+mn-ea"/>
              <a:sym typeface="+mn-lt"/>
            </a:endParaRPr>
          </a:p>
        </p:txBody>
      </p:sp>
      <p:pic>
        <p:nvPicPr>
          <p:cNvPr id="4" name="图片 3"/>
          <p:cNvPicPr>
            <a:picLocks noChangeAspect="1"/>
          </p:cNvPicPr>
          <p:nvPr/>
        </p:nvPicPr>
        <p:blipFill>
          <a:blip r:embed="rId2"/>
          <a:stretch>
            <a:fillRect/>
          </a:stretch>
        </p:blipFill>
        <p:spPr>
          <a:xfrm>
            <a:off x="7006296" y="3845583"/>
            <a:ext cx="5076484" cy="2851127"/>
          </a:xfrm>
          <a:prstGeom prst="rect">
            <a:avLst/>
          </a:prstGeom>
        </p:spPr>
      </p:pic>
      <p:pic>
        <p:nvPicPr>
          <p:cNvPr id="5" name="图片 4"/>
          <p:cNvPicPr>
            <a:picLocks noChangeAspect="1"/>
          </p:cNvPicPr>
          <p:nvPr/>
        </p:nvPicPr>
        <p:blipFill>
          <a:blip r:embed="rId3"/>
          <a:stretch>
            <a:fillRect/>
          </a:stretch>
        </p:blipFill>
        <p:spPr>
          <a:xfrm>
            <a:off x="7006296" y="883964"/>
            <a:ext cx="5076484" cy="285112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bwMode="auto">
          <a:xfrm>
            <a:off x="347370" y="775008"/>
            <a:ext cx="108812" cy="108956"/>
          </a:xfrm>
          <a:prstGeom prst="ellipse">
            <a:avLst/>
          </a:prstGeom>
          <a:solidFill>
            <a:schemeClr val="bg1"/>
          </a:solidFill>
          <a:ln w="15875">
            <a:solidFill>
              <a:schemeClr val="bg1"/>
            </a:solidFill>
          </a:ln>
          <a:effectLst/>
        </p:spPr>
        <p:txBody>
          <a:bodyPr rtlCol="0" anchor="ctr">
            <a:scene3d>
              <a:camera prst="orthographicFront"/>
              <a:lightRig rig="threePt" dir="t"/>
            </a:scene3d>
            <a:sp3d>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custDataLst>
              <p:tags r:id="rId1"/>
            </p:custDataLst>
          </p:nvPr>
        </p:nvSpPr>
        <p:spPr>
          <a:xfrm>
            <a:off x="0" y="512418"/>
            <a:ext cx="7829469" cy="6247791"/>
          </a:xfrm>
          <a:prstGeom prst="rect">
            <a:avLst/>
          </a:prstGeom>
          <a:noFill/>
        </p:spPr>
        <p:txBody>
          <a:bodyPr wrap="square" rtlCol="0">
            <a:noAutofit/>
          </a:bodyPr>
          <a:lstStyle/>
          <a:p>
            <a:pPr marL="12700" marR="233680" algn="just">
              <a:lnSpc>
                <a:spcPct val="150000"/>
              </a:lnSpc>
              <a:spcBef>
                <a:spcPts val="100"/>
              </a:spcBef>
              <a:tabLst>
                <a:tab pos="298450" algn="l"/>
              </a:tabLst>
            </a:pPr>
            <a:r>
              <a:rPr lang="zh-CN" altLang="en-US" sz="1800" b="1" dirty="0">
                <a:latin typeface="微软雅黑" panose="020B0503020204020204" charset="-122"/>
                <a:ea typeface="微软雅黑" panose="020B0503020204020204" charset="-122"/>
                <a:cs typeface="微软雅黑" panose="020B0503020204020204" charset="-122"/>
              </a:rPr>
              <a:t>一、多维度巡检体系构建</a:t>
            </a:r>
            <a:endParaRPr lang="zh-CN" altLang="en-US" sz="1800" b="1" dirty="0">
              <a:latin typeface="微软雅黑" panose="020B0503020204020204" charset="-122"/>
              <a:ea typeface="微软雅黑" panose="020B0503020204020204" charset="-122"/>
              <a:cs typeface="微软雅黑" panose="020B0503020204020204" charset="-122"/>
            </a:endParaRPr>
          </a:p>
          <a:p>
            <a:pPr marL="12700" marR="233680" algn="just">
              <a:lnSpc>
                <a:spcPct val="150000"/>
              </a:lnSpc>
              <a:spcBef>
                <a:spcPts val="100"/>
              </a:spcBef>
              <a:tabLst>
                <a:tab pos="298450" algn="l"/>
              </a:tabLst>
            </a:pPr>
            <a:r>
              <a:rPr lang="en-US" altLang="zh-CN" sz="1800" b="1" dirty="0">
                <a:latin typeface="微软雅黑" panose="020B0503020204020204" charset="-122"/>
                <a:ea typeface="微软雅黑" panose="020B0503020204020204" charset="-122"/>
                <a:cs typeface="微软雅黑" panose="020B0503020204020204" charset="-122"/>
              </a:rPr>
              <a:t>1</a:t>
            </a:r>
            <a:r>
              <a:rPr lang="zh-CN" altLang="en-US" sz="1800" b="1" dirty="0">
                <a:latin typeface="微软雅黑" panose="020B0503020204020204" charset="-122"/>
                <a:ea typeface="微软雅黑" panose="020B0503020204020204" charset="-122"/>
                <a:cs typeface="微软雅黑" panose="020B0503020204020204" charset="-122"/>
              </a:rPr>
              <a:t>、分级周期管理</a:t>
            </a:r>
            <a:endParaRPr lang="en-US" altLang="zh-CN" sz="1800" b="1" dirty="0">
              <a:latin typeface="微软雅黑" panose="020B0503020204020204" charset="-122"/>
              <a:ea typeface="微软雅黑" panose="020B0503020204020204" charset="-122"/>
              <a:cs typeface="微软雅黑" panose="020B0503020204020204" charset="-122"/>
            </a:endParaRPr>
          </a:p>
          <a:p>
            <a:pPr marL="12700" marR="233680" algn="just">
              <a:lnSpc>
                <a:spcPct val="150000"/>
              </a:lnSpc>
              <a:spcBef>
                <a:spcPts val="100"/>
              </a:spcBef>
              <a:tabLst>
                <a:tab pos="298450" algn="l"/>
              </a:tabLst>
            </a:pPr>
            <a:r>
              <a:rPr lang="zh-CN" altLang="en-US" sz="1800" b="1" dirty="0">
                <a:latin typeface="微软雅黑" panose="020B0503020204020204" charset="-122"/>
                <a:ea typeface="微软雅黑" panose="020B0503020204020204" charset="-122"/>
                <a:cs typeface="微软雅黑" panose="020B0503020204020204" charset="-122"/>
              </a:rPr>
              <a:t>一次检：</a:t>
            </a:r>
            <a:r>
              <a:rPr lang="zh-CN" altLang="en-US" sz="1800" dirty="0">
                <a:latin typeface="微软雅黑" panose="020B0503020204020204" charset="-122"/>
                <a:ea typeface="微软雅黑" panose="020B0503020204020204" charset="-122"/>
                <a:cs typeface="微软雅黑" panose="020B0503020204020204" charset="-122"/>
              </a:rPr>
              <a:t>针对是否依法通过消防设计审查、消防验收或备案抽查等。</a:t>
            </a:r>
            <a:endParaRPr lang="en-US" altLang="zh-CN" sz="1800" dirty="0">
              <a:latin typeface="微软雅黑" panose="020B0503020204020204" charset="-122"/>
              <a:ea typeface="微软雅黑" panose="020B0503020204020204" charset="-122"/>
              <a:cs typeface="微软雅黑" panose="020B0503020204020204" charset="-122"/>
            </a:endParaRPr>
          </a:p>
          <a:p>
            <a:pPr marL="12700" marR="233680" algn="just">
              <a:lnSpc>
                <a:spcPct val="150000"/>
              </a:lnSpc>
              <a:spcBef>
                <a:spcPts val="100"/>
              </a:spcBef>
              <a:tabLst>
                <a:tab pos="298450" algn="l"/>
              </a:tabLst>
            </a:pPr>
            <a:r>
              <a:rPr lang="zh-CN" altLang="en-US" sz="1800" b="1" dirty="0">
                <a:latin typeface="微软雅黑" panose="020B0503020204020204" charset="-122"/>
                <a:ea typeface="微软雅黑" panose="020B0503020204020204" charset="-122"/>
                <a:cs typeface="微软雅黑" panose="020B0503020204020204" charset="-122"/>
              </a:rPr>
              <a:t>每场赛事</a:t>
            </a:r>
            <a:r>
              <a:rPr lang="zh-CN" altLang="en-US" b="1" dirty="0">
                <a:latin typeface="微软雅黑" panose="020B0503020204020204" charset="-122"/>
                <a:ea typeface="微软雅黑" panose="020B0503020204020204" charset="-122"/>
                <a:cs typeface="微软雅黑" panose="020B0503020204020204" charset="-122"/>
              </a:rPr>
              <a:t>检：</a:t>
            </a:r>
            <a:r>
              <a:rPr lang="zh-CN" altLang="en-US" dirty="0">
                <a:latin typeface="微软雅黑" panose="020B0503020204020204" charset="-122"/>
                <a:ea typeface="微软雅黑" panose="020B0503020204020204" charset="-122"/>
                <a:cs typeface="微软雅黑" panose="020B0503020204020204" charset="-122"/>
              </a:rPr>
              <a:t>针对赛事、活动前主（承）办单位是否依法取得公安机关的安全许可，是否制定公共体育场馆活动风险控制管理办法等进行检查。</a:t>
            </a:r>
            <a:endParaRPr lang="en-US" altLang="zh-CN" dirty="0">
              <a:latin typeface="微软雅黑" panose="020B0503020204020204" charset="-122"/>
              <a:ea typeface="微软雅黑" panose="020B0503020204020204" charset="-122"/>
              <a:cs typeface="微软雅黑" panose="020B0503020204020204" charset="-122"/>
            </a:endParaRPr>
          </a:p>
          <a:p>
            <a:pPr marL="12700" marR="233680" algn="just">
              <a:lnSpc>
                <a:spcPct val="150000"/>
              </a:lnSpc>
              <a:spcBef>
                <a:spcPts val="100"/>
              </a:spcBef>
              <a:tabLst>
                <a:tab pos="298450" algn="l"/>
              </a:tabLst>
            </a:pPr>
            <a:r>
              <a:rPr lang="zh-CN" altLang="en-US" sz="1800" b="1" dirty="0">
                <a:latin typeface="微软雅黑" panose="020B0503020204020204" charset="-122"/>
                <a:ea typeface="微软雅黑" panose="020B0503020204020204" charset="-122"/>
                <a:cs typeface="微软雅黑" panose="020B0503020204020204" charset="-122"/>
              </a:rPr>
              <a:t>新场馆五年，十年以上场馆三年检：</a:t>
            </a:r>
            <a:r>
              <a:rPr lang="zh-CN" altLang="en-US" sz="1800" dirty="0">
                <a:latin typeface="微软雅黑" panose="020B0503020204020204" charset="-122"/>
                <a:ea typeface="微软雅黑" panose="020B0503020204020204" charset="-122"/>
                <a:cs typeface="微软雅黑" panose="020B0503020204020204" charset="-122"/>
              </a:rPr>
              <a:t>是否组织钢结构的日常安全巡查及维护</a:t>
            </a:r>
            <a:r>
              <a:rPr lang="zh-CN" altLang="en-US" dirty="0">
                <a:latin typeface="微软雅黑" panose="020B0503020204020204" charset="-122"/>
                <a:ea typeface="微软雅黑" panose="020B0503020204020204" charset="-122"/>
                <a:cs typeface="微软雅黑" panose="020B0503020204020204" charset="-122"/>
              </a:rPr>
              <a:t>以及是否对钢结构进行安全检测鉴定（需委托第三方专业机构）。</a:t>
            </a:r>
            <a:endParaRPr lang="zh-CN" altLang="en-US" sz="1800" dirty="0">
              <a:latin typeface="微软雅黑" panose="020B0503020204020204" charset="-122"/>
              <a:ea typeface="微软雅黑" panose="020B0503020204020204" charset="-122"/>
              <a:cs typeface="微软雅黑" panose="020B0503020204020204" charset="-122"/>
            </a:endParaRPr>
          </a:p>
          <a:p>
            <a:pPr marL="12700" marR="233680" algn="just">
              <a:lnSpc>
                <a:spcPct val="150000"/>
              </a:lnSpc>
              <a:spcBef>
                <a:spcPts val="100"/>
              </a:spcBef>
              <a:tabLst>
                <a:tab pos="298450" algn="l"/>
              </a:tabLst>
            </a:pPr>
            <a:r>
              <a:rPr lang="zh-CN" altLang="en-US" sz="1800" b="1" dirty="0">
                <a:latin typeface="微软雅黑" panose="020B0503020204020204" charset="-122"/>
                <a:ea typeface="微软雅黑" panose="020B0503020204020204" charset="-122"/>
                <a:cs typeface="微软雅黑" panose="020B0503020204020204" charset="-122"/>
              </a:rPr>
              <a:t>周检：</a:t>
            </a:r>
            <a:r>
              <a:rPr lang="zh-CN" altLang="en-US" sz="1800" dirty="0">
                <a:latin typeface="微软雅黑" panose="020B0503020204020204" charset="-122"/>
                <a:ea typeface="微软雅黑" panose="020B0503020204020204" charset="-122"/>
                <a:cs typeface="微软雅黑" panose="020B0503020204020204" charset="-122"/>
              </a:rPr>
              <a:t>针对体育场馆的电梯是否消毒进行快速点检。</a:t>
            </a:r>
            <a:endParaRPr lang="zh-CN" altLang="en-US" sz="1800" dirty="0">
              <a:latin typeface="微软雅黑" panose="020B0503020204020204" charset="-122"/>
              <a:ea typeface="微软雅黑" panose="020B0503020204020204" charset="-122"/>
              <a:cs typeface="微软雅黑" panose="020B0503020204020204" charset="-122"/>
            </a:endParaRPr>
          </a:p>
          <a:p>
            <a:pPr marL="12700" marR="233680" algn="just">
              <a:lnSpc>
                <a:spcPct val="150000"/>
              </a:lnSpc>
              <a:spcBef>
                <a:spcPts val="100"/>
              </a:spcBef>
              <a:tabLst>
                <a:tab pos="298450" algn="l"/>
              </a:tabLst>
            </a:pPr>
            <a:r>
              <a:rPr lang="zh-CN" altLang="en-US" sz="1800" b="1" dirty="0">
                <a:latin typeface="微软雅黑" panose="020B0503020204020204" charset="-122"/>
                <a:ea typeface="微软雅黑" panose="020B0503020204020204" charset="-122"/>
                <a:cs typeface="微软雅黑" panose="020B0503020204020204" charset="-122"/>
              </a:rPr>
              <a:t>月检：</a:t>
            </a:r>
            <a:r>
              <a:rPr lang="zh-CN" altLang="en-US" dirty="0">
                <a:latin typeface="微软雅黑" panose="020B0503020204020204" charset="-122"/>
                <a:ea typeface="微软雅黑" panose="020B0503020204020204" charset="-122"/>
                <a:cs typeface="微软雅黑" panose="020B0503020204020204" charset="-122"/>
              </a:rPr>
              <a:t>针对体育场馆更衣柜合页连接处是否牢固，常压锅炉是否可以正常使用等问题进行月度检查</a:t>
            </a:r>
            <a:r>
              <a:rPr lang="zh-CN" altLang="en-US" sz="1800" dirty="0">
                <a:latin typeface="微软雅黑" panose="020B0503020204020204" charset="-122"/>
                <a:ea typeface="微软雅黑" panose="020B0503020204020204" charset="-122"/>
                <a:cs typeface="微软雅黑" panose="020B0503020204020204" charset="-122"/>
              </a:rPr>
              <a:t>。</a:t>
            </a:r>
            <a:endParaRPr lang="en-US" altLang="zh-CN" sz="1800" dirty="0">
              <a:latin typeface="微软雅黑" panose="020B0503020204020204" charset="-122"/>
              <a:ea typeface="微软雅黑" panose="020B0503020204020204" charset="-122"/>
              <a:cs typeface="微软雅黑" panose="020B0503020204020204" charset="-122"/>
            </a:endParaRPr>
          </a:p>
          <a:p>
            <a:pPr marL="12700" marR="233680" algn="just">
              <a:lnSpc>
                <a:spcPct val="150000"/>
              </a:lnSpc>
              <a:spcBef>
                <a:spcPts val="100"/>
              </a:spcBef>
              <a:tabLst>
                <a:tab pos="298450" algn="l"/>
              </a:tabLst>
            </a:pPr>
            <a:r>
              <a:rPr lang="zh-CN" altLang="en-US" b="1" dirty="0">
                <a:latin typeface="微软雅黑" panose="020B0503020204020204" charset="-122"/>
                <a:ea typeface="微软雅黑" panose="020B0503020204020204" charset="-122"/>
                <a:cs typeface="微软雅黑" panose="020B0503020204020204" charset="-122"/>
              </a:rPr>
              <a:t>季度检：</a:t>
            </a:r>
            <a:r>
              <a:rPr lang="zh-CN" altLang="en-US" dirty="0">
                <a:latin typeface="微软雅黑" panose="020B0503020204020204" charset="-122"/>
                <a:ea typeface="微软雅黑" panose="020B0503020204020204" charset="-122"/>
                <a:cs typeface="微软雅黑" panose="020B0503020204020204" charset="-122"/>
              </a:rPr>
              <a:t>针对体育场馆配电箱线路是否规范整齐，器材是否可以正常使用等进行季度检查。</a:t>
            </a:r>
            <a:endParaRPr lang="zh-CN" altLang="en-US" sz="1800" dirty="0">
              <a:latin typeface="微软雅黑" panose="020B0503020204020204" charset="-122"/>
              <a:ea typeface="微软雅黑" panose="020B0503020204020204" charset="-122"/>
              <a:cs typeface="微软雅黑" panose="020B0503020204020204" charset="-122"/>
            </a:endParaRPr>
          </a:p>
          <a:p>
            <a:pPr marL="12700" marR="233680" algn="just">
              <a:lnSpc>
                <a:spcPct val="150000"/>
              </a:lnSpc>
              <a:spcBef>
                <a:spcPts val="100"/>
              </a:spcBef>
              <a:tabLst>
                <a:tab pos="298450" algn="l"/>
              </a:tabLst>
            </a:pPr>
            <a:r>
              <a:rPr lang="zh-CN" altLang="en-US" sz="1800" b="1" dirty="0">
                <a:latin typeface="微软雅黑" panose="020B0503020204020204" charset="-122"/>
                <a:ea typeface="微软雅黑" panose="020B0503020204020204" charset="-122"/>
                <a:cs typeface="微软雅黑" panose="020B0503020204020204" charset="-122"/>
              </a:rPr>
              <a:t>半年检：</a:t>
            </a:r>
            <a:r>
              <a:rPr lang="zh-CN" altLang="en-US" sz="1800" dirty="0">
                <a:latin typeface="微软雅黑" panose="020B0503020204020204" charset="-122"/>
                <a:ea typeface="微软雅黑" panose="020B0503020204020204" charset="-122"/>
                <a:cs typeface="微软雅黑" panose="020B0503020204020204" charset="-122"/>
              </a:rPr>
              <a:t>针对体育场馆钢结构有无锈蚀、是否变形等问题进行半年检查。</a:t>
            </a:r>
            <a:endParaRPr lang="zh-CN" altLang="en-US" sz="1800" dirty="0">
              <a:latin typeface="微软雅黑" panose="020B0503020204020204" charset="-122"/>
              <a:ea typeface="微软雅黑" panose="020B0503020204020204" charset="-122"/>
              <a:cs typeface="微软雅黑" panose="020B0503020204020204" charset="-122"/>
            </a:endParaRPr>
          </a:p>
          <a:p>
            <a:pPr marL="12700" marR="233680" algn="just">
              <a:lnSpc>
                <a:spcPct val="150000"/>
              </a:lnSpc>
              <a:spcBef>
                <a:spcPts val="100"/>
              </a:spcBef>
              <a:tabLst>
                <a:tab pos="298450" algn="l"/>
              </a:tabLst>
            </a:pPr>
            <a:r>
              <a:rPr lang="zh-CN" altLang="en-US" sz="1800" b="1" dirty="0">
                <a:latin typeface="微软雅黑" panose="020B0503020204020204" charset="-122"/>
                <a:ea typeface="微软雅黑" panose="020B0503020204020204" charset="-122"/>
                <a:cs typeface="微软雅黑" panose="020B0503020204020204" charset="-122"/>
              </a:rPr>
              <a:t>年度检：</a:t>
            </a:r>
            <a:r>
              <a:rPr lang="zh-CN" altLang="en-US" sz="1800" dirty="0">
                <a:latin typeface="微软雅黑" panose="020B0503020204020204" charset="-122"/>
                <a:ea typeface="微软雅黑" panose="020B0503020204020204" charset="-122"/>
                <a:cs typeface="微软雅黑" panose="020B0503020204020204" charset="-122"/>
              </a:rPr>
              <a:t>针对体育场馆的墙体有无变形，幕墙钢结构有无变形，渗水等进行年度检查。</a:t>
            </a:r>
            <a:endParaRPr lang="zh-CN" altLang="en-US" sz="1800" dirty="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18820" y="161290"/>
            <a:ext cx="11363960" cy="460375"/>
          </a:xfrm>
          <a:prstGeom prst="rect">
            <a:avLst/>
          </a:prstGeom>
          <a:noFill/>
        </p:spPr>
        <p:txBody>
          <a:bodyPr wrap="square" rtlCol="0" anchor="t">
            <a:spAutoFit/>
          </a:bodyPr>
          <a:lstStyle/>
          <a:p>
            <a:pPr algn="l">
              <a:defRPr/>
            </a:pPr>
            <a:r>
              <a:rPr lang="en-US" altLang="zh-CN" sz="2400" b="1" kern="100" dirty="0">
                <a:solidFill>
                  <a:srgbClr val="0070C0"/>
                </a:solidFill>
                <a:latin typeface="微软雅黑" panose="020B0503020204020204" charset="-122"/>
                <a:ea typeface="微软雅黑" panose="020B0503020204020204" charset="-122"/>
                <a:cs typeface="+mn-ea"/>
                <a:sym typeface="+mn-lt"/>
              </a:rPr>
              <a:t>1.11 </a:t>
            </a:r>
            <a:r>
              <a:rPr lang="zh-CN" altLang="en-US" sz="2400" b="1" kern="100" dirty="0">
                <a:solidFill>
                  <a:srgbClr val="0070C0"/>
                </a:solidFill>
                <a:latin typeface="微软雅黑" panose="020B0503020204020204" charset="-122"/>
                <a:ea typeface="微软雅黑" panose="020B0503020204020204" charset="-122"/>
                <a:cs typeface="+mn-ea"/>
                <a:sym typeface="+mn-lt"/>
              </a:rPr>
              <a:t>系统建设目标</a:t>
            </a:r>
            <a:r>
              <a:rPr lang="en-US" altLang="zh-CN" sz="2400" b="1" kern="100" dirty="0">
                <a:solidFill>
                  <a:srgbClr val="0070C0"/>
                </a:solidFill>
                <a:latin typeface="微软雅黑" panose="020B0503020204020204" charset="-122"/>
                <a:ea typeface="微软雅黑" panose="020B0503020204020204" charset="-122"/>
                <a:cs typeface="+mn-ea"/>
                <a:sym typeface="+mn-lt"/>
              </a:rPr>
              <a:t>-</a:t>
            </a:r>
            <a:r>
              <a:rPr lang="zh-CN" altLang="en-US" sz="2400" b="1" kern="100" dirty="0">
                <a:solidFill>
                  <a:srgbClr val="0070C0"/>
                </a:solidFill>
                <a:latin typeface="微软雅黑" panose="020B0503020204020204" charset="-122"/>
                <a:ea typeface="微软雅黑" panose="020B0503020204020204" charset="-122"/>
                <a:cs typeface="+mn-ea"/>
                <a:sym typeface="+mn-lt"/>
              </a:rPr>
              <a:t>实现多维度巡检</a:t>
            </a:r>
            <a:endParaRPr lang="zh-CN" altLang="en-US" sz="2400" b="1" kern="100" dirty="0">
              <a:solidFill>
                <a:srgbClr val="0070C0"/>
              </a:solidFill>
              <a:latin typeface="微软雅黑" panose="020B0503020204020204" charset="-122"/>
              <a:ea typeface="微软雅黑" panose="020B0503020204020204" charset="-122"/>
              <a:cs typeface="+mn-ea"/>
              <a:sym typeface="+mn-lt"/>
            </a:endParaRPr>
          </a:p>
        </p:txBody>
      </p:sp>
      <p:pic>
        <p:nvPicPr>
          <p:cNvPr id="4" name="图片 3"/>
          <p:cNvPicPr>
            <a:picLocks noChangeAspect="1"/>
          </p:cNvPicPr>
          <p:nvPr/>
        </p:nvPicPr>
        <p:blipFill>
          <a:blip r:embed="rId2"/>
          <a:stretch>
            <a:fillRect/>
          </a:stretch>
        </p:blipFill>
        <p:spPr>
          <a:xfrm>
            <a:off x="7900909" y="1178246"/>
            <a:ext cx="4181871" cy="551846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bwMode="auto">
          <a:xfrm>
            <a:off x="347370" y="775008"/>
            <a:ext cx="108812" cy="108956"/>
          </a:xfrm>
          <a:prstGeom prst="ellipse">
            <a:avLst/>
          </a:prstGeom>
          <a:solidFill>
            <a:schemeClr val="bg1"/>
          </a:solidFill>
          <a:ln w="15875">
            <a:solidFill>
              <a:schemeClr val="bg1"/>
            </a:solidFill>
          </a:ln>
          <a:effectLst/>
        </p:spPr>
        <p:txBody>
          <a:bodyPr rtlCol="0" anchor="ctr">
            <a:scene3d>
              <a:camera prst="orthographicFront"/>
              <a:lightRig rig="threePt" dir="t"/>
            </a:scene3d>
            <a:sp3d>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custDataLst>
              <p:tags r:id="rId1"/>
            </p:custDataLst>
          </p:nvPr>
        </p:nvSpPr>
        <p:spPr>
          <a:xfrm>
            <a:off x="71439" y="1896931"/>
            <a:ext cx="6024561" cy="3529087"/>
          </a:xfrm>
          <a:prstGeom prst="rect">
            <a:avLst/>
          </a:prstGeom>
          <a:noFill/>
        </p:spPr>
        <p:txBody>
          <a:bodyPr wrap="square" rtlCol="0">
            <a:noAutofit/>
          </a:bodyPr>
          <a:lstStyle/>
          <a:p>
            <a:pPr marL="12700" marR="233680" algn="just">
              <a:lnSpc>
                <a:spcPct val="250000"/>
              </a:lnSpc>
              <a:spcBef>
                <a:spcPts val="100"/>
              </a:spcBef>
              <a:tabLst>
                <a:tab pos="298450" algn="l"/>
              </a:tabLst>
            </a:pPr>
            <a:r>
              <a:rPr lang="en-US" altLang="zh-CN" sz="1800" b="1" dirty="0">
                <a:latin typeface="微软雅黑" panose="020B0503020204020204" charset="-122"/>
                <a:ea typeface="微软雅黑" panose="020B0503020204020204" charset="-122"/>
                <a:cs typeface="微软雅黑" panose="020B0503020204020204" charset="-122"/>
              </a:rPr>
              <a:t>2</a:t>
            </a:r>
            <a:r>
              <a:rPr lang="zh-CN" altLang="en-US" sz="1800" b="1" dirty="0">
                <a:latin typeface="微软雅黑" panose="020B0503020204020204" charset="-122"/>
                <a:ea typeface="微软雅黑" panose="020B0503020204020204" charset="-122"/>
                <a:cs typeface="微软雅黑" panose="020B0503020204020204" charset="-122"/>
              </a:rPr>
              <a:t>、标准化流程引擎</a:t>
            </a:r>
            <a:endParaRPr lang="zh-CN" altLang="en-US" sz="1800" b="1" dirty="0">
              <a:latin typeface="微软雅黑" panose="020B0503020204020204" charset="-122"/>
              <a:ea typeface="微软雅黑" panose="020B0503020204020204" charset="-122"/>
              <a:cs typeface="微软雅黑" panose="020B0503020204020204" charset="-122"/>
            </a:endParaRPr>
          </a:p>
          <a:p>
            <a:pPr marL="12700" marR="233680" algn="just">
              <a:lnSpc>
                <a:spcPct val="250000"/>
              </a:lnSpc>
              <a:spcBef>
                <a:spcPts val="100"/>
              </a:spcBef>
              <a:tabLst>
                <a:tab pos="298450" algn="l"/>
              </a:tabLst>
            </a:pPr>
            <a:r>
              <a:rPr lang="zh-CN" altLang="en-US" sz="1800" dirty="0">
                <a:latin typeface="微软雅黑" panose="020B0503020204020204" charset="-122"/>
                <a:ea typeface="微软雅黑" panose="020B0503020204020204" charset="-122"/>
                <a:cs typeface="微软雅黑" panose="020B0503020204020204" charset="-122"/>
              </a:rPr>
              <a:t>内置</a:t>
            </a:r>
            <a:r>
              <a:rPr lang="zh-CN" altLang="en-US" dirty="0">
                <a:latin typeface="微软雅黑" panose="020B0503020204020204" charset="-122"/>
                <a:ea typeface="微软雅黑" panose="020B0503020204020204" charset="-122"/>
                <a:cs typeface="微软雅黑" panose="020B0503020204020204" charset="-122"/>
              </a:rPr>
              <a:t>安全巡检任务</a:t>
            </a:r>
            <a:r>
              <a:rPr lang="zh-CN" altLang="en-US" sz="1800" dirty="0">
                <a:latin typeface="微软雅黑" panose="020B0503020204020204" charset="-122"/>
                <a:ea typeface="微软雅黑" panose="020B0503020204020204" charset="-122"/>
                <a:cs typeface="微软雅黑" panose="020B0503020204020204" charset="-122"/>
              </a:rPr>
              <a:t>，按场馆类型自动匹配检查项，规避人工制定计划的主观性偏差。</a:t>
            </a:r>
            <a:endParaRPr lang="zh-CN" altLang="en-US" sz="1800" dirty="0">
              <a:latin typeface="微软雅黑" panose="020B0503020204020204" charset="-122"/>
              <a:ea typeface="微软雅黑" panose="020B0503020204020204" charset="-122"/>
              <a:cs typeface="微软雅黑" panose="020B0503020204020204" charset="-122"/>
            </a:endParaRPr>
          </a:p>
          <a:p>
            <a:pPr marL="12700" marR="233680" algn="just">
              <a:lnSpc>
                <a:spcPct val="250000"/>
              </a:lnSpc>
              <a:spcBef>
                <a:spcPts val="100"/>
              </a:spcBef>
              <a:tabLst>
                <a:tab pos="298450" algn="l"/>
              </a:tabLst>
            </a:pPr>
            <a:r>
              <a:rPr lang="zh-CN" altLang="en-US" sz="1800" dirty="0">
                <a:latin typeface="微软雅黑" panose="020B0503020204020204" charset="-122"/>
                <a:ea typeface="微软雅黑" panose="020B0503020204020204" charset="-122"/>
                <a:cs typeface="微软雅黑" panose="020B0503020204020204" charset="-122"/>
              </a:rPr>
              <a:t>通过强制要求巡检人员按预设任务进行巡检，进行填报和拍照，杜绝</a:t>
            </a:r>
            <a:r>
              <a:rPr lang="en-US" altLang="zh-CN" sz="1800" dirty="0">
                <a:latin typeface="微软雅黑" panose="020B0503020204020204" charset="-122"/>
                <a:ea typeface="微软雅黑" panose="020B0503020204020204" charset="-122"/>
                <a:cs typeface="微软雅黑" panose="020B0503020204020204" charset="-122"/>
              </a:rPr>
              <a:t>“</a:t>
            </a:r>
            <a:r>
              <a:rPr lang="zh-CN" altLang="en-US" sz="1800" dirty="0">
                <a:latin typeface="微软雅黑" panose="020B0503020204020204" charset="-122"/>
                <a:ea typeface="微软雅黑" panose="020B0503020204020204" charset="-122"/>
                <a:cs typeface="微软雅黑" panose="020B0503020204020204" charset="-122"/>
              </a:rPr>
              <a:t>代检</a:t>
            </a:r>
            <a:r>
              <a:rPr lang="en-US" altLang="zh-CN" sz="1800" dirty="0">
                <a:latin typeface="微软雅黑" panose="020B0503020204020204" charset="-122"/>
                <a:ea typeface="微软雅黑" panose="020B0503020204020204" charset="-122"/>
                <a:cs typeface="微软雅黑" panose="020B0503020204020204" charset="-122"/>
              </a:rPr>
              <a:t>”“</a:t>
            </a:r>
            <a:r>
              <a:rPr lang="zh-CN" altLang="en-US" sz="1800" dirty="0">
                <a:latin typeface="微软雅黑" panose="020B0503020204020204" charset="-122"/>
                <a:ea typeface="微软雅黑" panose="020B0503020204020204" charset="-122"/>
                <a:cs typeface="微软雅黑" panose="020B0503020204020204" charset="-122"/>
              </a:rPr>
              <a:t>漏检</a:t>
            </a:r>
            <a:r>
              <a:rPr lang="en-US" altLang="zh-CN" sz="1800" dirty="0">
                <a:latin typeface="微软雅黑" panose="020B0503020204020204" charset="-122"/>
                <a:ea typeface="微软雅黑" panose="020B0503020204020204" charset="-122"/>
                <a:cs typeface="微软雅黑" panose="020B0503020204020204" charset="-122"/>
              </a:rPr>
              <a:t>”</a:t>
            </a:r>
            <a:r>
              <a:rPr lang="zh-CN" altLang="en-US" sz="1800" dirty="0">
                <a:latin typeface="微软雅黑" panose="020B0503020204020204" charset="-122"/>
                <a:ea typeface="微软雅黑" panose="020B0503020204020204" charset="-122"/>
                <a:cs typeface="微软雅黑" panose="020B0503020204020204" charset="-122"/>
              </a:rPr>
              <a:t>。</a:t>
            </a:r>
            <a:endParaRPr lang="en-US" altLang="zh-CN" b="0" i="0" dirty="0">
              <a:solidFill>
                <a:srgbClr val="404040"/>
              </a:solidFill>
              <a:effectLst/>
              <a:latin typeface="Inter"/>
            </a:endParaRPr>
          </a:p>
        </p:txBody>
      </p:sp>
      <p:sp>
        <p:nvSpPr>
          <p:cNvPr id="2" name="文本框 1"/>
          <p:cNvSpPr txBox="1"/>
          <p:nvPr/>
        </p:nvSpPr>
        <p:spPr>
          <a:xfrm>
            <a:off x="718820" y="161290"/>
            <a:ext cx="11363960" cy="460375"/>
          </a:xfrm>
          <a:prstGeom prst="rect">
            <a:avLst/>
          </a:prstGeom>
          <a:noFill/>
        </p:spPr>
        <p:txBody>
          <a:bodyPr wrap="square" rtlCol="0" anchor="t">
            <a:spAutoFit/>
          </a:bodyPr>
          <a:lstStyle/>
          <a:p>
            <a:pPr algn="l">
              <a:defRPr/>
            </a:pPr>
            <a:r>
              <a:rPr lang="en-US" altLang="zh-CN" sz="2400" b="1" kern="100" dirty="0">
                <a:solidFill>
                  <a:srgbClr val="0070C0"/>
                </a:solidFill>
                <a:latin typeface="微软雅黑" panose="020B0503020204020204" charset="-122"/>
                <a:ea typeface="微软雅黑" panose="020B0503020204020204" charset="-122"/>
                <a:cs typeface="+mn-ea"/>
                <a:sym typeface="+mn-lt"/>
              </a:rPr>
              <a:t>1.12 </a:t>
            </a:r>
            <a:r>
              <a:rPr lang="zh-CN" altLang="en-US" sz="2400" b="1" kern="100" dirty="0">
                <a:solidFill>
                  <a:srgbClr val="0070C0"/>
                </a:solidFill>
                <a:latin typeface="微软雅黑" panose="020B0503020204020204" charset="-122"/>
                <a:ea typeface="微软雅黑" panose="020B0503020204020204" charset="-122"/>
                <a:cs typeface="+mn-ea"/>
                <a:sym typeface="+mn-lt"/>
              </a:rPr>
              <a:t>系统建设目标</a:t>
            </a:r>
            <a:r>
              <a:rPr lang="en-US" altLang="zh-CN" sz="2400" b="1" kern="100" dirty="0">
                <a:solidFill>
                  <a:srgbClr val="0070C0"/>
                </a:solidFill>
                <a:latin typeface="微软雅黑" panose="020B0503020204020204" charset="-122"/>
                <a:ea typeface="微软雅黑" panose="020B0503020204020204" charset="-122"/>
                <a:cs typeface="+mn-ea"/>
                <a:sym typeface="+mn-lt"/>
              </a:rPr>
              <a:t>-</a:t>
            </a:r>
            <a:r>
              <a:rPr lang="zh-CN" altLang="en-US" sz="2400" b="1" kern="100" dirty="0">
                <a:solidFill>
                  <a:srgbClr val="0070C0"/>
                </a:solidFill>
                <a:latin typeface="微软雅黑" panose="020B0503020204020204" charset="-122"/>
                <a:ea typeface="微软雅黑" panose="020B0503020204020204" charset="-122"/>
                <a:cs typeface="+mn-ea"/>
                <a:sym typeface="+mn-lt"/>
              </a:rPr>
              <a:t>实现多维度巡检</a:t>
            </a:r>
            <a:endParaRPr lang="zh-CN" altLang="en-US" sz="2400" b="1" kern="100" dirty="0">
              <a:solidFill>
                <a:srgbClr val="0070C0"/>
              </a:solidFill>
              <a:latin typeface="微软雅黑" panose="020B0503020204020204" charset="-122"/>
              <a:ea typeface="微软雅黑" panose="020B0503020204020204" charset="-122"/>
              <a:cs typeface="+mn-ea"/>
              <a:sym typeface="+mn-lt"/>
            </a:endParaRPr>
          </a:p>
        </p:txBody>
      </p:sp>
      <p:pic>
        <p:nvPicPr>
          <p:cNvPr id="5" name="图片 4"/>
          <p:cNvPicPr>
            <a:picLocks noChangeAspect="1"/>
          </p:cNvPicPr>
          <p:nvPr/>
        </p:nvPicPr>
        <p:blipFill>
          <a:blip r:embed="rId2"/>
          <a:stretch>
            <a:fillRect/>
          </a:stretch>
        </p:blipFill>
        <p:spPr>
          <a:xfrm>
            <a:off x="6096000" y="1431982"/>
            <a:ext cx="2913198" cy="4790419"/>
          </a:xfrm>
          <a:prstGeom prst="rect">
            <a:avLst/>
          </a:prstGeom>
        </p:spPr>
      </p:pic>
      <p:pic>
        <p:nvPicPr>
          <p:cNvPr id="7" name="图片 6"/>
          <p:cNvPicPr>
            <a:picLocks noChangeAspect="1"/>
          </p:cNvPicPr>
          <p:nvPr/>
        </p:nvPicPr>
        <p:blipFill>
          <a:blip r:embed="rId3"/>
          <a:stretch>
            <a:fillRect/>
          </a:stretch>
        </p:blipFill>
        <p:spPr>
          <a:xfrm>
            <a:off x="9159242" y="1571468"/>
            <a:ext cx="3032758" cy="465093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bwMode="auto">
          <a:xfrm>
            <a:off x="347370" y="775008"/>
            <a:ext cx="108812" cy="108956"/>
          </a:xfrm>
          <a:prstGeom prst="ellipse">
            <a:avLst/>
          </a:prstGeom>
          <a:solidFill>
            <a:schemeClr val="bg1"/>
          </a:solidFill>
          <a:ln w="15875">
            <a:solidFill>
              <a:schemeClr val="bg1"/>
            </a:solidFill>
          </a:ln>
          <a:effectLst/>
        </p:spPr>
        <p:txBody>
          <a:bodyPr rtlCol="0" anchor="ctr">
            <a:scene3d>
              <a:camera prst="orthographicFront"/>
              <a:lightRig rig="threePt" dir="t"/>
            </a:scene3d>
            <a:sp3d>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custDataLst>
              <p:tags r:id="rId1"/>
            </p:custDataLst>
          </p:nvPr>
        </p:nvSpPr>
        <p:spPr>
          <a:xfrm>
            <a:off x="109220" y="565279"/>
            <a:ext cx="11735410" cy="6188107"/>
          </a:xfrm>
          <a:prstGeom prst="rect">
            <a:avLst/>
          </a:prstGeom>
          <a:noFill/>
        </p:spPr>
        <p:txBody>
          <a:bodyPr wrap="square" rtlCol="0">
            <a:noAutofit/>
          </a:bodyPr>
          <a:lstStyle/>
          <a:p>
            <a:pPr marL="12700" marR="233680" algn="just">
              <a:lnSpc>
                <a:spcPct val="200000"/>
              </a:lnSpc>
              <a:spcBef>
                <a:spcPts val="100"/>
              </a:spcBef>
              <a:tabLst>
                <a:tab pos="298450" algn="l"/>
              </a:tabLst>
            </a:pPr>
            <a:r>
              <a:rPr lang="zh-CN" altLang="en-US" sz="1800" b="1" dirty="0">
                <a:latin typeface="+mn-ea"/>
                <a:cs typeface="微软雅黑" panose="020B0503020204020204" charset="-122"/>
              </a:rPr>
              <a:t>全链路处置流程</a:t>
            </a:r>
            <a:endParaRPr lang="en-US" altLang="zh-CN" sz="1800" b="1" dirty="0">
              <a:latin typeface="+mn-ea"/>
              <a:cs typeface="微软雅黑" panose="020B0503020204020204" charset="-122"/>
            </a:endParaRPr>
          </a:p>
          <a:p>
            <a:pPr marL="12700" marR="233680" algn="just">
              <a:lnSpc>
                <a:spcPct val="200000"/>
              </a:lnSpc>
              <a:spcBef>
                <a:spcPts val="100"/>
              </a:spcBef>
              <a:tabLst>
                <a:tab pos="298450" algn="l"/>
              </a:tabLst>
            </a:pPr>
            <a:r>
              <a:rPr lang="zh-CN" altLang="en-US" b="1" dirty="0">
                <a:latin typeface="+mn-ea"/>
                <a:cs typeface="微软雅黑" panose="020B0503020204020204" charset="-122"/>
              </a:rPr>
              <a:t>任务</a:t>
            </a:r>
            <a:r>
              <a:rPr lang="zh-CN" altLang="en-US" sz="1800" b="1" dirty="0">
                <a:latin typeface="+mn-ea"/>
                <a:cs typeface="微软雅黑" panose="020B0503020204020204" charset="-122"/>
              </a:rPr>
              <a:t>巡检：</a:t>
            </a:r>
            <a:endParaRPr lang="zh-CN" altLang="en-US" sz="1800" b="1" dirty="0">
              <a:latin typeface="+mn-ea"/>
              <a:cs typeface="微软雅黑" panose="020B0503020204020204" charset="-122"/>
            </a:endParaRPr>
          </a:p>
          <a:p>
            <a:pPr marL="12700" marR="233680" algn="just">
              <a:lnSpc>
                <a:spcPct val="200000"/>
              </a:lnSpc>
              <a:spcBef>
                <a:spcPts val="100"/>
              </a:spcBef>
              <a:tabLst>
                <a:tab pos="298450" algn="l"/>
              </a:tabLst>
            </a:pPr>
            <a:r>
              <a:rPr lang="zh-CN" altLang="en-US" sz="1800" dirty="0">
                <a:latin typeface="+mn-ea"/>
                <a:cs typeface="微软雅黑" panose="020B0503020204020204" charset="-122"/>
              </a:rPr>
              <a:t>场馆巡检人员及场馆领导按照巡检任务要在规定的时间内完成检查任务，出现隐患时需及时上报，上报隐患时，支持图文多模态描述问题。</a:t>
            </a:r>
            <a:endParaRPr lang="zh-CN" altLang="en-US" sz="1800" dirty="0">
              <a:latin typeface="+mn-ea"/>
              <a:cs typeface="微软雅黑" panose="020B0503020204020204" charset="-122"/>
            </a:endParaRPr>
          </a:p>
          <a:p>
            <a:pPr marL="12700" marR="233680" algn="just">
              <a:lnSpc>
                <a:spcPct val="200000"/>
              </a:lnSpc>
              <a:spcBef>
                <a:spcPts val="100"/>
              </a:spcBef>
              <a:tabLst>
                <a:tab pos="298450" algn="l"/>
              </a:tabLst>
            </a:pPr>
            <a:r>
              <a:rPr lang="zh-CN" altLang="en-US" sz="1800" b="1" dirty="0">
                <a:latin typeface="+mn-ea"/>
                <a:cs typeface="微软雅黑" panose="020B0503020204020204" charset="-122"/>
              </a:rPr>
              <a:t>任务列表：</a:t>
            </a:r>
            <a:endParaRPr lang="zh-CN" altLang="en-US" sz="1800" b="1" dirty="0">
              <a:latin typeface="+mn-ea"/>
              <a:cs typeface="微软雅黑" panose="020B0503020204020204" charset="-122"/>
            </a:endParaRPr>
          </a:p>
          <a:p>
            <a:pPr marL="12700" marR="233680" algn="just">
              <a:lnSpc>
                <a:spcPct val="200000"/>
              </a:lnSpc>
              <a:spcBef>
                <a:spcPts val="100"/>
              </a:spcBef>
              <a:tabLst>
                <a:tab pos="298450" algn="l"/>
              </a:tabLst>
            </a:pPr>
            <a:r>
              <a:rPr lang="zh-CN" altLang="en-US" sz="1800" dirty="0">
                <a:latin typeface="+mn-ea"/>
                <a:cs typeface="微软雅黑" panose="020B0503020204020204" charset="-122"/>
              </a:rPr>
              <a:t>支持按已处理、待处理等状态对数据进行筛选；展示场馆分配的巡检任务信息列表，可查看任务详情信息。</a:t>
            </a:r>
            <a:endParaRPr lang="en-US" altLang="zh-CN" sz="1800" dirty="0">
              <a:latin typeface="+mn-ea"/>
              <a:cs typeface="微软雅黑" panose="020B0503020204020204" charset="-122"/>
            </a:endParaRPr>
          </a:p>
          <a:p>
            <a:pPr marL="12700" marR="233680" algn="just">
              <a:lnSpc>
                <a:spcPct val="200000"/>
              </a:lnSpc>
              <a:spcBef>
                <a:spcPts val="100"/>
              </a:spcBef>
              <a:tabLst>
                <a:tab pos="298450" algn="l"/>
              </a:tabLst>
            </a:pPr>
            <a:r>
              <a:rPr lang="zh-CN" altLang="en-US" b="1" dirty="0">
                <a:latin typeface="+mn-ea"/>
                <a:cs typeface="微软雅黑" panose="020B0503020204020204" charset="-122"/>
              </a:rPr>
              <a:t>任务处理：</a:t>
            </a:r>
            <a:endParaRPr lang="en-US" altLang="zh-CN" b="1" dirty="0">
              <a:latin typeface="+mn-ea"/>
              <a:cs typeface="微软雅黑" panose="020B0503020204020204" charset="-122"/>
            </a:endParaRPr>
          </a:p>
          <a:p>
            <a:pPr marL="12700" marR="233680" algn="just">
              <a:lnSpc>
                <a:spcPct val="200000"/>
              </a:lnSpc>
              <a:spcBef>
                <a:spcPts val="100"/>
              </a:spcBef>
              <a:tabLst>
                <a:tab pos="298450" algn="l"/>
              </a:tabLst>
            </a:pPr>
            <a:r>
              <a:rPr lang="zh-CN" altLang="en-US" dirty="0">
                <a:latin typeface="+mn-ea"/>
                <a:cs typeface="微软雅黑" panose="020B0503020204020204" charset="-122"/>
              </a:rPr>
              <a:t>按照巡检要求进行任务处理并提交。</a:t>
            </a:r>
            <a:endParaRPr lang="en-US" altLang="zh-CN" dirty="0">
              <a:latin typeface="+mn-ea"/>
              <a:cs typeface="微软雅黑" panose="020B0503020204020204" charset="-122"/>
            </a:endParaRPr>
          </a:p>
          <a:p>
            <a:pPr marL="12700" marR="233680" algn="just">
              <a:lnSpc>
                <a:spcPct val="200000"/>
              </a:lnSpc>
              <a:spcBef>
                <a:spcPts val="100"/>
              </a:spcBef>
              <a:tabLst>
                <a:tab pos="298450" algn="l"/>
              </a:tabLst>
            </a:pPr>
            <a:r>
              <a:rPr lang="zh-CN" altLang="en-US" b="1" dirty="0">
                <a:latin typeface="+mn-ea"/>
                <a:cs typeface="微软雅黑" panose="020B0503020204020204" charset="-122"/>
              </a:rPr>
              <a:t>任务检查：</a:t>
            </a:r>
            <a:endParaRPr lang="en-US" altLang="zh-CN" b="1" dirty="0">
              <a:latin typeface="+mn-ea"/>
              <a:cs typeface="微软雅黑" panose="020B0503020204020204" charset="-122"/>
            </a:endParaRPr>
          </a:p>
          <a:p>
            <a:pPr marL="12700" marR="233680" lvl="0" algn="just">
              <a:lnSpc>
                <a:spcPct val="200000"/>
              </a:lnSpc>
              <a:spcBef>
                <a:spcPts val="100"/>
              </a:spcBef>
              <a:tabLst>
                <a:tab pos="298450" algn="l"/>
              </a:tabLst>
            </a:pPr>
            <a:r>
              <a:rPr lang="zh-CN" altLang="zh-CN" dirty="0">
                <a:latin typeface="+mn-ea"/>
              </a:rPr>
              <a:t>场馆级和</a:t>
            </a:r>
            <a:r>
              <a:rPr lang="zh-CN" altLang="en-US" dirty="0">
                <a:latin typeface="+mn-ea"/>
              </a:rPr>
              <a:t>体育</a:t>
            </a:r>
            <a:r>
              <a:rPr lang="zh-CN" altLang="zh-CN" dirty="0">
                <a:latin typeface="+mn-ea"/>
              </a:rPr>
              <a:t>局级可对检查工作的内容进行查看。对于检查项未按周期完成的，系统进行警醒提示，按照四个级别</a:t>
            </a:r>
            <a:r>
              <a:rPr lang="zh-CN" altLang="en-US" dirty="0">
                <a:latin typeface="+mn-ea"/>
              </a:rPr>
              <a:t>进行提示，</a:t>
            </a:r>
            <a:r>
              <a:rPr lang="zh-CN" altLang="zh-CN" dirty="0">
                <a:latin typeface="+mn-ea"/>
              </a:rPr>
              <a:t>特别紧急</a:t>
            </a:r>
            <a:r>
              <a:rPr lang="en-US" altLang="zh-CN" dirty="0">
                <a:latin typeface="+mn-ea"/>
              </a:rPr>
              <a:t> &gt; </a:t>
            </a:r>
            <a:r>
              <a:rPr lang="zh-CN" altLang="zh-CN" dirty="0">
                <a:latin typeface="+mn-ea"/>
              </a:rPr>
              <a:t>比较紧急</a:t>
            </a:r>
            <a:r>
              <a:rPr lang="en-US" altLang="zh-CN" dirty="0">
                <a:latin typeface="+mn-ea"/>
              </a:rPr>
              <a:t> &gt; </a:t>
            </a:r>
            <a:r>
              <a:rPr lang="zh-CN" altLang="zh-CN" dirty="0">
                <a:latin typeface="+mn-ea"/>
              </a:rPr>
              <a:t>普通紧急</a:t>
            </a:r>
            <a:r>
              <a:rPr lang="en-US" altLang="zh-CN" dirty="0">
                <a:latin typeface="+mn-ea"/>
              </a:rPr>
              <a:t> &gt;  </a:t>
            </a:r>
            <a:r>
              <a:rPr lang="zh-CN" altLang="zh-CN" dirty="0">
                <a:latin typeface="+mn-ea"/>
              </a:rPr>
              <a:t>待完成</a:t>
            </a:r>
            <a:r>
              <a:rPr lang="zh-CN" altLang="en-US" dirty="0">
                <a:latin typeface="+mn-ea"/>
              </a:rPr>
              <a:t>。</a:t>
            </a:r>
            <a:endParaRPr lang="zh-CN" altLang="zh-CN" dirty="0">
              <a:latin typeface="+mn-ea"/>
            </a:endParaRPr>
          </a:p>
          <a:p>
            <a:pPr marL="12700" marR="233680" algn="just">
              <a:lnSpc>
                <a:spcPct val="150000"/>
              </a:lnSpc>
              <a:spcBef>
                <a:spcPts val="100"/>
              </a:spcBef>
              <a:tabLst>
                <a:tab pos="298450" algn="l"/>
              </a:tabLst>
            </a:pPr>
            <a:endParaRPr lang="zh-CN" altLang="en-US" sz="1800" dirty="0">
              <a:latin typeface="+mn-ea"/>
              <a:cs typeface="微软雅黑" panose="020B0503020204020204" charset="-122"/>
            </a:endParaRPr>
          </a:p>
          <a:p>
            <a:pPr algn="l">
              <a:lnSpc>
                <a:spcPct val="200000"/>
              </a:lnSpc>
              <a:spcBef>
                <a:spcPts val="300"/>
              </a:spcBef>
              <a:buFont typeface="Arial" panose="020B0604020202020204" pitchFamily="34" charset="0"/>
              <a:buChar char="•"/>
            </a:pPr>
            <a:endParaRPr lang="en-US" altLang="zh-CN" b="0" i="0" dirty="0">
              <a:solidFill>
                <a:srgbClr val="404040"/>
              </a:solidFill>
              <a:effectLst/>
              <a:latin typeface="+mn-ea"/>
            </a:endParaRPr>
          </a:p>
        </p:txBody>
      </p:sp>
      <p:sp>
        <p:nvSpPr>
          <p:cNvPr id="2" name="文本框 1"/>
          <p:cNvSpPr txBox="1"/>
          <p:nvPr/>
        </p:nvSpPr>
        <p:spPr>
          <a:xfrm>
            <a:off x="718820" y="161290"/>
            <a:ext cx="11363960" cy="460375"/>
          </a:xfrm>
          <a:prstGeom prst="rect">
            <a:avLst/>
          </a:prstGeom>
          <a:noFill/>
        </p:spPr>
        <p:txBody>
          <a:bodyPr wrap="square" rtlCol="0" anchor="t">
            <a:spAutoFit/>
          </a:bodyPr>
          <a:lstStyle/>
          <a:p>
            <a:pPr algn="l">
              <a:defRPr/>
            </a:pPr>
            <a:r>
              <a:rPr lang="en-US" altLang="zh-CN" sz="2400" b="1" kern="100" dirty="0">
                <a:solidFill>
                  <a:srgbClr val="0070C0"/>
                </a:solidFill>
                <a:latin typeface="微软雅黑" panose="020B0503020204020204" charset="-122"/>
                <a:ea typeface="微软雅黑" panose="020B0503020204020204" charset="-122"/>
                <a:cs typeface="+mn-ea"/>
                <a:sym typeface="+mn-lt"/>
              </a:rPr>
              <a:t>1.13 </a:t>
            </a:r>
            <a:r>
              <a:rPr lang="zh-CN" altLang="en-US" sz="2400" b="1" kern="100" dirty="0">
                <a:solidFill>
                  <a:srgbClr val="0070C0"/>
                </a:solidFill>
                <a:latin typeface="微软雅黑" panose="020B0503020204020204" charset="-122"/>
                <a:ea typeface="微软雅黑" panose="020B0503020204020204" charset="-122"/>
                <a:cs typeface="+mn-ea"/>
                <a:sym typeface="+mn-lt"/>
              </a:rPr>
              <a:t>系统建设目标</a:t>
            </a:r>
            <a:r>
              <a:rPr lang="en-US" altLang="zh-CN" sz="2400" b="1" kern="100" dirty="0">
                <a:solidFill>
                  <a:srgbClr val="0070C0"/>
                </a:solidFill>
                <a:latin typeface="微软雅黑" panose="020B0503020204020204" charset="-122"/>
                <a:ea typeface="微软雅黑" panose="020B0503020204020204" charset="-122"/>
                <a:cs typeface="+mn-ea"/>
                <a:sym typeface="+mn-lt"/>
              </a:rPr>
              <a:t>-</a:t>
            </a:r>
            <a:r>
              <a:rPr lang="zh-CN" altLang="en-US" sz="2400" b="1" kern="100" dirty="0">
                <a:solidFill>
                  <a:srgbClr val="0070C0"/>
                </a:solidFill>
                <a:latin typeface="微软雅黑" panose="020B0503020204020204" charset="-122"/>
                <a:ea typeface="微软雅黑" panose="020B0503020204020204" charset="-122"/>
                <a:cs typeface="+mn-ea"/>
                <a:sym typeface="+mn-lt"/>
              </a:rPr>
              <a:t>全链路巡检流程</a:t>
            </a:r>
            <a:endParaRPr lang="zh-CN" altLang="en-US" sz="2400" b="1" kern="100" dirty="0">
              <a:solidFill>
                <a:srgbClr val="0070C0"/>
              </a:solidFill>
              <a:latin typeface="微软雅黑" panose="020B0503020204020204" charset="-122"/>
              <a:ea typeface="微软雅黑" panose="020B050302020402020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450080" y="1867366"/>
            <a:ext cx="2346163" cy="1647061"/>
            <a:chOff x="3119528" y="2803594"/>
            <a:chExt cx="2908142" cy="1938993"/>
          </a:xfrm>
        </p:grpSpPr>
        <p:sp>
          <p:nvSpPr>
            <p:cNvPr id="8" name="矩形 7"/>
            <p:cNvSpPr/>
            <p:nvPr>
              <p:custDataLst>
                <p:tags r:id="rId1"/>
              </p:custDataLst>
            </p:nvPr>
          </p:nvSpPr>
          <p:spPr>
            <a:xfrm>
              <a:off x="3119528" y="2803594"/>
              <a:ext cx="2908142" cy="1938993"/>
            </a:xfrm>
            <a:prstGeom prst="rect">
              <a:avLst/>
            </a:prstGeom>
          </p:spPr>
          <p:txBody>
            <a:bodyPr wrap="square">
              <a:spAutoFit/>
            </a:bodyPr>
            <a:lstStyle>
              <a:lvl1pPr marL="0" marR="0" indent="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1pPr>
              <a:lvl2pPr marL="0" marR="0" indent="457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2pPr>
              <a:lvl3pPr marL="0" marR="0" indent="914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3pPr>
              <a:lvl4pPr marL="0" marR="0" indent="1371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4pPr>
              <a:lvl5pPr marL="0" marR="0" indent="18288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5pPr>
              <a:lvl6pPr marL="0" marR="0" indent="22860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6pPr>
              <a:lvl7pPr marL="0" marR="0" indent="2743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7pPr>
              <a:lvl8pPr marL="0" marR="0" indent="3200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8pPr>
              <a:lvl9pPr marL="0" marR="0" indent="3657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9pPr>
            </a:lstStyle>
            <a:p>
              <a:pPr algn="ctr" defTabSz="908685" eaLnBrk="1" fontAlgn="auto" hangingPunct="1">
                <a:lnSpc>
                  <a:spcPct val="150000"/>
                </a:lnSpc>
                <a:defRPr/>
              </a:pPr>
              <a:r>
                <a:rPr lang="zh-CN" altLang="en-US" sz="8000" b="1" dirty="0">
                  <a:solidFill>
                    <a:srgbClr val="303030"/>
                  </a:solidFill>
                  <a:latin typeface="Impact" panose="020B0806030902050204"/>
                </a:rPr>
                <a:t>目</a:t>
              </a:r>
              <a:r>
                <a:rPr lang="zh-CN" altLang="en-US" sz="3600" b="1" dirty="0">
                  <a:solidFill>
                    <a:srgbClr val="303030"/>
                  </a:solidFill>
                  <a:latin typeface="Impact" panose="020B0806030902050204"/>
                </a:rPr>
                <a:t>录</a:t>
              </a:r>
              <a:endParaRPr lang="en-US" sz="3600" b="1" dirty="0">
                <a:solidFill>
                  <a:srgbClr val="303030"/>
                </a:solidFill>
                <a:latin typeface="Impact" panose="020B0806030902050204"/>
              </a:endParaRPr>
            </a:p>
          </p:txBody>
        </p:sp>
        <p:sp>
          <p:nvSpPr>
            <p:cNvPr id="9" name="矩形 8"/>
            <p:cNvSpPr/>
            <p:nvPr>
              <p:custDataLst>
                <p:tags r:id="rId2"/>
              </p:custDataLst>
            </p:nvPr>
          </p:nvSpPr>
          <p:spPr>
            <a:xfrm>
              <a:off x="4342572" y="2931990"/>
              <a:ext cx="1561196" cy="400110"/>
            </a:xfrm>
            <a:prstGeom prst="rect">
              <a:avLst/>
            </a:prstGeom>
          </p:spPr>
          <p:txBody>
            <a:bodyPr wrap="none">
              <a:spAutoFit/>
            </a:bodyPr>
            <a:lstStyle>
              <a:lvl1pPr marL="0" marR="0" indent="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1pPr>
              <a:lvl2pPr marL="0" marR="0" indent="457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2pPr>
              <a:lvl3pPr marL="0" marR="0" indent="914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3pPr>
              <a:lvl4pPr marL="0" marR="0" indent="1371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4pPr>
              <a:lvl5pPr marL="0" marR="0" indent="18288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5pPr>
              <a:lvl6pPr marL="0" marR="0" indent="22860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6pPr>
              <a:lvl7pPr marL="0" marR="0" indent="2743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7pPr>
              <a:lvl8pPr marL="0" marR="0" indent="3200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8pPr>
              <a:lvl9pPr marL="0" marR="0" indent="3657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9pPr>
            </a:lstStyle>
            <a:p>
              <a:pPr algn="ctr" defTabSz="908685" eaLnBrk="1" fontAlgn="auto" hangingPunct="1">
                <a:defRPr/>
              </a:pPr>
              <a:r>
                <a:rPr lang="en-US" sz="2000" dirty="0">
                  <a:solidFill>
                    <a:srgbClr val="303030"/>
                  </a:solidFill>
                </a:rPr>
                <a:t>CONTENTS</a:t>
              </a:r>
              <a:endParaRPr lang="en-US" sz="2000" dirty="0">
                <a:solidFill>
                  <a:srgbClr val="303030"/>
                </a:solidFill>
              </a:endParaRPr>
            </a:p>
          </p:txBody>
        </p:sp>
      </p:grpSp>
      <p:sp>
        <p:nvSpPr>
          <p:cNvPr id="10" name="矩形 9"/>
          <p:cNvSpPr/>
          <p:nvPr>
            <p:custDataLst>
              <p:tags r:id="rId3"/>
            </p:custDataLst>
          </p:nvPr>
        </p:nvSpPr>
        <p:spPr>
          <a:xfrm>
            <a:off x="2959100" y="2090420"/>
            <a:ext cx="104140" cy="2394000"/>
          </a:xfrm>
          <a:prstGeom prst="rect">
            <a:avLst/>
          </a:prstGeom>
          <a:solidFill>
            <a:srgbClr val="4472CC"/>
          </a:solidFill>
          <a:ln>
            <a:noFill/>
          </a:ln>
        </p:spPr>
        <p:style>
          <a:lnRef idx="2">
            <a:schemeClr val="accent1">
              <a:shade val="50000"/>
            </a:schemeClr>
          </a:lnRef>
          <a:fillRef idx="1">
            <a:schemeClr val="accent1"/>
          </a:fillRef>
          <a:effectRef idx="0">
            <a:schemeClr val="accent1"/>
          </a:effectRef>
          <a:fontRef idx="minor">
            <a:schemeClr val="lt1"/>
          </a:fontRef>
        </p:style>
        <p:txBody>
          <a:bodyPr lIns="90914" tIns="45460" rIns="90914" bIns="45460" rtlCol="0" anchor="ctr"/>
          <a:lstStyle>
            <a:lvl1pPr marL="0" marR="0" indent="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1pPr>
            <a:lvl2pPr marL="0" marR="0" indent="4572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2pPr>
            <a:lvl3pPr marL="0" marR="0" indent="9144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3pPr>
            <a:lvl4pPr marL="0" marR="0" indent="13716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4pPr>
            <a:lvl5pPr marL="0" marR="0" indent="18288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5pPr>
            <a:lvl6pPr marL="0" marR="0" indent="22860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6pPr>
            <a:lvl7pPr marL="0" marR="0" indent="27432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7pPr>
            <a:lvl8pPr marL="0" marR="0" indent="32004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8pPr>
            <a:lvl9pPr marL="0" marR="0" indent="36576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9pPr>
          </a:lstStyle>
          <a:p>
            <a:pPr algn="ctr" defTabSz="908685" eaLnBrk="1" fontAlgn="auto" hangingPunct="1">
              <a:lnSpc>
                <a:spcPct val="150000"/>
              </a:lnSpc>
              <a:defRPr/>
            </a:pPr>
            <a:endParaRPr lang="en-US" dirty="0">
              <a:solidFill>
                <a:srgbClr val="FFFFFF"/>
              </a:solidFill>
            </a:endParaRPr>
          </a:p>
        </p:txBody>
      </p:sp>
      <p:sp>
        <p:nvSpPr>
          <p:cNvPr id="11" name="Rectangle 6"/>
          <p:cNvSpPr/>
          <p:nvPr>
            <p:custDataLst>
              <p:tags r:id="rId4"/>
            </p:custDataLst>
          </p:nvPr>
        </p:nvSpPr>
        <p:spPr>
          <a:xfrm>
            <a:off x="3267748" y="2191777"/>
            <a:ext cx="1035066" cy="512198"/>
          </a:xfrm>
          <a:prstGeom prst="rect">
            <a:avLst/>
          </a:prstGeom>
          <a:solidFill>
            <a:schemeClr val="bg2">
              <a:lumMod val="85000"/>
            </a:schemeClr>
          </a:solidFill>
          <a:ln>
            <a:solidFill>
              <a:schemeClr val="bg2">
                <a:lumMod val="85000"/>
              </a:schemeClr>
            </a:solidFill>
          </a:ln>
        </p:spPr>
        <p:txBody>
          <a:bodyPr lIns="90914" tIns="45460" rIns="90914" bIns="45460" anchor="ctr">
            <a:noAutofit/>
          </a:bodyPr>
          <a:lstStyle/>
          <a:p>
            <a:pPr lvl="0" algn="ctr" defTabSz="908685" eaLnBrk="0" fontAlgn="base" hangingPunct="0">
              <a:buClrTx/>
              <a:buSzTx/>
              <a:buFontTx/>
            </a:pPr>
            <a:r>
              <a:rPr lang="zh-CN" altLang="en-US" sz="2800" b="1" dirty="0">
                <a:latin typeface="Impact MT Std" pitchFamily="34" charset="0"/>
                <a:ea typeface="微软雅黑" panose="020B0503020204020204" charset="-122"/>
                <a:cs typeface="Arial Unicode MS" panose="020B0604020202020204" charset="-122"/>
                <a:sym typeface="微软雅黑" panose="020B0503020204020204" charset="-122"/>
              </a:rPr>
              <a:t>一</a:t>
            </a:r>
            <a:endParaRPr lang="zh-CN" altLang="en-US" sz="2800" b="1" dirty="0">
              <a:latin typeface="Impact MT Std" pitchFamily="34" charset="0"/>
              <a:ea typeface="微软雅黑" panose="020B0503020204020204" charset="-122"/>
              <a:cs typeface="Arial Unicode MS" panose="020B0604020202020204" charset="-122"/>
              <a:sym typeface="微软雅黑" panose="020B0503020204020204" charset="-122"/>
            </a:endParaRPr>
          </a:p>
        </p:txBody>
      </p:sp>
      <p:sp>
        <p:nvSpPr>
          <p:cNvPr id="17" name="Rectangle 8"/>
          <p:cNvSpPr/>
          <p:nvPr>
            <p:custDataLst>
              <p:tags r:id="rId5"/>
            </p:custDataLst>
          </p:nvPr>
        </p:nvSpPr>
        <p:spPr>
          <a:xfrm>
            <a:off x="4696921" y="2191777"/>
            <a:ext cx="5600025" cy="532116"/>
          </a:xfrm>
          <a:prstGeom prst="rect">
            <a:avLst/>
          </a:prstGeom>
          <a:solidFill>
            <a:schemeClr val="bg2">
              <a:lumMod val="85000"/>
            </a:schemeClr>
          </a:solidFill>
          <a:ln>
            <a:solidFill>
              <a:schemeClr val="bg2">
                <a:lumMod val="85000"/>
              </a:schemeClr>
            </a:solidFill>
          </a:ln>
        </p:spPr>
        <p:txBody>
          <a:bodyPr lIns="90914" tIns="45460" rIns="90914" bIns="45460" anchor="ctr">
            <a:noAutofit/>
          </a:bodyPr>
          <a:lstStyle/>
          <a:p>
            <a:pPr lvl="0" algn="ctr" defTabSz="1210310" eaLnBrk="0" fontAlgn="base" hangingPunct="0">
              <a:buClrTx/>
              <a:buSzTx/>
              <a:buFontTx/>
            </a:pPr>
            <a:r>
              <a:rPr lang="zh-CN" altLang="en-US" sz="2400" b="1" dirty="0">
                <a:latin typeface="微软雅黑" panose="020B0503020204020204" charset="-122"/>
                <a:ea typeface="微软雅黑" panose="020B0503020204020204" charset="-122"/>
                <a:sym typeface="微软雅黑" panose="020B0503020204020204" charset="-122"/>
              </a:rPr>
              <a:t>系统背景与价值</a:t>
            </a:r>
            <a:endParaRPr lang="zh-CN" altLang="en-US" sz="2400" b="1" dirty="0">
              <a:latin typeface="微软雅黑" panose="020B0503020204020204" charset="-122"/>
              <a:ea typeface="微软雅黑" panose="020B0503020204020204" charset="-122"/>
              <a:sym typeface="微软雅黑" panose="020B0503020204020204" charset="-122"/>
            </a:endParaRPr>
          </a:p>
        </p:txBody>
      </p:sp>
      <p:sp>
        <p:nvSpPr>
          <p:cNvPr id="18" name="Rectangle 8"/>
          <p:cNvSpPr/>
          <p:nvPr>
            <p:custDataLst>
              <p:tags r:id="rId6"/>
            </p:custDataLst>
          </p:nvPr>
        </p:nvSpPr>
        <p:spPr>
          <a:xfrm>
            <a:off x="4696921" y="2961495"/>
            <a:ext cx="5600025" cy="524291"/>
          </a:xfrm>
          <a:prstGeom prst="rect">
            <a:avLst/>
          </a:prstGeom>
          <a:solidFill>
            <a:srgbClr val="0070C0"/>
          </a:solidFill>
          <a:ln>
            <a:solidFill>
              <a:srgbClr val="0070C0"/>
            </a:solidFill>
          </a:ln>
        </p:spPr>
        <p:txBody>
          <a:bodyPr lIns="90914" tIns="45460" rIns="90914" bIns="45460" anchor="ctr">
            <a:noAutofit/>
          </a:bodyPr>
          <a:lstStyle/>
          <a:p>
            <a:pPr lvl="0" algn="ctr" defTabSz="1210310" eaLnBrk="0" fontAlgn="base" hangingPunct="0">
              <a:buClrTx/>
              <a:buSzTx/>
              <a:buFontTx/>
            </a:pPr>
            <a:r>
              <a:rPr lang="zh-CN" altLang="en-US" sz="2400" b="1" dirty="0">
                <a:solidFill>
                  <a:schemeClr val="bg1"/>
                </a:solidFill>
                <a:latin typeface="微软雅黑" panose="020B0503020204020204" charset="-122"/>
                <a:ea typeface="微软雅黑" panose="020B0503020204020204" charset="-122"/>
                <a:sym typeface="+mn-ea"/>
              </a:rPr>
              <a:t>整体架构</a:t>
            </a:r>
            <a:endParaRPr lang="zh-CN" altLang="en-US" sz="2400" b="1" dirty="0">
              <a:solidFill>
                <a:schemeClr val="bg1"/>
              </a:solidFill>
              <a:latin typeface="微软雅黑" panose="020B0503020204020204" charset="-122"/>
              <a:ea typeface="微软雅黑" panose="020B0503020204020204" charset="-122"/>
              <a:sym typeface="+mn-ea"/>
            </a:endParaRPr>
          </a:p>
        </p:txBody>
      </p:sp>
      <p:sp>
        <p:nvSpPr>
          <p:cNvPr id="19" name="Rectangle 6"/>
          <p:cNvSpPr/>
          <p:nvPr>
            <p:custDataLst>
              <p:tags r:id="rId7"/>
            </p:custDataLst>
          </p:nvPr>
        </p:nvSpPr>
        <p:spPr>
          <a:xfrm>
            <a:off x="3267748" y="2961495"/>
            <a:ext cx="1035066" cy="524291"/>
          </a:xfrm>
          <a:prstGeom prst="rect">
            <a:avLst/>
          </a:prstGeom>
          <a:solidFill>
            <a:srgbClr val="0070C0"/>
          </a:solidFill>
          <a:ln>
            <a:solidFill>
              <a:srgbClr val="0070C0"/>
            </a:solidFill>
          </a:ln>
        </p:spPr>
        <p:txBody>
          <a:bodyPr lIns="90914" tIns="45460" rIns="90914" bIns="45460" anchor="ctr">
            <a:noAutofit/>
          </a:bodyPr>
          <a:lstStyle/>
          <a:p>
            <a:pPr lvl="0" algn="ctr" defTabSz="908685" eaLnBrk="0" fontAlgn="base" hangingPunct="0">
              <a:buClrTx/>
              <a:buSzTx/>
              <a:buFontTx/>
            </a:pPr>
            <a:r>
              <a:rPr lang="zh-CN" altLang="en-US" sz="2800" b="1" dirty="0">
                <a:solidFill>
                  <a:schemeClr val="bg1"/>
                </a:solidFill>
                <a:latin typeface="Impact MT Std" pitchFamily="34" charset="0"/>
                <a:ea typeface="微软雅黑" panose="020B0503020204020204" charset="-122"/>
                <a:cs typeface="Arial Unicode MS" panose="020B0604020202020204" charset="-122"/>
                <a:sym typeface="微软雅黑" panose="020B0503020204020204" charset="-122"/>
              </a:rPr>
              <a:t>二</a:t>
            </a:r>
            <a:endParaRPr lang="zh-CN" altLang="en-US" sz="2800" b="1" dirty="0">
              <a:solidFill>
                <a:schemeClr val="bg1"/>
              </a:solidFill>
              <a:latin typeface="Impact MT Std" pitchFamily="34" charset="0"/>
              <a:ea typeface="微软雅黑" panose="020B0503020204020204" charset="-122"/>
              <a:cs typeface="Arial Unicode MS" panose="020B0604020202020204" charset="-122"/>
              <a:sym typeface="微软雅黑" panose="020B0503020204020204" charset="-122"/>
            </a:endParaRPr>
          </a:p>
        </p:txBody>
      </p:sp>
      <p:sp>
        <p:nvSpPr>
          <p:cNvPr id="20" name="Rectangle 8"/>
          <p:cNvSpPr/>
          <p:nvPr>
            <p:custDataLst>
              <p:tags r:id="rId8"/>
            </p:custDataLst>
          </p:nvPr>
        </p:nvSpPr>
        <p:spPr>
          <a:xfrm>
            <a:off x="4696921" y="3737338"/>
            <a:ext cx="5600025" cy="524291"/>
          </a:xfrm>
          <a:prstGeom prst="rect">
            <a:avLst/>
          </a:prstGeom>
          <a:solidFill>
            <a:srgbClr val="D9D9D9"/>
          </a:solidFill>
          <a:ln>
            <a:noFill/>
          </a:ln>
        </p:spPr>
        <p:txBody>
          <a:bodyPr lIns="90914" tIns="45460" rIns="90914" bIns="45460" anchor="ctr">
            <a:noAutofit/>
          </a:bodyPr>
          <a:lstStyle/>
          <a:p>
            <a:pPr lvl="0" algn="ctr" defTabSz="1210310" eaLnBrk="0" fontAlgn="base" hangingPunct="0">
              <a:buClrTx/>
              <a:buSzTx/>
              <a:buFontTx/>
            </a:pPr>
            <a:r>
              <a:rPr lang="zh-CN" altLang="en-US" sz="2400" b="1" dirty="0">
                <a:latin typeface="微软雅黑" panose="020B0503020204020204" charset="-122"/>
                <a:ea typeface="微软雅黑" panose="020B0503020204020204" charset="-122"/>
                <a:sym typeface="+mn-ea"/>
              </a:rPr>
              <a:t>系统介绍</a:t>
            </a:r>
            <a:endParaRPr lang="zh-CN" altLang="en-US" sz="2400" b="1" dirty="0">
              <a:latin typeface="微软雅黑" panose="020B0503020204020204" charset="-122"/>
              <a:ea typeface="微软雅黑" panose="020B0503020204020204" charset="-122"/>
              <a:sym typeface="+mn-ea"/>
            </a:endParaRPr>
          </a:p>
        </p:txBody>
      </p:sp>
      <p:sp>
        <p:nvSpPr>
          <p:cNvPr id="22" name="Rectangle 6"/>
          <p:cNvSpPr/>
          <p:nvPr>
            <p:custDataLst>
              <p:tags r:id="rId9"/>
            </p:custDataLst>
          </p:nvPr>
        </p:nvSpPr>
        <p:spPr>
          <a:xfrm>
            <a:off x="3267748" y="3737338"/>
            <a:ext cx="1035066" cy="524291"/>
          </a:xfrm>
          <a:prstGeom prst="rect">
            <a:avLst/>
          </a:prstGeom>
          <a:solidFill>
            <a:schemeClr val="bg1">
              <a:lumMod val="85000"/>
            </a:schemeClr>
          </a:solidFill>
          <a:ln>
            <a:noFill/>
          </a:ln>
        </p:spPr>
        <p:txBody>
          <a:bodyPr lIns="90914" tIns="45460" rIns="90914" bIns="45460" anchor="ctr">
            <a:noAutofit/>
          </a:bodyPr>
          <a:lstStyle/>
          <a:p>
            <a:pPr lvl="0" algn="ctr" defTabSz="908685" eaLnBrk="0" fontAlgn="base" hangingPunct="0">
              <a:buClrTx/>
              <a:buSzTx/>
              <a:buFontTx/>
            </a:pPr>
            <a:r>
              <a:rPr lang="zh-CN" altLang="en-US" sz="2800" b="1" dirty="0">
                <a:latin typeface="Impact MT Std" pitchFamily="34" charset="0"/>
                <a:ea typeface="微软雅黑" panose="020B0503020204020204" charset="-122"/>
                <a:cs typeface="Arial Unicode MS" panose="020B0604020202020204" charset="-122"/>
                <a:sym typeface="微软雅黑" panose="020B0503020204020204" charset="-122"/>
              </a:rPr>
              <a:t>三</a:t>
            </a:r>
            <a:endParaRPr lang="zh-CN" altLang="en-US" sz="2800" b="1" dirty="0">
              <a:latin typeface="Impact MT Std" pitchFamily="34" charset="0"/>
              <a:ea typeface="微软雅黑" panose="020B0503020204020204" charset="-122"/>
              <a:cs typeface="Arial Unicode MS" panose="020B0604020202020204" charset="-122"/>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28564" y="1379220"/>
            <a:ext cx="10758257" cy="4917262"/>
          </a:xfrm>
          <a:prstGeom prst="rect">
            <a:avLst/>
          </a:prstGeom>
          <a:solidFill>
            <a:srgbClr val="F2F2F2"/>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b="1">
              <a:solidFill>
                <a:schemeClr val="tx1"/>
              </a:solidFill>
            </a:endParaRPr>
          </a:p>
        </p:txBody>
      </p:sp>
      <p:sp>
        <p:nvSpPr>
          <p:cNvPr id="7" name="矩形 6"/>
          <p:cNvSpPr/>
          <p:nvPr/>
        </p:nvSpPr>
        <p:spPr>
          <a:xfrm>
            <a:off x="731573" y="2504133"/>
            <a:ext cx="9743412" cy="605098"/>
          </a:xfrm>
          <a:prstGeom prst="rect">
            <a:avLst/>
          </a:prstGeom>
          <a:solidFill>
            <a:srgbClr val="F2F2F2"/>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b="1">
              <a:solidFill>
                <a:schemeClr val="tx1"/>
              </a:solidFill>
            </a:endParaRPr>
          </a:p>
        </p:txBody>
      </p:sp>
      <p:sp>
        <p:nvSpPr>
          <p:cNvPr id="8" name="矩形 7"/>
          <p:cNvSpPr/>
          <p:nvPr/>
        </p:nvSpPr>
        <p:spPr>
          <a:xfrm>
            <a:off x="1807707" y="4835545"/>
            <a:ext cx="8462204" cy="1164482"/>
          </a:xfrm>
          <a:prstGeom prst="rect">
            <a:avLst/>
          </a:prstGeom>
          <a:solidFill>
            <a:srgbClr val="99CCFF"/>
          </a:solidFill>
          <a:ln>
            <a:solidFill>
              <a:schemeClr val="tx1">
                <a:lumMod val="50000"/>
                <a:lumOff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solidFill>
            </a:endParaRPr>
          </a:p>
        </p:txBody>
      </p:sp>
      <p:sp>
        <p:nvSpPr>
          <p:cNvPr id="439" name="文本框 438"/>
          <p:cNvSpPr txBox="1"/>
          <p:nvPr>
            <p:custDataLst>
              <p:tags r:id="rId1"/>
            </p:custDataLst>
          </p:nvPr>
        </p:nvSpPr>
        <p:spPr>
          <a:xfrm>
            <a:off x="633095" y="177442"/>
            <a:ext cx="11363960" cy="460375"/>
          </a:xfrm>
          <a:prstGeom prst="rect">
            <a:avLst/>
          </a:prstGeom>
          <a:noFill/>
        </p:spPr>
        <p:txBody>
          <a:bodyPr wrap="square" rtlCol="0" anchor="t">
            <a:spAutoFit/>
          </a:bodyPr>
          <a:lstStyle/>
          <a:p>
            <a:pPr algn="l">
              <a:defRPr/>
            </a:pPr>
            <a:r>
              <a:rPr lang="en-US" altLang="zh-CN" sz="2400" b="1" kern="100" dirty="0">
                <a:solidFill>
                  <a:srgbClr val="0070C0"/>
                </a:solidFill>
                <a:latin typeface="微软雅黑" panose="020B0503020204020204" charset="-122"/>
                <a:ea typeface="微软雅黑" panose="020B0503020204020204" charset="-122"/>
                <a:cs typeface="+mn-ea"/>
                <a:sym typeface="+mn-ea"/>
              </a:rPr>
              <a:t>2.1 </a:t>
            </a:r>
            <a:r>
              <a:rPr lang="zh-CN" altLang="en-US" sz="2400" b="1" kern="100" dirty="0">
                <a:solidFill>
                  <a:srgbClr val="0070C0"/>
                </a:solidFill>
                <a:latin typeface="微软雅黑" panose="020B0503020204020204" charset="-122"/>
                <a:ea typeface="微软雅黑" panose="020B0503020204020204" charset="-122"/>
                <a:cs typeface="+mn-ea"/>
                <a:sym typeface="+mn-ea"/>
              </a:rPr>
              <a:t>整体架构图</a:t>
            </a:r>
            <a:endParaRPr lang="zh-CN" altLang="en-US" sz="2400" b="1" kern="100" dirty="0">
              <a:solidFill>
                <a:srgbClr val="0070C0"/>
              </a:solidFill>
              <a:latin typeface="微软雅黑" panose="020B0503020204020204" charset="-122"/>
              <a:ea typeface="微软雅黑" panose="020B0503020204020204" charset="-122"/>
              <a:cs typeface="+mn-ea"/>
              <a:sym typeface="+mn-ea"/>
            </a:endParaRPr>
          </a:p>
        </p:txBody>
      </p:sp>
      <p:grpSp>
        <p:nvGrpSpPr>
          <p:cNvPr id="9" name="组合 8"/>
          <p:cNvGrpSpPr/>
          <p:nvPr/>
        </p:nvGrpSpPr>
        <p:grpSpPr>
          <a:xfrm>
            <a:off x="663892" y="1379220"/>
            <a:ext cx="10822930" cy="4621484"/>
            <a:chOff x="1959" y="1408"/>
            <a:chExt cx="15991" cy="6828"/>
          </a:xfrm>
        </p:grpSpPr>
        <p:sp>
          <p:nvSpPr>
            <p:cNvPr id="388" name="矩形 387"/>
            <p:cNvSpPr/>
            <p:nvPr/>
          </p:nvSpPr>
          <p:spPr>
            <a:xfrm>
              <a:off x="1959" y="6228"/>
              <a:ext cx="14396" cy="2008"/>
            </a:xfrm>
            <a:prstGeom prst="rect">
              <a:avLst/>
            </a:prstGeom>
            <a:no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b="1" dirty="0">
                <a:solidFill>
                  <a:schemeClr val="tx1"/>
                </a:solidFill>
              </a:endParaRPr>
            </a:p>
          </p:txBody>
        </p:sp>
        <p:sp>
          <p:nvSpPr>
            <p:cNvPr id="46" name="矩形 45"/>
            <p:cNvSpPr/>
            <p:nvPr/>
          </p:nvSpPr>
          <p:spPr>
            <a:xfrm>
              <a:off x="1959" y="1408"/>
              <a:ext cx="15991" cy="894"/>
            </a:xfrm>
            <a:prstGeom prst="rect">
              <a:avLst/>
            </a:prstGeom>
            <a:solidFill>
              <a:srgbClr val="CCE5FF"/>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dirty="0">
                  <a:solidFill>
                    <a:schemeClr val="tx1"/>
                  </a:solidFill>
                </a:rPr>
                <a:t>场馆安全巡检系统架构图</a:t>
              </a:r>
              <a:endParaRPr lang="zh-CN" altLang="en-US" b="1" dirty="0">
                <a:solidFill>
                  <a:schemeClr val="tx1"/>
                </a:solidFill>
              </a:endParaRPr>
            </a:p>
          </p:txBody>
        </p:sp>
        <p:sp>
          <p:nvSpPr>
            <p:cNvPr id="47" name="矩形 46"/>
            <p:cNvSpPr/>
            <p:nvPr/>
          </p:nvSpPr>
          <p:spPr>
            <a:xfrm>
              <a:off x="1959" y="2319"/>
              <a:ext cx="14396" cy="894"/>
            </a:xfrm>
            <a:prstGeom prst="rect">
              <a:avLst/>
            </a:prstGeom>
            <a:solidFill>
              <a:srgbClr val="F2F2F2"/>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b="1">
                <a:solidFill>
                  <a:schemeClr val="tx1"/>
                </a:solidFill>
              </a:endParaRPr>
            </a:p>
          </p:txBody>
        </p:sp>
        <p:sp>
          <p:nvSpPr>
            <p:cNvPr id="48" name="矩形 47"/>
            <p:cNvSpPr/>
            <p:nvPr/>
          </p:nvSpPr>
          <p:spPr>
            <a:xfrm>
              <a:off x="2142" y="2426"/>
              <a:ext cx="1504" cy="553"/>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solidFill>
                    <a:schemeClr val="tx1"/>
                  </a:solidFill>
                </a:rPr>
                <a:t>展示层</a:t>
              </a:r>
              <a:endParaRPr lang="zh-CN" altLang="en-US">
                <a:solidFill>
                  <a:schemeClr val="tx1"/>
                </a:solidFill>
              </a:endParaRPr>
            </a:p>
          </p:txBody>
        </p:sp>
        <p:sp>
          <p:nvSpPr>
            <p:cNvPr id="49" name="矩形 48"/>
            <p:cNvSpPr/>
            <p:nvPr/>
          </p:nvSpPr>
          <p:spPr>
            <a:xfrm>
              <a:off x="3637" y="2460"/>
              <a:ext cx="6211" cy="553"/>
            </a:xfrm>
            <a:prstGeom prst="rect">
              <a:avLst/>
            </a:prstGeom>
            <a:solidFill>
              <a:srgbClr val="66F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dirty="0">
                  <a:solidFill>
                    <a:schemeClr val="tx1"/>
                  </a:solidFill>
                </a:rPr>
                <a:t>PC</a:t>
              </a:r>
              <a:r>
                <a:rPr lang="zh-CN" altLang="en-US" dirty="0">
                  <a:solidFill>
                    <a:schemeClr val="tx1"/>
                  </a:solidFill>
                </a:rPr>
                <a:t>端</a:t>
              </a:r>
              <a:endParaRPr lang="zh-CN" altLang="en-US" dirty="0">
                <a:solidFill>
                  <a:schemeClr val="tx1"/>
                </a:solidFill>
              </a:endParaRPr>
            </a:p>
          </p:txBody>
        </p:sp>
        <p:sp>
          <p:nvSpPr>
            <p:cNvPr id="50" name="矩形 49"/>
            <p:cNvSpPr/>
            <p:nvPr/>
          </p:nvSpPr>
          <p:spPr>
            <a:xfrm>
              <a:off x="9988" y="2460"/>
              <a:ext cx="6176" cy="553"/>
            </a:xfrm>
            <a:prstGeom prst="rect">
              <a:avLst/>
            </a:prstGeom>
            <a:solidFill>
              <a:srgbClr val="66F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solidFill>
                    <a:schemeClr val="tx1"/>
                  </a:solidFill>
                </a:rPr>
                <a:t>小程序端</a:t>
              </a:r>
              <a:endParaRPr lang="zh-CN" altLang="en-US">
                <a:solidFill>
                  <a:schemeClr val="tx1"/>
                </a:solidFill>
              </a:endParaRPr>
            </a:p>
          </p:txBody>
        </p:sp>
        <p:sp>
          <p:nvSpPr>
            <p:cNvPr id="51" name="矩形 50"/>
            <p:cNvSpPr/>
            <p:nvPr/>
          </p:nvSpPr>
          <p:spPr>
            <a:xfrm>
              <a:off x="2059" y="3790"/>
              <a:ext cx="14472" cy="1674"/>
            </a:xfrm>
            <a:prstGeom prst="rect">
              <a:avLst/>
            </a:prstGeom>
            <a:solidFill>
              <a:srgbClr val="F2F2F2"/>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b="1">
                <a:solidFill>
                  <a:schemeClr val="tx1"/>
                </a:solidFill>
              </a:endParaRPr>
            </a:p>
          </p:txBody>
        </p:sp>
        <p:sp>
          <p:nvSpPr>
            <p:cNvPr id="52" name="矩形 51"/>
            <p:cNvSpPr/>
            <p:nvPr/>
          </p:nvSpPr>
          <p:spPr>
            <a:xfrm>
              <a:off x="2133" y="3916"/>
              <a:ext cx="1504" cy="1398"/>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dirty="0">
                  <a:solidFill>
                    <a:schemeClr val="tx1"/>
                  </a:solidFill>
                </a:rPr>
                <a:t>应用服务层</a:t>
              </a:r>
              <a:endParaRPr lang="zh-CN" altLang="en-US" dirty="0">
                <a:solidFill>
                  <a:schemeClr val="tx1"/>
                </a:solidFill>
              </a:endParaRPr>
            </a:p>
          </p:txBody>
        </p:sp>
        <p:sp>
          <p:nvSpPr>
            <p:cNvPr id="53" name="矩形 52"/>
            <p:cNvSpPr/>
            <p:nvPr/>
          </p:nvSpPr>
          <p:spPr>
            <a:xfrm>
              <a:off x="3637" y="3967"/>
              <a:ext cx="12527" cy="1433"/>
            </a:xfrm>
            <a:prstGeom prst="rect">
              <a:avLst/>
            </a:prstGeom>
            <a:solidFill>
              <a:srgbClr val="99CCFF"/>
            </a:solidFill>
            <a:ln>
              <a:solidFill>
                <a:schemeClr val="tx1">
                  <a:lumMod val="50000"/>
                  <a:lumOff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solidFill>
              </a:endParaRPr>
            </a:p>
          </p:txBody>
        </p:sp>
        <p:sp>
          <p:nvSpPr>
            <p:cNvPr id="54" name="矩形 53"/>
            <p:cNvSpPr/>
            <p:nvPr/>
          </p:nvSpPr>
          <p:spPr>
            <a:xfrm>
              <a:off x="4056" y="4044"/>
              <a:ext cx="3818" cy="553"/>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dirty="0">
                  <a:solidFill>
                    <a:schemeClr val="tx1"/>
                  </a:solidFill>
                </a:rPr>
                <a:t>巡检任务查询</a:t>
              </a:r>
              <a:endParaRPr lang="zh-CN" dirty="0">
                <a:solidFill>
                  <a:schemeClr val="tx1"/>
                </a:solidFill>
              </a:endParaRPr>
            </a:p>
          </p:txBody>
        </p:sp>
        <p:sp>
          <p:nvSpPr>
            <p:cNvPr id="56" name="矩形 55"/>
            <p:cNvSpPr/>
            <p:nvPr/>
          </p:nvSpPr>
          <p:spPr>
            <a:xfrm>
              <a:off x="8120" y="4063"/>
              <a:ext cx="3818" cy="553"/>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dirty="0">
                  <a:solidFill>
                    <a:schemeClr val="tx1"/>
                  </a:solidFill>
                </a:rPr>
                <a:t>场馆管理</a:t>
              </a:r>
              <a:endParaRPr lang="zh-CN" dirty="0">
                <a:solidFill>
                  <a:schemeClr val="tx1"/>
                </a:solidFill>
              </a:endParaRPr>
            </a:p>
          </p:txBody>
        </p:sp>
        <p:sp>
          <p:nvSpPr>
            <p:cNvPr id="57" name="矩形 56"/>
            <p:cNvSpPr/>
            <p:nvPr/>
          </p:nvSpPr>
          <p:spPr>
            <a:xfrm>
              <a:off x="12184" y="4087"/>
              <a:ext cx="3818" cy="553"/>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dirty="0">
                  <a:solidFill>
                    <a:schemeClr val="tx1"/>
                  </a:solidFill>
                </a:rPr>
                <a:t>角色管理</a:t>
              </a:r>
              <a:endParaRPr lang="zh-CN" dirty="0">
                <a:solidFill>
                  <a:schemeClr val="tx1"/>
                </a:solidFill>
              </a:endParaRPr>
            </a:p>
          </p:txBody>
        </p:sp>
        <p:grpSp>
          <p:nvGrpSpPr>
            <p:cNvPr id="59" name="组合 58"/>
            <p:cNvGrpSpPr/>
            <p:nvPr/>
          </p:nvGrpSpPr>
          <p:grpSpPr>
            <a:xfrm>
              <a:off x="4056" y="4716"/>
              <a:ext cx="11946" cy="598"/>
              <a:chOff x="3974" y="4716"/>
              <a:chExt cx="7087" cy="598"/>
            </a:xfrm>
          </p:grpSpPr>
          <p:sp>
            <p:nvSpPr>
              <p:cNvPr id="400" name="矩形 399"/>
              <p:cNvSpPr/>
              <p:nvPr/>
            </p:nvSpPr>
            <p:spPr>
              <a:xfrm>
                <a:off x="3974" y="4716"/>
                <a:ext cx="2265" cy="553"/>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solidFill>
                      <a:schemeClr val="tx1"/>
                    </a:solidFill>
                  </a:rPr>
                  <a:t>系统设置</a:t>
                </a:r>
                <a:endParaRPr lang="zh-CN">
                  <a:solidFill>
                    <a:schemeClr val="tx1"/>
                  </a:solidFill>
                </a:endParaRPr>
              </a:p>
            </p:txBody>
          </p:sp>
          <p:sp>
            <p:nvSpPr>
              <p:cNvPr id="401" name="矩形 400"/>
              <p:cNvSpPr/>
              <p:nvPr/>
            </p:nvSpPr>
            <p:spPr>
              <a:xfrm>
                <a:off x="6385" y="4761"/>
                <a:ext cx="2265" cy="553"/>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solidFill>
                      <a:schemeClr val="tx1"/>
                    </a:solidFill>
                  </a:rPr>
                  <a:t>运营设置</a:t>
                </a:r>
                <a:endParaRPr lang="zh-CN">
                  <a:solidFill>
                    <a:schemeClr val="tx1"/>
                  </a:solidFill>
                </a:endParaRPr>
              </a:p>
            </p:txBody>
          </p:sp>
          <p:sp>
            <p:nvSpPr>
              <p:cNvPr id="402" name="矩形 401"/>
              <p:cNvSpPr/>
              <p:nvPr/>
            </p:nvSpPr>
            <p:spPr>
              <a:xfrm>
                <a:off x="8796" y="4761"/>
                <a:ext cx="2265" cy="553"/>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dirty="0">
                    <a:solidFill>
                      <a:schemeClr val="tx1"/>
                    </a:solidFill>
                  </a:rPr>
                  <a:t>用户管理</a:t>
                </a:r>
                <a:endParaRPr lang="zh-CN" dirty="0">
                  <a:solidFill>
                    <a:schemeClr val="tx1"/>
                  </a:solidFill>
                </a:endParaRPr>
              </a:p>
            </p:txBody>
          </p:sp>
        </p:grpSp>
        <p:sp>
          <p:nvSpPr>
            <p:cNvPr id="60" name="矩形 59"/>
            <p:cNvSpPr/>
            <p:nvPr/>
          </p:nvSpPr>
          <p:spPr>
            <a:xfrm>
              <a:off x="2059" y="5458"/>
              <a:ext cx="14472" cy="894"/>
            </a:xfrm>
            <a:prstGeom prst="rect">
              <a:avLst/>
            </a:prstGeom>
            <a:solidFill>
              <a:srgbClr val="F2F2F2"/>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b="1">
                <a:solidFill>
                  <a:schemeClr val="tx1"/>
                </a:solidFill>
              </a:endParaRPr>
            </a:p>
          </p:txBody>
        </p:sp>
        <p:sp>
          <p:nvSpPr>
            <p:cNvPr id="61" name="矩形 60"/>
            <p:cNvSpPr/>
            <p:nvPr/>
          </p:nvSpPr>
          <p:spPr>
            <a:xfrm>
              <a:off x="2133" y="5545"/>
              <a:ext cx="1504" cy="553"/>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dirty="0">
                  <a:solidFill>
                    <a:schemeClr val="tx1"/>
                  </a:solidFill>
                </a:rPr>
                <a:t>数据层</a:t>
              </a:r>
              <a:endParaRPr lang="zh-CN" altLang="en-US" dirty="0">
                <a:solidFill>
                  <a:schemeClr val="tx1"/>
                </a:solidFill>
              </a:endParaRPr>
            </a:p>
          </p:txBody>
        </p:sp>
        <p:sp>
          <p:nvSpPr>
            <p:cNvPr id="62" name="矩形 61"/>
            <p:cNvSpPr/>
            <p:nvPr/>
          </p:nvSpPr>
          <p:spPr>
            <a:xfrm>
              <a:off x="3661" y="5559"/>
              <a:ext cx="12503" cy="673"/>
            </a:xfrm>
            <a:prstGeom prst="rect">
              <a:avLst/>
            </a:prstGeom>
            <a:solidFill>
              <a:srgbClr val="99CCFF"/>
            </a:solidFill>
            <a:ln>
              <a:solidFill>
                <a:schemeClr val="tx1">
                  <a:lumMod val="50000"/>
                  <a:lumOff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solidFill>
              </a:endParaRPr>
            </a:p>
          </p:txBody>
        </p:sp>
        <p:sp>
          <p:nvSpPr>
            <p:cNvPr id="63" name="矩形 62"/>
            <p:cNvSpPr/>
            <p:nvPr/>
          </p:nvSpPr>
          <p:spPr>
            <a:xfrm>
              <a:off x="3915" y="5618"/>
              <a:ext cx="2265" cy="553"/>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dirty="0">
                  <a:solidFill>
                    <a:schemeClr val="tx1"/>
                  </a:solidFill>
                </a:rPr>
                <a:t>数据缓存</a:t>
              </a:r>
              <a:endParaRPr lang="zh-CN" dirty="0">
                <a:solidFill>
                  <a:schemeClr val="tx1"/>
                </a:solidFill>
              </a:endParaRPr>
            </a:p>
          </p:txBody>
        </p:sp>
        <p:sp>
          <p:nvSpPr>
            <p:cNvPr id="384" name="矩形 383"/>
            <p:cNvSpPr/>
            <p:nvPr/>
          </p:nvSpPr>
          <p:spPr>
            <a:xfrm>
              <a:off x="6369" y="5617"/>
              <a:ext cx="2265" cy="553"/>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dirty="0">
                  <a:solidFill>
                    <a:schemeClr val="tx1"/>
                  </a:solidFill>
                </a:rPr>
                <a:t>巡检数据</a:t>
              </a:r>
              <a:endParaRPr lang="zh-CN" dirty="0">
                <a:solidFill>
                  <a:schemeClr val="tx1"/>
                </a:solidFill>
              </a:endParaRPr>
            </a:p>
          </p:txBody>
        </p:sp>
        <p:sp>
          <p:nvSpPr>
            <p:cNvPr id="385" name="矩形 384"/>
            <p:cNvSpPr/>
            <p:nvPr/>
          </p:nvSpPr>
          <p:spPr>
            <a:xfrm>
              <a:off x="8824" y="5617"/>
              <a:ext cx="2265" cy="553"/>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dirty="0">
                  <a:solidFill>
                    <a:schemeClr val="tx1"/>
                  </a:solidFill>
                </a:rPr>
                <a:t>读写数据库</a:t>
              </a:r>
              <a:endParaRPr lang="zh-CN" dirty="0">
                <a:solidFill>
                  <a:schemeClr val="tx1"/>
                </a:solidFill>
              </a:endParaRPr>
            </a:p>
          </p:txBody>
        </p:sp>
        <p:sp>
          <p:nvSpPr>
            <p:cNvPr id="386" name="矩形 385"/>
            <p:cNvSpPr/>
            <p:nvPr/>
          </p:nvSpPr>
          <p:spPr>
            <a:xfrm>
              <a:off x="11277" y="5617"/>
              <a:ext cx="2265" cy="553"/>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dirty="0">
                  <a:solidFill>
                    <a:schemeClr val="tx1"/>
                  </a:solidFill>
                </a:rPr>
                <a:t>读写缓存</a:t>
              </a:r>
              <a:endParaRPr lang="zh-CN" dirty="0">
                <a:solidFill>
                  <a:schemeClr val="tx1"/>
                </a:solidFill>
              </a:endParaRPr>
            </a:p>
          </p:txBody>
        </p:sp>
        <p:sp>
          <p:nvSpPr>
            <p:cNvPr id="387" name="矩形 386"/>
            <p:cNvSpPr/>
            <p:nvPr/>
          </p:nvSpPr>
          <p:spPr>
            <a:xfrm>
              <a:off x="13666" y="5617"/>
              <a:ext cx="2265" cy="553"/>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dirty="0">
                  <a:solidFill>
                    <a:schemeClr val="tx1"/>
                  </a:solidFill>
                </a:rPr>
                <a:t>数据同步</a:t>
              </a:r>
              <a:endParaRPr lang="zh-CN" dirty="0">
                <a:solidFill>
                  <a:schemeClr val="tx1"/>
                </a:solidFill>
              </a:endParaRPr>
            </a:p>
          </p:txBody>
        </p:sp>
        <p:sp>
          <p:nvSpPr>
            <p:cNvPr id="389" name="矩形 388"/>
            <p:cNvSpPr/>
            <p:nvPr/>
          </p:nvSpPr>
          <p:spPr>
            <a:xfrm>
              <a:off x="2059" y="7083"/>
              <a:ext cx="1602" cy="553"/>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dirty="0">
                  <a:solidFill>
                    <a:schemeClr val="tx1"/>
                  </a:solidFill>
                </a:rPr>
                <a:t>数据库</a:t>
              </a:r>
              <a:endParaRPr lang="zh-CN" altLang="en-US" dirty="0">
                <a:solidFill>
                  <a:schemeClr val="tx1"/>
                </a:solidFill>
              </a:endParaRPr>
            </a:p>
          </p:txBody>
        </p:sp>
        <p:sp>
          <p:nvSpPr>
            <p:cNvPr id="392" name="圆柱形 45"/>
            <p:cNvSpPr/>
            <p:nvPr/>
          </p:nvSpPr>
          <p:spPr>
            <a:xfrm>
              <a:off x="11199" y="6687"/>
              <a:ext cx="1176" cy="1314"/>
            </a:xfrm>
            <a:prstGeom prst="can">
              <a:avLst/>
            </a:prstGeom>
            <a:solidFill>
              <a:schemeClr val="bg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400" dirty="0">
                  <a:solidFill>
                    <a:schemeClr val="tx1"/>
                  </a:solidFill>
                  <a:sym typeface="+mn-ea"/>
                </a:rPr>
                <a:t>管理类数据</a:t>
              </a:r>
              <a:endParaRPr lang="zh-CN" altLang="en-US" sz="1400" dirty="0">
                <a:solidFill>
                  <a:schemeClr val="tx1"/>
                </a:solidFill>
                <a:sym typeface="+mn-ea"/>
              </a:endParaRPr>
            </a:p>
          </p:txBody>
        </p:sp>
        <p:sp>
          <p:nvSpPr>
            <p:cNvPr id="393" name="圆柱形 46"/>
            <p:cNvSpPr/>
            <p:nvPr/>
          </p:nvSpPr>
          <p:spPr>
            <a:xfrm>
              <a:off x="14093" y="6677"/>
              <a:ext cx="1176" cy="1314"/>
            </a:xfrm>
            <a:prstGeom prst="can">
              <a:avLst/>
            </a:prstGeom>
            <a:solidFill>
              <a:schemeClr val="bg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400" dirty="0">
                  <a:solidFill>
                    <a:schemeClr val="tx1"/>
                  </a:solidFill>
                  <a:sym typeface="+mn-ea"/>
                </a:rPr>
                <a:t>其他类管理</a:t>
              </a:r>
              <a:endParaRPr lang="zh-CN" altLang="en-US" sz="1400" dirty="0">
                <a:solidFill>
                  <a:schemeClr val="tx1"/>
                </a:solidFill>
                <a:sym typeface="+mn-ea"/>
              </a:endParaRPr>
            </a:p>
          </p:txBody>
        </p:sp>
        <p:sp>
          <p:nvSpPr>
            <p:cNvPr id="398" name="矩形 397"/>
            <p:cNvSpPr/>
            <p:nvPr/>
          </p:nvSpPr>
          <p:spPr>
            <a:xfrm>
              <a:off x="16286" y="2319"/>
              <a:ext cx="794" cy="5917"/>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solidFill>
                    <a:schemeClr val="bg1"/>
                  </a:solidFill>
                </a:rPr>
                <a:t>安全与保障体系</a:t>
              </a:r>
              <a:endParaRPr lang="zh-CN">
                <a:solidFill>
                  <a:schemeClr val="bg1"/>
                </a:solidFill>
              </a:endParaRPr>
            </a:p>
          </p:txBody>
        </p:sp>
        <p:sp>
          <p:nvSpPr>
            <p:cNvPr id="399" name="矩形 398"/>
            <p:cNvSpPr/>
            <p:nvPr/>
          </p:nvSpPr>
          <p:spPr>
            <a:xfrm>
              <a:off x="17156" y="2318"/>
              <a:ext cx="794" cy="5917"/>
            </a:xfrm>
            <a:prstGeom prst="rect">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solidFill>
                    <a:schemeClr val="bg1"/>
                  </a:solidFill>
                </a:rPr>
                <a:t>标准与规范体系</a:t>
              </a:r>
              <a:endParaRPr lang="zh-CN">
                <a:solidFill>
                  <a:schemeClr val="bg1"/>
                </a:solidFill>
              </a:endParaRPr>
            </a:p>
          </p:txBody>
        </p:sp>
        <p:sp>
          <p:nvSpPr>
            <p:cNvPr id="390" name="圆柱形 43"/>
            <p:cNvSpPr/>
            <p:nvPr/>
          </p:nvSpPr>
          <p:spPr>
            <a:xfrm>
              <a:off x="4901" y="6677"/>
              <a:ext cx="1176" cy="1314"/>
            </a:xfrm>
            <a:prstGeom prst="can">
              <a:avLst/>
            </a:prstGeom>
            <a:solidFill>
              <a:schemeClr val="bg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400" dirty="0">
                  <a:solidFill>
                    <a:schemeClr val="tx1"/>
                  </a:solidFill>
                </a:rPr>
                <a:t>巡检类数据</a:t>
              </a:r>
              <a:endParaRPr lang="zh-CN" altLang="en-US" sz="1400" dirty="0">
                <a:solidFill>
                  <a:schemeClr val="tx1"/>
                </a:solidFill>
              </a:endParaRPr>
            </a:p>
          </p:txBody>
        </p:sp>
        <p:sp>
          <p:nvSpPr>
            <p:cNvPr id="391" name="圆柱形 44"/>
            <p:cNvSpPr/>
            <p:nvPr/>
          </p:nvSpPr>
          <p:spPr>
            <a:xfrm>
              <a:off x="8050" y="6677"/>
              <a:ext cx="1176" cy="1314"/>
            </a:xfrm>
            <a:prstGeom prst="can">
              <a:avLst/>
            </a:prstGeom>
            <a:solidFill>
              <a:schemeClr val="bg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400" dirty="0">
                  <a:solidFill>
                    <a:schemeClr val="tx1"/>
                  </a:solidFill>
                  <a:sym typeface="+mn-ea"/>
                </a:rPr>
                <a:t>基础类数据</a:t>
              </a:r>
              <a:endParaRPr lang="zh-CN" altLang="en-US" sz="1400" dirty="0">
                <a:solidFill>
                  <a:schemeClr val="tx1"/>
                </a:solidFill>
                <a:sym typeface="+mn-ea"/>
              </a:endParaRPr>
            </a:p>
          </p:txBody>
        </p:sp>
      </p:grpSp>
      <p:sp>
        <p:nvSpPr>
          <p:cNvPr id="2" name="矩形 1"/>
          <p:cNvSpPr/>
          <p:nvPr/>
        </p:nvSpPr>
        <p:spPr>
          <a:xfrm>
            <a:off x="1815829" y="2542715"/>
            <a:ext cx="8452052" cy="491388"/>
          </a:xfrm>
          <a:prstGeom prst="rect">
            <a:avLst/>
          </a:prstGeom>
          <a:solidFill>
            <a:srgbClr val="99CCFF"/>
          </a:solidFill>
          <a:ln>
            <a:solidFill>
              <a:schemeClr val="tx1">
                <a:lumMod val="50000"/>
                <a:lumOff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solidFill>
            </a:endParaRPr>
          </a:p>
        </p:txBody>
      </p:sp>
      <p:sp>
        <p:nvSpPr>
          <p:cNvPr id="3" name="矩形 2"/>
          <p:cNvSpPr/>
          <p:nvPr/>
        </p:nvSpPr>
        <p:spPr>
          <a:xfrm>
            <a:off x="733397" y="2615137"/>
            <a:ext cx="1135977" cy="374294"/>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dirty="0">
                <a:solidFill>
                  <a:schemeClr val="tx1"/>
                </a:solidFill>
              </a:rPr>
              <a:t>服务层</a:t>
            </a:r>
            <a:endParaRPr lang="zh-CN" altLang="en-US" dirty="0">
              <a:solidFill>
                <a:schemeClr val="tx1"/>
              </a:solidFill>
            </a:endParaRPr>
          </a:p>
        </p:txBody>
      </p:sp>
      <p:sp>
        <p:nvSpPr>
          <p:cNvPr id="4" name="矩形 3"/>
          <p:cNvSpPr/>
          <p:nvPr/>
        </p:nvSpPr>
        <p:spPr>
          <a:xfrm>
            <a:off x="2408043" y="2604307"/>
            <a:ext cx="1940801" cy="351281"/>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600" dirty="0">
                <a:solidFill>
                  <a:schemeClr val="tx1"/>
                </a:solidFill>
              </a:rPr>
              <a:t>认证服务</a:t>
            </a:r>
            <a:endParaRPr lang="zh-CN" altLang="en-US" sz="1600" dirty="0">
              <a:solidFill>
                <a:schemeClr val="tx1"/>
              </a:solidFill>
            </a:endParaRPr>
          </a:p>
        </p:txBody>
      </p:sp>
      <p:sp>
        <p:nvSpPr>
          <p:cNvPr id="5" name="矩形 4"/>
          <p:cNvSpPr/>
          <p:nvPr/>
        </p:nvSpPr>
        <p:spPr>
          <a:xfrm>
            <a:off x="4975875" y="2604307"/>
            <a:ext cx="2082086" cy="351281"/>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600" dirty="0">
                <a:solidFill>
                  <a:schemeClr val="tx1"/>
                </a:solidFill>
              </a:rPr>
              <a:t>用户服务</a:t>
            </a:r>
            <a:endParaRPr lang="zh-CN" altLang="en-US" sz="1600" dirty="0">
              <a:solidFill>
                <a:schemeClr val="tx1"/>
              </a:solidFill>
            </a:endParaRPr>
          </a:p>
        </p:txBody>
      </p:sp>
      <p:sp>
        <p:nvSpPr>
          <p:cNvPr id="6" name="矩形 5"/>
          <p:cNvSpPr/>
          <p:nvPr/>
        </p:nvSpPr>
        <p:spPr>
          <a:xfrm>
            <a:off x="7637107" y="2612429"/>
            <a:ext cx="2082086" cy="34316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600" dirty="0">
                <a:solidFill>
                  <a:schemeClr val="tx1"/>
                </a:solidFill>
              </a:rPr>
              <a:t>任务服务</a:t>
            </a:r>
            <a:endParaRPr lang="zh-CN" sz="160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文本框 438"/>
          <p:cNvSpPr txBox="1"/>
          <p:nvPr>
            <p:custDataLst>
              <p:tags r:id="rId1"/>
            </p:custDataLst>
          </p:nvPr>
        </p:nvSpPr>
        <p:spPr>
          <a:xfrm>
            <a:off x="633095" y="177442"/>
            <a:ext cx="11363960" cy="460375"/>
          </a:xfrm>
          <a:prstGeom prst="rect">
            <a:avLst/>
          </a:prstGeom>
          <a:noFill/>
        </p:spPr>
        <p:txBody>
          <a:bodyPr wrap="square" rtlCol="0" anchor="t">
            <a:spAutoFit/>
          </a:bodyPr>
          <a:lstStyle/>
          <a:p>
            <a:pPr algn="l">
              <a:defRPr/>
            </a:pPr>
            <a:r>
              <a:rPr lang="en-US" altLang="zh-CN" sz="2400" b="1" kern="100" dirty="0">
                <a:solidFill>
                  <a:srgbClr val="0070C0"/>
                </a:solidFill>
                <a:latin typeface="微软雅黑" panose="020B0503020204020204" charset="-122"/>
                <a:ea typeface="微软雅黑" panose="020B0503020204020204" charset="-122"/>
                <a:cs typeface="+mn-ea"/>
                <a:sym typeface="+mn-ea"/>
              </a:rPr>
              <a:t>2.2 </a:t>
            </a:r>
            <a:r>
              <a:rPr lang="zh-CN" altLang="en-US" sz="2400" b="1" kern="100" dirty="0">
                <a:solidFill>
                  <a:srgbClr val="0070C0"/>
                </a:solidFill>
                <a:latin typeface="微软雅黑" panose="020B0503020204020204" charset="-122"/>
                <a:ea typeface="微软雅黑" panose="020B0503020204020204" charset="-122"/>
                <a:cs typeface="+mn-ea"/>
                <a:sym typeface="+mn-ea"/>
              </a:rPr>
              <a:t>用户角色划分</a:t>
            </a:r>
            <a:endParaRPr lang="zh-CN" altLang="en-US" sz="2400" b="1" kern="100" dirty="0">
              <a:solidFill>
                <a:srgbClr val="0070C0"/>
              </a:solidFill>
              <a:latin typeface="微软雅黑" panose="020B0503020204020204" charset="-122"/>
              <a:ea typeface="微软雅黑" panose="020B0503020204020204" charset="-122"/>
              <a:cs typeface="+mn-ea"/>
              <a:sym typeface="+mn-ea"/>
            </a:endParaRPr>
          </a:p>
        </p:txBody>
      </p:sp>
      <p:sp>
        <p:nvSpPr>
          <p:cNvPr id="3" name="矩形 2"/>
          <p:cNvSpPr/>
          <p:nvPr>
            <p:custDataLst>
              <p:tags r:id="rId2"/>
            </p:custDataLst>
          </p:nvPr>
        </p:nvSpPr>
        <p:spPr>
          <a:xfrm>
            <a:off x="6750374" y="5043944"/>
            <a:ext cx="3879365" cy="382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zh-CN" altLang="en-US" sz="1600" b="0" i="0" dirty="0">
                <a:solidFill>
                  <a:srgbClr val="222222"/>
                </a:solidFill>
                <a:effectLst/>
                <a:latin typeface="Inter"/>
              </a:rPr>
              <a:t>查看本辖区各个场馆的任务完成情况</a:t>
            </a:r>
            <a:r>
              <a:rPr lang="zh-CN" altLang="en-US" sz="1600" dirty="0">
                <a:solidFill>
                  <a:srgbClr val="222222"/>
                </a:solidFill>
                <a:latin typeface="Inter"/>
              </a:rPr>
              <a:t>；</a:t>
            </a:r>
            <a:endParaRPr lang="en-US" altLang="zh-CN" sz="1600" dirty="0">
              <a:solidFill>
                <a:srgbClr val="222222"/>
              </a:solidFill>
              <a:latin typeface="Inter"/>
            </a:endParaRPr>
          </a:p>
        </p:txBody>
      </p:sp>
      <p:sp>
        <p:nvSpPr>
          <p:cNvPr id="4" name="Freeform: Shape 1"/>
          <p:cNvSpPr/>
          <p:nvPr>
            <p:custDataLst>
              <p:tags r:id="rId3"/>
            </p:custDataLst>
          </p:nvPr>
        </p:nvSpPr>
        <p:spPr>
          <a:xfrm>
            <a:off x="788525" y="1259581"/>
            <a:ext cx="2197735" cy="2309495"/>
          </a:xfrm>
          <a:custGeom>
            <a:avLst/>
            <a:gdLst>
              <a:gd name="connsiteX0" fmla="*/ 1124365 w 2248729"/>
              <a:gd name="connsiteY0" fmla="*/ 0 h 2507353"/>
              <a:gd name="connsiteX1" fmla="*/ 1257442 w 2248729"/>
              <a:gd name="connsiteY1" fmla="*/ 31576 h 2507353"/>
              <a:gd name="connsiteX2" fmla="*/ 2115652 w 2248729"/>
              <a:gd name="connsiteY2" fmla="*/ 527274 h 2507353"/>
              <a:gd name="connsiteX3" fmla="*/ 2248729 w 2248729"/>
              <a:gd name="connsiteY3" fmla="*/ 758148 h 2507353"/>
              <a:gd name="connsiteX4" fmla="*/ 2248729 w 2248729"/>
              <a:gd name="connsiteY4" fmla="*/ 1749546 h 2507353"/>
              <a:gd name="connsiteX5" fmla="*/ 2115652 w 2248729"/>
              <a:gd name="connsiteY5" fmla="*/ 1980419 h 2507353"/>
              <a:gd name="connsiteX6" fmla="*/ 1257442 w 2248729"/>
              <a:gd name="connsiteY6" fmla="*/ 2474760 h 2507353"/>
              <a:gd name="connsiteX7" fmla="*/ 991288 w 2248729"/>
              <a:gd name="connsiteY7" fmla="*/ 2474760 h 2507353"/>
              <a:gd name="connsiteX8" fmla="*/ 133077 w 2248729"/>
              <a:gd name="connsiteY8" fmla="*/ 1980419 h 2507353"/>
              <a:gd name="connsiteX9" fmla="*/ 0 w 2248729"/>
              <a:gd name="connsiteY9" fmla="*/ 1749546 h 2507353"/>
              <a:gd name="connsiteX10" fmla="*/ 0 w 2248729"/>
              <a:gd name="connsiteY10" fmla="*/ 758148 h 2507353"/>
              <a:gd name="connsiteX11" fmla="*/ 133077 w 2248729"/>
              <a:gd name="connsiteY11" fmla="*/ 527274 h 2507353"/>
              <a:gd name="connsiteX12" fmla="*/ 991288 w 2248729"/>
              <a:gd name="connsiteY12" fmla="*/ 31576 h 2507353"/>
              <a:gd name="connsiteX13" fmla="*/ 1124365 w 2248729"/>
              <a:gd name="connsiteY13" fmla="*/ 0 h 25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729" h="2507353">
                <a:moveTo>
                  <a:pt x="1124365" y="0"/>
                </a:moveTo>
                <a:cubicBezTo>
                  <a:pt x="1172571" y="0"/>
                  <a:pt x="1220778" y="10526"/>
                  <a:pt x="1257442" y="31576"/>
                </a:cubicBezTo>
                <a:cubicBezTo>
                  <a:pt x="2115652" y="527274"/>
                  <a:pt x="2115652" y="527274"/>
                  <a:pt x="2115652" y="527274"/>
                </a:cubicBezTo>
                <a:cubicBezTo>
                  <a:pt x="2188980" y="569375"/>
                  <a:pt x="2248729" y="672589"/>
                  <a:pt x="2248729" y="758148"/>
                </a:cubicBezTo>
                <a:cubicBezTo>
                  <a:pt x="2248729" y="1749546"/>
                  <a:pt x="2248729" y="1749546"/>
                  <a:pt x="2248729" y="1749546"/>
                </a:cubicBezTo>
                <a:cubicBezTo>
                  <a:pt x="2248729" y="1833746"/>
                  <a:pt x="2188980" y="1936960"/>
                  <a:pt x="2115652" y="1980419"/>
                </a:cubicBezTo>
                <a:cubicBezTo>
                  <a:pt x="1257442" y="2474760"/>
                  <a:pt x="1257442" y="2474760"/>
                  <a:pt x="1257442" y="2474760"/>
                </a:cubicBezTo>
                <a:cubicBezTo>
                  <a:pt x="1184114" y="2518218"/>
                  <a:pt x="1064616" y="2518218"/>
                  <a:pt x="991288" y="2474760"/>
                </a:cubicBezTo>
                <a:cubicBezTo>
                  <a:pt x="133077" y="1980419"/>
                  <a:pt x="133077" y="1980419"/>
                  <a:pt x="133077" y="1980419"/>
                </a:cubicBezTo>
                <a:cubicBezTo>
                  <a:pt x="59749" y="1936960"/>
                  <a:pt x="0" y="1833746"/>
                  <a:pt x="0" y="1749546"/>
                </a:cubicBezTo>
                <a:lnTo>
                  <a:pt x="0" y="758148"/>
                </a:lnTo>
                <a:cubicBezTo>
                  <a:pt x="0" y="672589"/>
                  <a:pt x="59749" y="569375"/>
                  <a:pt x="133077" y="527274"/>
                </a:cubicBezTo>
                <a:cubicBezTo>
                  <a:pt x="991288" y="31576"/>
                  <a:pt x="991288" y="31576"/>
                  <a:pt x="991288" y="31576"/>
                </a:cubicBezTo>
                <a:cubicBezTo>
                  <a:pt x="1027952" y="10526"/>
                  <a:pt x="1076158" y="0"/>
                  <a:pt x="1124365" y="0"/>
                </a:cubicBezTo>
                <a:close/>
              </a:path>
            </a:pathLst>
          </a:custGeom>
          <a:solidFill>
            <a:schemeClr val="bg1">
              <a:lumMod val="95000"/>
            </a:schemeClr>
          </a:solidFill>
          <a:ln w="22225">
            <a:solidFill>
              <a:srgbClr val="0070C0"/>
            </a:solidFill>
          </a:ln>
          <a:effectLst>
            <a:glow rad="63500">
              <a:schemeClr val="tx1">
                <a:lumMod val="50000"/>
                <a:lumOff val="50000"/>
                <a:alpha val="40000"/>
              </a:schemeClr>
            </a:glow>
          </a:effectLst>
        </p:spPr>
        <p:style>
          <a:lnRef idx="1">
            <a:schemeClr val="accent1"/>
          </a:lnRef>
          <a:fillRef idx="0">
            <a:schemeClr val="accent1"/>
          </a:fillRef>
          <a:effectRef idx="0">
            <a:schemeClr val="accent1"/>
          </a:effectRef>
          <a:fontRef idx="minor">
            <a:schemeClr val="tx1"/>
          </a:fontRef>
        </p:style>
        <p:txBody>
          <a:bodyPr anchor="ctr"/>
          <a:lstStyle/>
          <a:p>
            <a:pPr algn="ctr"/>
            <a:endParaRPr>
              <a:effectLst/>
              <a:latin typeface="微软雅黑" panose="020B0503020204020204" charset="-122"/>
              <a:ea typeface="微软雅黑" panose="020B0503020204020204" charset="-122"/>
              <a:cs typeface="+mn-ea"/>
              <a:sym typeface="微软雅黑" panose="020B0503020204020204" charset="-122"/>
            </a:endParaRPr>
          </a:p>
        </p:txBody>
      </p:sp>
      <p:sp>
        <p:nvSpPr>
          <p:cNvPr id="10" name="等腰三角形 9"/>
          <p:cNvSpPr/>
          <p:nvPr>
            <p:custDataLst>
              <p:tags r:id="rId4"/>
            </p:custDataLst>
          </p:nvPr>
        </p:nvSpPr>
        <p:spPr>
          <a:xfrm rot="5400000">
            <a:off x="2992610" y="2231131"/>
            <a:ext cx="382270" cy="150495"/>
          </a:xfrm>
          <a:prstGeom prst="triangle">
            <a:avLst/>
          </a:prstGeom>
          <a:solidFill>
            <a:srgbClr val="0070C0">
              <a:alpha val="80000"/>
            </a:srgbClr>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custDataLst>
              <p:tags r:id="rId5"/>
            </p:custDataLst>
          </p:nvPr>
        </p:nvSpPr>
        <p:spPr>
          <a:xfrm>
            <a:off x="3365298" y="1587807"/>
            <a:ext cx="3223535" cy="1442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50000"/>
              </a:lnSpc>
              <a:spcBef>
                <a:spcPts val="600"/>
              </a:spcBef>
            </a:pPr>
            <a:r>
              <a:rPr lang="zh-CN" altLang="en-US" sz="1600" b="1" dirty="0">
                <a:solidFill>
                  <a:schemeClr val="tx1"/>
                </a:solidFill>
                <a:latin typeface="Inter"/>
              </a:rPr>
              <a:t>体育场馆：</a:t>
            </a:r>
            <a:r>
              <a:rPr lang="zh-CN" altLang="en-US" sz="1600" dirty="0">
                <a:solidFill>
                  <a:schemeClr val="tx1"/>
                </a:solidFill>
                <a:latin typeface="Inter"/>
              </a:rPr>
              <a:t>巡检任务查询；</a:t>
            </a:r>
            <a:endParaRPr lang="en-US" altLang="zh-CN" sz="1600" dirty="0">
              <a:solidFill>
                <a:schemeClr val="tx1"/>
              </a:solidFill>
              <a:latin typeface="Inter"/>
            </a:endParaRPr>
          </a:p>
          <a:p>
            <a:pPr algn="l">
              <a:lnSpc>
                <a:spcPct val="150000"/>
              </a:lnSpc>
              <a:spcBef>
                <a:spcPts val="600"/>
              </a:spcBef>
            </a:pPr>
            <a:r>
              <a:rPr lang="zh-CN" altLang="en-US" sz="1600" b="1" dirty="0">
                <a:solidFill>
                  <a:schemeClr val="tx1"/>
                </a:solidFill>
                <a:latin typeface="Inter"/>
              </a:rPr>
              <a:t>场馆巡查人员及领导：</a:t>
            </a:r>
            <a:r>
              <a:rPr lang="zh-CN" altLang="en-US" sz="1600" dirty="0">
                <a:solidFill>
                  <a:srgbClr val="222222"/>
                </a:solidFill>
                <a:latin typeface="Inter"/>
              </a:rPr>
              <a:t>查看各自的巡检任务并完成，领导可以查看本场馆所有的巡检任务内容；</a:t>
            </a:r>
            <a:endParaRPr lang="en-US" altLang="zh-CN" sz="1600" b="0" i="0" dirty="0">
              <a:solidFill>
                <a:srgbClr val="222222"/>
              </a:solidFill>
              <a:effectLst/>
              <a:latin typeface="Inter"/>
            </a:endParaRPr>
          </a:p>
        </p:txBody>
      </p:sp>
      <p:sp>
        <p:nvSpPr>
          <p:cNvPr id="28" name="Freeform: Shape 1"/>
          <p:cNvSpPr/>
          <p:nvPr>
            <p:custDataLst>
              <p:tags r:id="rId6"/>
            </p:custDataLst>
          </p:nvPr>
        </p:nvSpPr>
        <p:spPr>
          <a:xfrm>
            <a:off x="6750374" y="1226616"/>
            <a:ext cx="2197735" cy="2309495"/>
          </a:xfrm>
          <a:custGeom>
            <a:avLst/>
            <a:gdLst>
              <a:gd name="connsiteX0" fmla="*/ 1124365 w 2248729"/>
              <a:gd name="connsiteY0" fmla="*/ 0 h 2507353"/>
              <a:gd name="connsiteX1" fmla="*/ 1257442 w 2248729"/>
              <a:gd name="connsiteY1" fmla="*/ 31576 h 2507353"/>
              <a:gd name="connsiteX2" fmla="*/ 2115652 w 2248729"/>
              <a:gd name="connsiteY2" fmla="*/ 527274 h 2507353"/>
              <a:gd name="connsiteX3" fmla="*/ 2248729 w 2248729"/>
              <a:gd name="connsiteY3" fmla="*/ 758148 h 2507353"/>
              <a:gd name="connsiteX4" fmla="*/ 2248729 w 2248729"/>
              <a:gd name="connsiteY4" fmla="*/ 1749546 h 2507353"/>
              <a:gd name="connsiteX5" fmla="*/ 2115652 w 2248729"/>
              <a:gd name="connsiteY5" fmla="*/ 1980419 h 2507353"/>
              <a:gd name="connsiteX6" fmla="*/ 1257442 w 2248729"/>
              <a:gd name="connsiteY6" fmla="*/ 2474760 h 2507353"/>
              <a:gd name="connsiteX7" fmla="*/ 991288 w 2248729"/>
              <a:gd name="connsiteY7" fmla="*/ 2474760 h 2507353"/>
              <a:gd name="connsiteX8" fmla="*/ 133077 w 2248729"/>
              <a:gd name="connsiteY8" fmla="*/ 1980419 h 2507353"/>
              <a:gd name="connsiteX9" fmla="*/ 0 w 2248729"/>
              <a:gd name="connsiteY9" fmla="*/ 1749546 h 2507353"/>
              <a:gd name="connsiteX10" fmla="*/ 0 w 2248729"/>
              <a:gd name="connsiteY10" fmla="*/ 758148 h 2507353"/>
              <a:gd name="connsiteX11" fmla="*/ 133077 w 2248729"/>
              <a:gd name="connsiteY11" fmla="*/ 527274 h 2507353"/>
              <a:gd name="connsiteX12" fmla="*/ 991288 w 2248729"/>
              <a:gd name="connsiteY12" fmla="*/ 31576 h 2507353"/>
              <a:gd name="connsiteX13" fmla="*/ 1124365 w 2248729"/>
              <a:gd name="connsiteY13" fmla="*/ 0 h 25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729" h="2507353">
                <a:moveTo>
                  <a:pt x="1124365" y="0"/>
                </a:moveTo>
                <a:cubicBezTo>
                  <a:pt x="1172571" y="0"/>
                  <a:pt x="1220778" y="10526"/>
                  <a:pt x="1257442" y="31576"/>
                </a:cubicBezTo>
                <a:cubicBezTo>
                  <a:pt x="2115652" y="527274"/>
                  <a:pt x="2115652" y="527274"/>
                  <a:pt x="2115652" y="527274"/>
                </a:cubicBezTo>
                <a:cubicBezTo>
                  <a:pt x="2188980" y="569375"/>
                  <a:pt x="2248729" y="672589"/>
                  <a:pt x="2248729" y="758148"/>
                </a:cubicBezTo>
                <a:cubicBezTo>
                  <a:pt x="2248729" y="1749546"/>
                  <a:pt x="2248729" y="1749546"/>
                  <a:pt x="2248729" y="1749546"/>
                </a:cubicBezTo>
                <a:cubicBezTo>
                  <a:pt x="2248729" y="1833746"/>
                  <a:pt x="2188980" y="1936960"/>
                  <a:pt x="2115652" y="1980419"/>
                </a:cubicBezTo>
                <a:cubicBezTo>
                  <a:pt x="1257442" y="2474760"/>
                  <a:pt x="1257442" y="2474760"/>
                  <a:pt x="1257442" y="2474760"/>
                </a:cubicBezTo>
                <a:cubicBezTo>
                  <a:pt x="1184114" y="2518218"/>
                  <a:pt x="1064616" y="2518218"/>
                  <a:pt x="991288" y="2474760"/>
                </a:cubicBezTo>
                <a:cubicBezTo>
                  <a:pt x="133077" y="1980419"/>
                  <a:pt x="133077" y="1980419"/>
                  <a:pt x="133077" y="1980419"/>
                </a:cubicBezTo>
                <a:cubicBezTo>
                  <a:pt x="59749" y="1936960"/>
                  <a:pt x="0" y="1833746"/>
                  <a:pt x="0" y="1749546"/>
                </a:cubicBezTo>
                <a:lnTo>
                  <a:pt x="0" y="758148"/>
                </a:lnTo>
                <a:cubicBezTo>
                  <a:pt x="0" y="672589"/>
                  <a:pt x="59749" y="569375"/>
                  <a:pt x="133077" y="527274"/>
                </a:cubicBezTo>
                <a:cubicBezTo>
                  <a:pt x="991288" y="31576"/>
                  <a:pt x="991288" y="31576"/>
                  <a:pt x="991288" y="31576"/>
                </a:cubicBezTo>
                <a:cubicBezTo>
                  <a:pt x="1027952" y="10526"/>
                  <a:pt x="1076158" y="0"/>
                  <a:pt x="1124365" y="0"/>
                </a:cubicBezTo>
                <a:close/>
              </a:path>
            </a:pathLst>
          </a:custGeom>
          <a:solidFill>
            <a:schemeClr val="bg1">
              <a:lumMod val="95000"/>
            </a:schemeClr>
          </a:solidFill>
          <a:ln w="22225">
            <a:solidFill>
              <a:srgbClr val="0070C0"/>
            </a:solidFill>
          </a:ln>
          <a:effectLst>
            <a:glow rad="63500">
              <a:schemeClr val="tx1">
                <a:lumMod val="50000"/>
                <a:lumOff val="50000"/>
                <a:alpha val="40000"/>
              </a:schemeClr>
            </a:glow>
          </a:effectLst>
        </p:spPr>
        <p:style>
          <a:lnRef idx="1">
            <a:schemeClr val="accent1"/>
          </a:lnRef>
          <a:fillRef idx="0">
            <a:schemeClr val="accent1"/>
          </a:fillRef>
          <a:effectRef idx="0">
            <a:schemeClr val="accent1"/>
          </a:effectRef>
          <a:fontRef idx="minor">
            <a:schemeClr val="tx1"/>
          </a:fontRef>
        </p:style>
        <p:txBody>
          <a:bodyPr anchor="ctr"/>
          <a:lstStyle/>
          <a:p>
            <a:pPr algn="ctr"/>
            <a:endParaRPr dirty="0">
              <a:effectLst/>
              <a:latin typeface="微软雅黑" panose="020B0503020204020204" charset="-122"/>
              <a:ea typeface="微软雅黑" panose="020B0503020204020204" charset="-122"/>
              <a:cs typeface="+mn-ea"/>
              <a:sym typeface="微软雅黑" panose="020B0503020204020204" charset="-122"/>
            </a:endParaRPr>
          </a:p>
        </p:txBody>
      </p:sp>
      <p:sp>
        <p:nvSpPr>
          <p:cNvPr id="29" name="等腰三角形 28"/>
          <p:cNvSpPr/>
          <p:nvPr>
            <p:custDataLst>
              <p:tags r:id="rId7"/>
            </p:custDataLst>
          </p:nvPr>
        </p:nvSpPr>
        <p:spPr>
          <a:xfrm rot="5400000">
            <a:off x="8954459" y="2198166"/>
            <a:ext cx="382270" cy="150495"/>
          </a:xfrm>
          <a:prstGeom prst="triangle">
            <a:avLst/>
          </a:prstGeom>
          <a:solidFill>
            <a:srgbClr val="0070C0">
              <a:alpha val="80000"/>
            </a:srgbClr>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1318390" y="2980446"/>
            <a:ext cx="1152659" cy="369332"/>
          </a:xfrm>
          <a:prstGeom prst="rect">
            <a:avLst/>
          </a:prstGeom>
          <a:noFill/>
        </p:spPr>
        <p:txBody>
          <a:bodyPr wrap="square">
            <a:spAutoFit/>
          </a:bodyPr>
          <a:lstStyle/>
          <a:p>
            <a:r>
              <a:rPr lang="zh-CN" altLang="en-US" b="1" dirty="0">
                <a:latin typeface="-apple-system"/>
              </a:rPr>
              <a:t>体育场馆</a:t>
            </a:r>
            <a:endParaRPr lang="zh-CN" altLang="en-US" b="1" dirty="0"/>
          </a:p>
        </p:txBody>
      </p:sp>
      <p:pic>
        <p:nvPicPr>
          <p:cNvPr id="33" name="图片 32"/>
          <p:cNvPicPr>
            <a:picLocks noChangeAspect="1"/>
          </p:cNvPicPr>
          <p:nvPr/>
        </p:nvPicPr>
        <p:blipFill>
          <a:blip r:embed="rId8"/>
          <a:stretch>
            <a:fillRect/>
          </a:stretch>
        </p:blipFill>
        <p:spPr>
          <a:xfrm>
            <a:off x="974857" y="1757220"/>
            <a:ext cx="1825069" cy="1190202"/>
          </a:xfrm>
          <a:prstGeom prst="rect">
            <a:avLst/>
          </a:prstGeom>
        </p:spPr>
      </p:pic>
      <p:sp>
        <p:nvSpPr>
          <p:cNvPr id="38" name="矩形 37"/>
          <p:cNvSpPr/>
          <p:nvPr>
            <p:custDataLst>
              <p:tags r:id="rId9"/>
            </p:custDataLst>
          </p:nvPr>
        </p:nvSpPr>
        <p:spPr>
          <a:xfrm>
            <a:off x="9348810" y="1912418"/>
            <a:ext cx="2278674" cy="7219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50000"/>
              </a:lnSpc>
              <a:spcBef>
                <a:spcPts val="600"/>
              </a:spcBef>
              <a:spcAft>
                <a:spcPts val="600"/>
              </a:spcAft>
            </a:pPr>
            <a:r>
              <a:rPr lang="zh-CN" altLang="en-US" sz="1600" b="0" i="0" dirty="0">
                <a:solidFill>
                  <a:srgbClr val="222222"/>
                </a:solidFill>
                <a:effectLst/>
                <a:latin typeface="Inter"/>
              </a:rPr>
              <a:t>监督辖区内场馆巡检任务完成情况；</a:t>
            </a:r>
            <a:endParaRPr lang="zh-CN" altLang="en-US" sz="1600" b="0" i="0" dirty="0">
              <a:solidFill>
                <a:srgbClr val="222222"/>
              </a:solidFill>
              <a:effectLst/>
              <a:latin typeface="Inter"/>
            </a:endParaRPr>
          </a:p>
        </p:txBody>
      </p:sp>
      <p:sp>
        <p:nvSpPr>
          <p:cNvPr id="39" name="Freeform: Shape 1"/>
          <p:cNvSpPr/>
          <p:nvPr>
            <p:custDataLst>
              <p:tags r:id="rId10"/>
            </p:custDataLst>
          </p:nvPr>
        </p:nvSpPr>
        <p:spPr>
          <a:xfrm>
            <a:off x="3898265" y="4080332"/>
            <a:ext cx="2197735" cy="2309495"/>
          </a:xfrm>
          <a:custGeom>
            <a:avLst/>
            <a:gdLst>
              <a:gd name="connsiteX0" fmla="*/ 1124365 w 2248729"/>
              <a:gd name="connsiteY0" fmla="*/ 0 h 2507353"/>
              <a:gd name="connsiteX1" fmla="*/ 1257442 w 2248729"/>
              <a:gd name="connsiteY1" fmla="*/ 31576 h 2507353"/>
              <a:gd name="connsiteX2" fmla="*/ 2115652 w 2248729"/>
              <a:gd name="connsiteY2" fmla="*/ 527274 h 2507353"/>
              <a:gd name="connsiteX3" fmla="*/ 2248729 w 2248729"/>
              <a:gd name="connsiteY3" fmla="*/ 758148 h 2507353"/>
              <a:gd name="connsiteX4" fmla="*/ 2248729 w 2248729"/>
              <a:gd name="connsiteY4" fmla="*/ 1749546 h 2507353"/>
              <a:gd name="connsiteX5" fmla="*/ 2115652 w 2248729"/>
              <a:gd name="connsiteY5" fmla="*/ 1980419 h 2507353"/>
              <a:gd name="connsiteX6" fmla="*/ 1257442 w 2248729"/>
              <a:gd name="connsiteY6" fmla="*/ 2474760 h 2507353"/>
              <a:gd name="connsiteX7" fmla="*/ 991288 w 2248729"/>
              <a:gd name="connsiteY7" fmla="*/ 2474760 h 2507353"/>
              <a:gd name="connsiteX8" fmla="*/ 133077 w 2248729"/>
              <a:gd name="connsiteY8" fmla="*/ 1980419 h 2507353"/>
              <a:gd name="connsiteX9" fmla="*/ 0 w 2248729"/>
              <a:gd name="connsiteY9" fmla="*/ 1749546 h 2507353"/>
              <a:gd name="connsiteX10" fmla="*/ 0 w 2248729"/>
              <a:gd name="connsiteY10" fmla="*/ 758148 h 2507353"/>
              <a:gd name="connsiteX11" fmla="*/ 133077 w 2248729"/>
              <a:gd name="connsiteY11" fmla="*/ 527274 h 2507353"/>
              <a:gd name="connsiteX12" fmla="*/ 991288 w 2248729"/>
              <a:gd name="connsiteY12" fmla="*/ 31576 h 2507353"/>
              <a:gd name="connsiteX13" fmla="*/ 1124365 w 2248729"/>
              <a:gd name="connsiteY13" fmla="*/ 0 h 25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729" h="2507353">
                <a:moveTo>
                  <a:pt x="1124365" y="0"/>
                </a:moveTo>
                <a:cubicBezTo>
                  <a:pt x="1172571" y="0"/>
                  <a:pt x="1220778" y="10526"/>
                  <a:pt x="1257442" y="31576"/>
                </a:cubicBezTo>
                <a:cubicBezTo>
                  <a:pt x="2115652" y="527274"/>
                  <a:pt x="2115652" y="527274"/>
                  <a:pt x="2115652" y="527274"/>
                </a:cubicBezTo>
                <a:cubicBezTo>
                  <a:pt x="2188980" y="569375"/>
                  <a:pt x="2248729" y="672589"/>
                  <a:pt x="2248729" y="758148"/>
                </a:cubicBezTo>
                <a:cubicBezTo>
                  <a:pt x="2248729" y="1749546"/>
                  <a:pt x="2248729" y="1749546"/>
                  <a:pt x="2248729" y="1749546"/>
                </a:cubicBezTo>
                <a:cubicBezTo>
                  <a:pt x="2248729" y="1833746"/>
                  <a:pt x="2188980" y="1936960"/>
                  <a:pt x="2115652" y="1980419"/>
                </a:cubicBezTo>
                <a:cubicBezTo>
                  <a:pt x="1257442" y="2474760"/>
                  <a:pt x="1257442" y="2474760"/>
                  <a:pt x="1257442" y="2474760"/>
                </a:cubicBezTo>
                <a:cubicBezTo>
                  <a:pt x="1184114" y="2518218"/>
                  <a:pt x="1064616" y="2518218"/>
                  <a:pt x="991288" y="2474760"/>
                </a:cubicBezTo>
                <a:cubicBezTo>
                  <a:pt x="133077" y="1980419"/>
                  <a:pt x="133077" y="1980419"/>
                  <a:pt x="133077" y="1980419"/>
                </a:cubicBezTo>
                <a:cubicBezTo>
                  <a:pt x="59749" y="1936960"/>
                  <a:pt x="0" y="1833746"/>
                  <a:pt x="0" y="1749546"/>
                </a:cubicBezTo>
                <a:lnTo>
                  <a:pt x="0" y="758148"/>
                </a:lnTo>
                <a:cubicBezTo>
                  <a:pt x="0" y="672589"/>
                  <a:pt x="59749" y="569375"/>
                  <a:pt x="133077" y="527274"/>
                </a:cubicBezTo>
                <a:cubicBezTo>
                  <a:pt x="991288" y="31576"/>
                  <a:pt x="991288" y="31576"/>
                  <a:pt x="991288" y="31576"/>
                </a:cubicBezTo>
                <a:cubicBezTo>
                  <a:pt x="1027952" y="10526"/>
                  <a:pt x="1076158" y="0"/>
                  <a:pt x="1124365" y="0"/>
                </a:cubicBezTo>
                <a:close/>
              </a:path>
            </a:pathLst>
          </a:custGeom>
          <a:solidFill>
            <a:schemeClr val="bg1">
              <a:lumMod val="95000"/>
            </a:schemeClr>
          </a:solidFill>
          <a:ln w="22225">
            <a:solidFill>
              <a:srgbClr val="0070C0"/>
            </a:solidFill>
          </a:ln>
          <a:effectLst>
            <a:glow rad="63500">
              <a:schemeClr val="tx1">
                <a:lumMod val="50000"/>
                <a:lumOff val="50000"/>
                <a:alpha val="40000"/>
              </a:schemeClr>
            </a:glow>
          </a:effectLst>
        </p:spPr>
        <p:style>
          <a:lnRef idx="1">
            <a:schemeClr val="accent1"/>
          </a:lnRef>
          <a:fillRef idx="0">
            <a:schemeClr val="accent1"/>
          </a:fillRef>
          <a:effectRef idx="0">
            <a:schemeClr val="accent1"/>
          </a:effectRef>
          <a:fontRef idx="minor">
            <a:schemeClr val="tx1"/>
          </a:fontRef>
        </p:style>
        <p:txBody>
          <a:bodyPr anchor="ctr"/>
          <a:lstStyle/>
          <a:p>
            <a:pPr algn="ctr"/>
            <a:endParaRPr dirty="0">
              <a:effectLst/>
              <a:latin typeface="微软雅黑" panose="020B0503020204020204" charset="-122"/>
              <a:ea typeface="微软雅黑" panose="020B0503020204020204" charset="-122"/>
              <a:cs typeface="+mn-ea"/>
              <a:sym typeface="微软雅黑" panose="020B0503020204020204" charset="-122"/>
            </a:endParaRPr>
          </a:p>
        </p:txBody>
      </p:sp>
      <p:sp>
        <p:nvSpPr>
          <p:cNvPr id="40" name="文本框 39"/>
          <p:cNvSpPr txBox="1"/>
          <p:nvPr/>
        </p:nvSpPr>
        <p:spPr>
          <a:xfrm>
            <a:off x="7270250" y="2834862"/>
            <a:ext cx="1152659" cy="369332"/>
          </a:xfrm>
          <a:prstGeom prst="rect">
            <a:avLst/>
          </a:prstGeom>
          <a:noFill/>
        </p:spPr>
        <p:txBody>
          <a:bodyPr wrap="square">
            <a:spAutoFit/>
          </a:bodyPr>
          <a:lstStyle/>
          <a:p>
            <a:r>
              <a:rPr lang="zh-CN" altLang="en-US" b="1" dirty="0">
                <a:latin typeface="-apple-system"/>
              </a:rPr>
              <a:t>场馆协会</a:t>
            </a:r>
            <a:endParaRPr lang="zh-CN" altLang="en-US" b="1" dirty="0"/>
          </a:p>
        </p:txBody>
      </p:sp>
      <p:sp>
        <p:nvSpPr>
          <p:cNvPr id="42" name="等腰三角形 41"/>
          <p:cNvSpPr/>
          <p:nvPr>
            <p:custDataLst>
              <p:tags r:id="rId11"/>
            </p:custDataLst>
          </p:nvPr>
        </p:nvSpPr>
        <p:spPr>
          <a:xfrm rot="5400000">
            <a:off x="6295739" y="5159832"/>
            <a:ext cx="382270" cy="150495"/>
          </a:xfrm>
          <a:prstGeom prst="triangle">
            <a:avLst/>
          </a:prstGeom>
          <a:solidFill>
            <a:srgbClr val="0070C0">
              <a:alpha val="80000"/>
            </a:srgbClr>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12"/>
          <a:stretch>
            <a:fillRect/>
          </a:stretch>
        </p:blipFill>
        <p:spPr>
          <a:xfrm>
            <a:off x="4389160" y="4403996"/>
            <a:ext cx="1215944" cy="1191942"/>
          </a:xfrm>
          <a:prstGeom prst="rect">
            <a:avLst/>
          </a:prstGeom>
        </p:spPr>
      </p:pic>
      <p:sp>
        <p:nvSpPr>
          <p:cNvPr id="14" name="文本框 13"/>
          <p:cNvSpPr txBox="1"/>
          <p:nvPr/>
        </p:nvSpPr>
        <p:spPr>
          <a:xfrm>
            <a:off x="4477267" y="5611436"/>
            <a:ext cx="1127837" cy="646331"/>
          </a:xfrm>
          <a:prstGeom prst="rect">
            <a:avLst/>
          </a:prstGeom>
          <a:noFill/>
        </p:spPr>
        <p:txBody>
          <a:bodyPr wrap="square">
            <a:spAutoFit/>
          </a:bodyPr>
          <a:lstStyle/>
          <a:p>
            <a:r>
              <a:rPr lang="zh-CN" altLang="en-US" b="1" dirty="0">
                <a:latin typeface="-apple-system"/>
              </a:rPr>
              <a:t>上级体育主管部门</a:t>
            </a:r>
            <a:endParaRPr lang="zh-CN" altLang="en-US" b="1" dirty="0"/>
          </a:p>
        </p:txBody>
      </p:sp>
      <p:pic>
        <p:nvPicPr>
          <p:cNvPr id="5" name="图片 4"/>
          <p:cNvPicPr>
            <a:picLocks noChangeAspect="1"/>
          </p:cNvPicPr>
          <p:nvPr/>
        </p:nvPicPr>
        <p:blipFill>
          <a:blip r:embed="rId13">
            <a:extLst>
              <a:ext uri="{28A0092B-C50C-407E-A947-70E740481C1C}">
                <a14:useLocalDpi xmlns:a14="http://schemas.microsoft.com/office/drawing/2010/main" val="0"/>
              </a:ext>
            </a:extLst>
          </a:blip>
          <a:srcRect r="7744"/>
          <a:stretch>
            <a:fillRect/>
          </a:stretch>
        </p:blipFill>
        <p:spPr>
          <a:xfrm>
            <a:off x="6957611" y="1809839"/>
            <a:ext cx="1792704" cy="92714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450080" y="1867366"/>
            <a:ext cx="2346163" cy="1647061"/>
            <a:chOff x="3119528" y="2803594"/>
            <a:chExt cx="2908142" cy="1938993"/>
          </a:xfrm>
        </p:grpSpPr>
        <p:sp>
          <p:nvSpPr>
            <p:cNvPr id="8" name="矩形 7"/>
            <p:cNvSpPr/>
            <p:nvPr>
              <p:custDataLst>
                <p:tags r:id="rId1"/>
              </p:custDataLst>
            </p:nvPr>
          </p:nvSpPr>
          <p:spPr>
            <a:xfrm>
              <a:off x="3119528" y="2803594"/>
              <a:ext cx="2908142" cy="1938993"/>
            </a:xfrm>
            <a:prstGeom prst="rect">
              <a:avLst/>
            </a:prstGeom>
          </p:spPr>
          <p:txBody>
            <a:bodyPr wrap="square">
              <a:spAutoFit/>
            </a:bodyPr>
            <a:lstStyle>
              <a:lvl1pPr marL="0" marR="0" indent="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1pPr>
              <a:lvl2pPr marL="0" marR="0" indent="457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2pPr>
              <a:lvl3pPr marL="0" marR="0" indent="914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3pPr>
              <a:lvl4pPr marL="0" marR="0" indent="1371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4pPr>
              <a:lvl5pPr marL="0" marR="0" indent="18288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5pPr>
              <a:lvl6pPr marL="0" marR="0" indent="22860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6pPr>
              <a:lvl7pPr marL="0" marR="0" indent="2743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7pPr>
              <a:lvl8pPr marL="0" marR="0" indent="3200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8pPr>
              <a:lvl9pPr marL="0" marR="0" indent="3657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9pPr>
            </a:lstStyle>
            <a:p>
              <a:pPr algn="ctr" defTabSz="908685" eaLnBrk="1" fontAlgn="auto" hangingPunct="1">
                <a:lnSpc>
                  <a:spcPct val="150000"/>
                </a:lnSpc>
                <a:defRPr/>
              </a:pPr>
              <a:r>
                <a:rPr lang="zh-CN" altLang="en-US" sz="8000" b="1" dirty="0">
                  <a:solidFill>
                    <a:srgbClr val="303030"/>
                  </a:solidFill>
                  <a:latin typeface="Impact" panose="020B0806030902050204"/>
                </a:rPr>
                <a:t>目</a:t>
              </a:r>
              <a:r>
                <a:rPr lang="zh-CN" altLang="en-US" sz="3600" b="1" dirty="0">
                  <a:solidFill>
                    <a:srgbClr val="303030"/>
                  </a:solidFill>
                  <a:latin typeface="Impact" panose="020B0806030902050204"/>
                </a:rPr>
                <a:t>录</a:t>
              </a:r>
              <a:endParaRPr lang="en-US" sz="3600" b="1" dirty="0">
                <a:solidFill>
                  <a:srgbClr val="303030"/>
                </a:solidFill>
                <a:latin typeface="Impact" panose="020B0806030902050204"/>
              </a:endParaRPr>
            </a:p>
          </p:txBody>
        </p:sp>
        <p:sp>
          <p:nvSpPr>
            <p:cNvPr id="9" name="矩形 8"/>
            <p:cNvSpPr/>
            <p:nvPr>
              <p:custDataLst>
                <p:tags r:id="rId2"/>
              </p:custDataLst>
            </p:nvPr>
          </p:nvSpPr>
          <p:spPr>
            <a:xfrm>
              <a:off x="4342572" y="2931990"/>
              <a:ext cx="1561196" cy="400110"/>
            </a:xfrm>
            <a:prstGeom prst="rect">
              <a:avLst/>
            </a:prstGeom>
          </p:spPr>
          <p:txBody>
            <a:bodyPr wrap="none">
              <a:spAutoFit/>
            </a:bodyPr>
            <a:lstStyle>
              <a:lvl1pPr marL="0" marR="0" indent="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1pPr>
              <a:lvl2pPr marL="0" marR="0" indent="457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2pPr>
              <a:lvl3pPr marL="0" marR="0" indent="914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3pPr>
              <a:lvl4pPr marL="0" marR="0" indent="1371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4pPr>
              <a:lvl5pPr marL="0" marR="0" indent="18288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5pPr>
              <a:lvl6pPr marL="0" marR="0" indent="22860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6pPr>
              <a:lvl7pPr marL="0" marR="0" indent="2743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7pPr>
              <a:lvl8pPr marL="0" marR="0" indent="3200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8pPr>
              <a:lvl9pPr marL="0" marR="0" indent="3657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9pPr>
            </a:lstStyle>
            <a:p>
              <a:pPr algn="ctr" defTabSz="908685" eaLnBrk="1" fontAlgn="auto" hangingPunct="1">
                <a:defRPr/>
              </a:pPr>
              <a:r>
                <a:rPr lang="en-US" sz="2000" dirty="0">
                  <a:solidFill>
                    <a:srgbClr val="303030"/>
                  </a:solidFill>
                </a:rPr>
                <a:t>CONTENTS</a:t>
              </a:r>
              <a:endParaRPr lang="en-US" sz="2000" dirty="0">
                <a:solidFill>
                  <a:srgbClr val="303030"/>
                </a:solidFill>
              </a:endParaRPr>
            </a:p>
          </p:txBody>
        </p:sp>
      </p:grpSp>
      <p:sp>
        <p:nvSpPr>
          <p:cNvPr id="10" name="矩形 9"/>
          <p:cNvSpPr/>
          <p:nvPr>
            <p:custDataLst>
              <p:tags r:id="rId3"/>
            </p:custDataLst>
          </p:nvPr>
        </p:nvSpPr>
        <p:spPr>
          <a:xfrm>
            <a:off x="2959100" y="2090420"/>
            <a:ext cx="104140" cy="2394000"/>
          </a:xfrm>
          <a:prstGeom prst="rect">
            <a:avLst/>
          </a:prstGeom>
          <a:solidFill>
            <a:srgbClr val="4472CC"/>
          </a:solidFill>
          <a:ln>
            <a:noFill/>
          </a:ln>
        </p:spPr>
        <p:style>
          <a:lnRef idx="2">
            <a:schemeClr val="accent1">
              <a:shade val="50000"/>
            </a:schemeClr>
          </a:lnRef>
          <a:fillRef idx="1">
            <a:schemeClr val="accent1"/>
          </a:fillRef>
          <a:effectRef idx="0">
            <a:schemeClr val="accent1"/>
          </a:effectRef>
          <a:fontRef idx="minor">
            <a:schemeClr val="lt1"/>
          </a:fontRef>
        </p:style>
        <p:txBody>
          <a:bodyPr lIns="90914" tIns="45460" rIns="90914" bIns="45460" rtlCol="0" anchor="ctr"/>
          <a:lstStyle>
            <a:lvl1pPr marL="0" marR="0" indent="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1pPr>
            <a:lvl2pPr marL="0" marR="0" indent="4572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2pPr>
            <a:lvl3pPr marL="0" marR="0" indent="9144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3pPr>
            <a:lvl4pPr marL="0" marR="0" indent="13716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4pPr>
            <a:lvl5pPr marL="0" marR="0" indent="18288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5pPr>
            <a:lvl6pPr marL="0" marR="0" indent="22860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6pPr>
            <a:lvl7pPr marL="0" marR="0" indent="27432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7pPr>
            <a:lvl8pPr marL="0" marR="0" indent="32004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8pPr>
            <a:lvl9pPr marL="0" marR="0" indent="36576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9pPr>
          </a:lstStyle>
          <a:p>
            <a:pPr algn="ctr" defTabSz="908685" eaLnBrk="1" fontAlgn="auto" hangingPunct="1">
              <a:lnSpc>
                <a:spcPct val="150000"/>
              </a:lnSpc>
              <a:defRPr/>
            </a:pPr>
            <a:endParaRPr lang="en-US" dirty="0">
              <a:solidFill>
                <a:srgbClr val="FFFFFF"/>
              </a:solidFill>
            </a:endParaRPr>
          </a:p>
        </p:txBody>
      </p:sp>
      <p:sp>
        <p:nvSpPr>
          <p:cNvPr id="11" name="Rectangle 6"/>
          <p:cNvSpPr/>
          <p:nvPr>
            <p:custDataLst>
              <p:tags r:id="rId4"/>
            </p:custDataLst>
          </p:nvPr>
        </p:nvSpPr>
        <p:spPr>
          <a:xfrm>
            <a:off x="3267748" y="2191777"/>
            <a:ext cx="1035066" cy="512198"/>
          </a:xfrm>
          <a:prstGeom prst="rect">
            <a:avLst/>
          </a:prstGeom>
          <a:solidFill>
            <a:schemeClr val="bg2">
              <a:lumMod val="85000"/>
            </a:schemeClr>
          </a:solidFill>
          <a:ln>
            <a:solidFill>
              <a:schemeClr val="bg2">
                <a:lumMod val="85000"/>
              </a:schemeClr>
            </a:solidFill>
          </a:ln>
        </p:spPr>
        <p:txBody>
          <a:bodyPr lIns="90914" tIns="45460" rIns="90914" bIns="45460" anchor="ctr">
            <a:noAutofit/>
          </a:bodyPr>
          <a:lstStyle/>
          <a:p>
            <a:pPr lvl="0" algn="ctr" defTabSz="908685" eaLnBrk="0" fontAlgn="base" hangingPunct="0">
              <a:buClrTx/>
              <a:buSzTx/>
              <a:buFontTx/>
            </a:pPr>
            <a:r>
              <a:rPr lang="zh-CN" altLang="en-US" sz="2800" b="1" dirty="0">
                <a:latin typeface="Impact MT Std" pitchFamily="34" charset="0"/>
                <a:ea typeface="微软雅黑" panose="020B0503020204020204" charset="-122"/>
                <a:cs typeface="Arial Unicode MS" panose="020B0604020202020204" charset="-122"/>
                <a:sym typeface="微软雅黑" panose="020B0503020204020204" charset="-122"/>
              </a:rPr>
              <a:t>一</a:t>
            </a:r>
            <a:endParaRPr lang="zh-CN" altLang="en-US" sz="2800" b="1" dirty="0">
              <a:latin typeface="Impact MT Std" pitchFamily="34" charset="0"/>
              <a:ea typeface="微软雅黑" panose="020B0503020204020204" charset="-122"/>
              <a:cs typeface="Arial Unicode MS" panose="020B0604020202020204" charset="-122"/>
              <a:sym typeface="微软雅黑" panose="020B0503020204020204" charset="-122"/>
            </a:endParaRPr>
          </a:p>
        </p:txBody>
      </p:sp>
      <p:sp>
        <p:nvSpPr>
          <p:cNvPr id="17" name="Rectangle 8"/>
          <p:cNvSpPr/>
          <p:nvPr>
            <p:custDataLst>
              <p:tags r:id="rId5"/>
            </p:custDataLst>
          </p:nvPr>
        </p:nvSpPr>
        <p:spPr>
          <a:xfrm>
            <a:off x="4696921" y="2191777"/>
            <a:ext cx="5600025" cy="532116"/>
          </a:xfrm>
          <a:prstGeom prst="rect">
            <a:avLst/>
          </a:prstGeom>
          <a:solidFill>
            <a:schemeClr val="bg2">
              <a:lumMod val="85000"/>
            </a:schemeClr>
          </a:solidFill>
          <a:ln>
            <a:solidFill>
              <a:schemeClr val="bg2">
                <a:lumMod val="85000"/>
              </a:schemeClr>
            </a:solidFill>
          </a:ln>
        </p:spPr>
        <p:txBody>
          <a:bodyPr lIns="90914" tIns="45460" rIns="90914" bIns="45460" anchor="ctr">
            <a:noAutofit/>
          </a:bodyPr>
          <a:lstStyle/>
          <a:p>
            <a:pPr lvl="0" algn="ctr" defTabSz="1210310" eaLnBrk="0" fontAlgn="base" hangingPunct="0">
              <a:buClrTx/>
              <a:buSzTx/>
              <a:buFontTx/>
            </a:pPr>
            <a:r>
              <a:rPr lang="zh-CN" altLang="en-US" sz="2400" b="1" dirty="0">
                <a:latin typeface="微软雅黑" panose="020B0503020204020204" charset="-122"/>
                <a:ea typeface="微软雅黑" panose="020B0503020204020204" charset="-122"/>
                <a:sym typeface="微软雅黑" panose="020B0503020204020204" charset="-122"/>
              </a:rPr>
              <a:t>系统背景与价值</a:t>
            </a:r>
            <a:endParaRPr lang="zh-CN" altLang="en-US" sz="2400" b="1" dirty="0">
              <a:latin typeface="微软雅黑" panose="020B0503020204020204" charset="-122"/>
              <a:ea typeface="微软雅黑" panose="020B0503020204020204" charset="-122"/>
              <a:sym typeface="微软雅黑" panose="020B0503020204020204" charset="-122"/>
            </a:endParaRPr>
          </a:p>
        </p:txBody>
      </p:sp>
      <p:sp>
        <p:nvSpPr>
          <p:cNvPr id="18" name="Rectangle 8"/>
          <p:cNvSpPr/>
          <p:nvPr>
            <p:custDataLst>
              <p:tags r:id="rId6"/>
            </p:custDataLst>
          </p:nvPr>
        </p:nvSpPr>
        <p:spPr>
          <a:xfrm>
            <a:off x="4696921" y="2961495"/>
            <a:ext cx="5600025" cy="524291"/>
          </a:xfrm>
          <a:prstGeom prst="rect">
            <a:avLst/>
          </a:prstGeom>
          <a:solidFill>
            <a:schemeClr val="bg2">
              <a:lumMod val="85000"/>
            </a:schemeClr>
          </a:solidFill>
          <a:ln>
            <a:solidFill>
              <a:schemeClr val="bg2">
                <a:lumMod val="85000"/>
              </a:schemeClr>
            </a:solidFill>
          </a:ln>
        </p:spPr>
        <p:txBody>
          <a:bodyPr lIns="90914" tIns="45460" rIns="90914" bIns="45460" anchor="ctr">
            <a:noAutofit/>
          </a:bodyPr>
          <a:lstStyle/>
          <a:p>
            <a:pPr lvl="0" algn="ctr" defTabSz="1210310" eaLnBrk="0" fontAlgn="base" hangingPunct="0">
              <a:buClrTx/>
              <a:buSzTx/>
              <a:buFontTx/>
            </a:pPr>
            <a:r>
              <a:rPr lang="zh-CN" altLang="en-US" sz="2400" b="1" dirty="0">
                <a:latin typeface="微软雅黑" panose="020B0503020204020204" charset="-122"/>
                <a:ea typeface="微软雅黑" panose="020B0503020204020204" charset="-122"/>
                <a:sym typeface="+mn-ea"/>
              </a:rPr>
              <a:t>整体架构</a:t>
            </a:r>
            <a:endParaRPr lang="zh-CN" altLang="en-US" sz="2400" b="1" dirty="0">
              <a:latin typeface="微软雅黑" panose="020B0503020204020204" charset="-122"/>
              <a:ea typeface="微软雅黑" panose="020B0503020204020204" charset="-122"/>
              <a:sym typeface="+mn-ea"/>
            </a:endParaRPr>
          </a:p>
        </p:txBody>
      </p:sp>
      <p:sp>
        <p:nvSpPr>
          <p:cNvPr id="19" name="Rectangle 6"/>
          <p:cNvSpPr/>
          <p:nvPr>
            <p:custDataLst>
              <p:tags r:id="rId7"/>
            </p:custDataLst>
          </p:nvPr>
        </p:nvSpPr>
        <p:spPr>
          <a:xfrm>
            <a:off x="3267748" y="2961495"/>
            <a:ext cx="1035066" cy="524291"/>
          </a:xfrm>
          <a:prstGeom prst="rect">
            <a:avLst/>
          </a:prstGeom>
          <a:solidFill>
            <a:schemeClr val="bg2">
              <a:lumMod val="85000"/>
            </a:schemeClr>
          </a:solidFill>
          <a:ln>
            <a:solidFill>
              <a:schemeClr val="bg2">
                <a:lumMod val="85000"/>
              </a:schemeClr>
            </a:solidFill>
          </a:ln>
        </p:spPr>
        <p:txBody>
          <a:bodyPr lIns="90914" tIns="45460" rIns="90914" bIns="45460" anchor="ctr">
            <a:noAutofit/>
          </a:bodyPr>
          <a:lstStyle/>
          <a:p>
            <a:pPr lvl="0" algn="ctr" defTabSz="908685" eaLnBrk="0" fontAlgn="base" hangingPunct="0">
              <a:buClrTx/>
              <a:buSzTx/>
              <a:buFontTx/>
            </a:pPr>
            <a:r>
              <a:rPr lang="zh-CN" altLang="en-US" sz="2800" b="1" dirty="0">
                <a:latin typeface="Impact MT Std" pitchFamily="34" charset="0"/>
                <a:ea typeface="微软雅黑" panose="020B0503020204020204" charset="-122"/>
                <a:cs typeface="Arial Unicode MS" panose="020B0604020202020204" charset="-122"/>
                <a:sym typeface="微软雅黑" panose="020B0503020204020204" charset="-122"/>
              </a:rPr>
              <a:t>二</a:t>
            </a:r>
            <a:endParaRPr lang="zh-CN" altLang="en-US" sz="2800" b="1" dirty="0">
              <a:latin typeface="Impact MT Std" pitchFamily="34" charset="0"/>
              <a:ea typeface="微软雅黑" panose="020B0503020204020204" charset="-122"/>
              <a:cs typeface="Arial Unicode MS" panose="020B0604020202020204" charset="-122"/>
              <a:sym typeface="微软雅黑" panose="020B0503020204020204" charset="-122"/>
            </a:endParaRPr>
          </a:p>
        </p:txBody>
      </p:sp>
      <p:sp>
        <p:nvSpPr>
          <p:cNvPr id="20" name="Rectangle 8"/>
          <p:cNvSpPr/>
          <p:nvPr>
            <p:custDataLst>
              <p:tags r:id="rId8"/>
            </p:custDataLst>
          </p:nvPr>
        </p:nvSpPr>
        <p:spPr>
          <a:xfrm>
            <a:off x="4696921" y="3737338"/>
            <a:ext cx="5600025" cy="524291"/>
          </a:xfrm>
          <a:prstGeom prst="rect">
            <a:avLst/>
          </a:prstGeom>
          <a:solidFill>
            <a:srgbClr val="0070C0"/>
          </a:solidFill>
          <a:ln>
            <a:solidFill>
              <a:srgbClr val="0070C0"/>
            </a:solidFill>
          </a:ln>
        </p:spPr>
        <p:txBody>
          <a:bodyPr lIns="90914" tIns="45460" rIns="90914" bIns="45460" anchor="ctr">
            <a:noAutofit/>
          </a:bodyPr>
          <a:lstStyle/>
          <a:p>
            <a:pPr lvl="0" algn="ctr" defTabSz="1210310" eaLnBrk="0" fontAlgn="base" hangingPunct="0">
              <a:buClrTx/>
              <a:buSzTx/>
              <a:buFontTx/>
            </a:pPr>
            <a:r>
              <a:rPr lang="zh-CN" altLang="en-US" sz="2400" b="1" dirty="0">
                <a:solidFill>
                  <a:schemeClr val="bg1"/>
                </a:solidFill>
                <a:latin typeface="微软雅黑" panose="020B0503020204020204" charset="-122"/>
                <a:ea typeface="微软雅黑" panose="020B0503020204020204" charset="-122"/>
                <a:sym typeface="+mn-ea"/>
              </a:rPr>
              <a:t>系统介绍</a:t>
            </a:r>
            <a:endParaRPr lang="zh-CN" altLang="en-US" sz="2400" b="1" dirty="0">
              <a:solidFill>
                <a:schemeClr val="bg1"/>
              </a:solidFill>
              <a:latin typeface="微软雅黑" panose="020B0503020204020204" charset="-122"/>
              <a:ea typeface="微软雅黑" panose="020B0503020204020204" charset="-122"/>
              <a:sym typeface="+mn-ea"/>
            </a:endParaRPr>
          </a:p>
        </p:txBody>
      </p:sp>
      <p:sp>
        <p:nvSpPr>
          <p:cNvPr id="22" name="Rectangle 6"/>
          <p:cNvSpPr/>
          <p:nvPr>
            <p:custDataLst>
              <p:tags r:id="rId9"/>
            </p:custDataLst>
          </p:nvPr>
        </p:nvSpPr>
        <p:spPr>
          <a:xfrm>
            <a:off x="3267748" y="3737338"/>
            <a:ext cx="1035066" cy="524291"/>
          </a:xfrm>
          <a:prstGeom prst="rect">
            <a:avLst/>
          </a:prstGeom>
          <a:solidFill>
            <a:srgbClr val="0070C0"/>
          </a:solidFill>
          <a:ln>
            <a:solidFill>
              <a:srgbClr val="0070C0"/>
            </a:solidFill>
          </a:ln>
        </p:spPr>
        <p:txBody>
          <a:bodyPr lIns="90914" tIns="45460" rIns="90914" bIns="45460" anchor="ctr">
            <a:noAutofit/>
          </a:bodyPr>
          <a:lstStyle/>
          <a:p>
            <a:pPr lvl="0" algn="ctr" defTabSz="908685" eaLnBrk="0" fontAlgn="base" hangingPunct="0">
              <a:buClrTx/>
              <a:buSzTx/>
              <a:buFontTx/>
            </a:pPr>
            <a:r>
              <a:rPr lang="zh-CN" altLang="en-US" sz="2800" b="1" dirty="0">
                <a:solidFill>
                  <a:schemeClr val="bg1"/>
                </a:solidFill>
                <a:latin typeface="Impact MT Std" pitchFamily="34" charset="0"/>
                <a:ea typeface="微软雅黑" panose="020B0503020204020204" charset="-122"/>
                <a:cs typeface="Arial Unicode MS" panose="020B0604020202020204" charset="-122"/>
                <a:sym typeface="微软雅黑" panose="020B0503020204020204" charset="-122"/>
              </a:rPr>
              <a:t>三</a:t>
            </a:r>
            <a:endParaRPr lang="zh-CN" altLang="en-US" sz="2800" b="1" dirty="0">
              <a:solidFill>
                <a:schemeClr val="bg1"/>
              </a:solidFill>
              <a:latin typeface="Impact MT Std" pitchFamily="34" charset="0"/>
              <a:ea typeface="微软雅黑" panose="020B0503020204020204" charset="-122"/>
              <a:cs typeface="Arial Unicode MS" panose="020B0604020202020204" charset="-122"/>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450080" y="1867366"/>
            <a:ext cx="2346163" cy="1647061"/>
            <a:chOff x="3119528" y="2803594"/>
            <a:chExt cx="2908142" cy="1938993"/>
          </a:xfrm>
        </p:grpSpPr>
        <p:sp>
          <p:nvSpPr>
            <p:cNvPr id="8" name="矩形 7"/>
            <p:cNvSpPr/>
            <p:nvPr>
              <p:custDataLst>
                <p:tags r:id="rId1"/>
              </p:custDataLst>
            </p:nvPr>
          </p:nvSpPr>
          <p:spPr>
            <a:xfrm>
              <a:off x="3119528" y="2803594"/>
              <a:ext cx="2908142" cy="1938993"/>
            </a:xfrm>
            <a:prstGeom prst="rect">
              <a:avLst/>
            </a:prstGeom>
          </p:spPr>
          <p:txBody>
            <a:bodyPr wrap="square">
              <a:spAutoFit/>
            </a:bodyPr>
            <a:lstStyle>
              <a:lvl1pPr marL="0" marR="0" indent="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1pPr>
              <a:lvl2pPr marL="0" marR="0" indent="457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2pPr>
              <a:lvl3pPr marL="0" marR="0" indent="914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3pPr>
              <a:lvl4pPr marL="0" marR="0" indent="1371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4pPr>
              <a:lvl5pPr marL="0" marR="0" indent="18288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5pPr>
              <a:lvl6pPr marL="0" marR="0" indent="22860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6pPr>
              <a:lvl7pPr marL="0" marR="0" indent="2743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7pPr>
              <a:lvl8pPr marL="0" marR="0" indent="3200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8pPr>
              <a:lvl9pPr marL="0" marR="0" indent="3657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9pPr>
            </a:lstStyle>
            <a:p>
              <a:pPr algn="ctr" defTabSz="908685" eaLnBrk="1" fontAlgn="auto" hangingPunct="1">
                <a:lnSpc>
                  <a:spcPct val="150000"/>
                </a:lnSpc>
                <a:defRPr/>
              </a:pPr>
              <a:r>
                <a:rPr lang="zh-CN" altLang="en-US" sz="8000" b="1" dirty="0">
                  <a:solidFill>
                    <a:srgbClr val="303030"/>
                  </a:solidFill>
                  <a:latin typeface="Impact" panose="020B0806030902050204"/>
                </a:rPr>
                <a:t>目</a:t>
              </a:r>
              <a:r>
                <a:rPr lang="zh-CN" altLang="en-US" sz="3600" b="1" dirty="0">
                  <a:solidFill>
                    <a:srgbClr val="303030"/>
                  </a:solidFill>
                  <a:latin typeface="Impact" panose="020B0806030902050204"/>
                </a:rPr>
                <a:t>录</a:t>
              </a:r>
              <a:endParaRPr lang="en-US" sz="3600" b="1" dirty="0">
                <a:solidFill>
                  <a:srgbClr val="303030"/>
                </a:solidFill>
                <a:latin typeface="Impact" panose="020B0806030902050204"/>
              </a:endParaRPr>
            </a:p>
          </p:txBody>
        </p:sp>
        <p:sp>
          <p:nvSpPr>
            <p:cNvPr id="9" name="矩形 8"/>
            <p:cNvSpPr/>
            <p:nvPr>
              <p:custDataLst>
                <p:tags r:id="rId2"/>
              </p:custDataLst>
            </p:nvPr>
          </p:nvSpPr>
          <p:spPr>
            <a:xfrm>
              <a:off x="4342572" y="2931990"/>
              <a:ext cx="1561196" cy="400110"/>
            </a:xfrm>
            <a:prstGeom prst="rect">
              <a:avLst/>
            </a:prstGeom>
          </p:spPr>
          <p:txBody>
            <a:bodyPr wrap="none">
              <a:spAutoFit/>
            </a:bodyPr>
            <a:lstStyle>
              <a:lvl1pPr marL="0" marR="0" indent="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1pPr>
              <a:lvl2pPr marL="0" marR="0" indent="457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2pPr>
              <a:lvl3pPr marL="0" marR="0" indent="914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3pPr>
              <a:lvl4pPr marL="0" marR="0" indent="1371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4pPr>
              <a:lvl5pPr marL="0" marR="0" indent="18288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5pPr>
              <a:lvl6pPr marL="0" marR="0" indent="22860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6pPr>
              <a:lvl7pPr marL="0" marR="0" indent="2743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7pPr>
              <a:lvl8pPr marL="0" marR="0" indent="3200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8pPr>
              <a:lvl9pPr marL="0" marR="0" indent="3657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9pPr>
            </a:lstStyle>
            <a:p>
              <a:pPr algn="ctr" defTabSz="908685" eaLnBrk="1" fontAlgn="auto" hangingPunct="1">
                <a:defRPr/>
              </a:pPr>
              <a:r>
                <a:rPr lang="en-US" sz="2000" dirty="0">
                  <a:solidFill>
                    <a:srgbClr val="303030"/>
                  </a:solidFill>
                </a:rPr>
                <a:t>CONTENTS</a:t>
              </a:r>
              <a:endParaRPr lang="en-US" sz="2000" dirty="0">
                <a:solidFill>
                  <a:srgbClr val="303030"/>
                </a:solidFill>
              </a:endParaRPr>
            </a:p>
          </p:txBody>
        </p:sp>
      </p:grpSp>
      <p:sp>
        <p:nvSpPr>
          <p:cNvPr id="10" name="矩形 9"/>
          <p:cNvSpPr/>
          <p:nvPr>
            <p:custDataLst>
              <p:tags r:id="rId3"/>
            </p:custDataLst>
          </p:nvPr>
        </p:nvSpPr>
        <p:spPr>
          <a:xfrm>
            <a:off x="2959100" y="2090420"/>
            <a:ext cx="104140" cy="2394000"/>
          </a:xfrm>
          <a:prstGeom prst="rect">
            <a:avLst/>
          </a:prstGeom>
          <a:solidFill>
            <a:srgbClr val="4472CC"/>
          </a:solidFill>
          <a:ln>
            <a:noFill/>
          </a:ln>
        </p:spPr>
        <p:style>
          <a:lnRef idx="2">
            <a:schemeClr val="accent1">
              <a:shade val="50000"/>
            </a:schemeClr>
          </a:lnRef>
          <a:fillRef idx="1">
            <a:schemeClr val="accent1"/>
          </a:fillRef>
          <a:effectRef idx="0">
            <a:schemeClr val="accent1"/>
          </a:effectRef>
          <a:fontRef idx="minor">
            <a:schemeClr val="lt1"/>
          </a:fontRef>
        </p:style>
        <p:txBody>
          <a:bodyPr lIns="90914" tIns="45460" rIns="90914" bIns="45460" rtlCol="0" anchor="ctr"/>
          <a:lstStyle>
            <a:lvl1pPr marL="0" marR="0" indent="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1pPr>
            <a:lvl2pPr marL="0" marR="0" indent="4572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2pPr>
            <a:lvl3pPr marL="0" marR="0" indent="9144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3pPr>
            <a:lvl4pPr marL="0" marR="0" indent="13716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4pPr>
            <a:lvl5pPr marL="0" marR="0" indent="18288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5pPr>
            <a:lvl6pPr marL="0" marR="0" indent="22860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6pPr>
            <a:lvl7pPr marL="0" marR="0" indent="27432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7pPr>
            <a:lvl8pPr marL="0" marR="0" indent="32004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8pPr>
            <a:lvl9pPr marL="0" marR="0" indent="36576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9pPr>
          </a:lstStyle>
          <a:p>
            <a:pPr algn="ctr" defTabSz="908685" eaLnBrk="1" fontAlgn="auto" hangingPunct="1">
              <a:lnSpc>
                <a:spcPct val="150000"/>
              </a:lnSpc>
              <a:defRPr/>
            </a:pPr>
            <a:endParaRPr lang="en-US" dirty="0">
              <a:solidFill>
                <a:srgbClr val="FFFFFF"/>
              </a:solidFill>
            </a:endParaRPr>
          </a:p>
        </p:txBody>
      </p:sp>
      <p:sp>
        <p:nvSpPr>
          <p:cNvPr id="11" name="Rectangle 6"/>
          <p:cNvSpPr/>
          <p:nvPr>
            <p:custDataLst>
              <p:tags r:id="rId4"/>
            </p:custDataLst>
          </p:nvPr>
        </p:nvSpPr>
        <p:spPr>
          <a:xfrm>
            <a:off x="3267748" y="2191777"/>
            <a:ext cx="1035066" cy="512198"/>
          </a:xfrm>
          <a:prstGeom prst="rect">
            <a:avLst/>
          </a:prstGeom>
          <a:solidFill>
            <a:srgbClr val="4472CC"/>
          </a:solidFill>
          <a:ln>
            <a:noFill/>
          </a:ln>
        </p:spPr>
        <p:txBody>
          <a:bodyPr lIns="90914" tIns="45460" rIns="90914" bIns="45460" anchor="ctr">
            <a:noAutofit/>
          </a:bodyPr>
          <a:lstStyle/>
          <a:p>
            <a:pPr lvl="0" algn="ctr" defTabSz="908685" eaLnBrk="0" fontAlgn="base" hangingPunct="0">
              <a:buClrTx/>
              <a:buSzTx/>
              <a:buFontTx/>
            </a:pPr>
            <a:r>
              <a:rPr lang="zh-CN" altLang="en-US" sz="2800" b="1" dirty="0">
                <a:solidFill>
                  <a:schemeClr val="bg1"/>
                </a:solidFill>
                <a:latin typeface="Impact MT Std" pitchFamily="34" charset="0"/>
                <a:ea typeface="微软雅黑" panose="020B0503020204020204" charset="-122"/>
                <a:cs typeface="Arial Unicode MS" panose="020B0604020202020204" charset="-122"/>
                <a:sym typeface="微软雅黑" panose="020B0503020204020204" charset="-122"/>
              </a:rPr>
              <a:t>一</a:t>
            </a:r>
            <a:endParaRPr lang="zh-CN" altLang="en-US" sz="2800" b="1" dirty="0">
              <a:solidFill>
                <a:schemeClr val="bg1"/>
              </a:solidFill>
              <a:latin typeface="Impact MT Std" pitchFamily="34" charset="0"/>
              <a:ea typeface="微软雅黑" panose="020B0503020204020204" charset="-122"/>
              <a:cs typeface="Arial Unicode MS" panose="020B0604020202020204" charset="-122"/>
              <a:sym typeface="微软雅黑" panose="020B0503020204020204" charset="-122"/>
            </a:endParaRPr>
          </a:p>
        </p:txBody>
      </p:sp>
      <p:sp>
        <p:nvSpPr>
          <p:cNvPr id="17" name="Rectangle 8"/>
          <p:cNvSpPr/>
          <p:nvPr>
            <p:custDataLst>
              <p:tags r:id="rId5"/>
            </p:custDataLst>
          </p:nvPr>
        </p:nvSpPr>
        <p:spPr>
          <a:xfrm>
            <a:off x="4696921" y="2191777"/>
            <a:ext cx="5600025" cy="532116"/>
          </a:xfrm>
          <a:prstGeom prst="rect">
            <a:avLst/>
          </a:prstGeom>
          <a:solidFill>
            <a:srgbClr val="4472CC"/>
          </a:solidFill>
          <a:ln>
            <a:noFill/>
          </a:ln>
        </p:spPr>
        <p:txBody>
          <a:bodyPr lIns="90914" tIns="45460" rIns="90914" bIns="45460" anchor="ctr">
            <a:noAutofit/>
          </a:bodyPr>
          <a:lstStyle/>
          <a:p>
            <a:pPr lvl="0" algn="ctr" defTabSz="1210310" eaLnBrk="0" fontAlgn="base" hangingPunct="0">
              <a:buClrTx/>
              <a:buSzTx/>
              <a:buFontTx/>
            </a:pPr>
            <a:r>
              <a:rPr lang="zh-CN" altLang="en-US" sz="2400" b="1" dirty="0">
                <a:solidFill>
                  <a:schemeClr val="bg1"/>
                </a:solidFill>
                <a:latin typeface="微软雅黑" panose="020B0503020204020204" charset="-122"/>
                <a:ea typeface="微软雅黑" panose="020B0503020204020204" charset="-122"/>
                <a:sym typeface="微软雅黑" panose="020B0503020204020204" charset="-122"/>
              </a:rPr>
              <a:t>系统背景与价值</a:t>
            </a:r>
            <a:endParaRPr lang="zh-CN" altLang="en-US" sz="24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8" name="Rectangle 8"/>
          <p:cNvSpPr/>
          <p:nvPr>
            <p:custDataLst>
              <p:tags r:id="rId6"/>
            </p:custDataLst>
          </p:nvPr>
        </p:nvSpPr>
        <p:spPr>
          <a:xfrm>
            <a:off x="4696921" y="2961495"/>
            <a:ext cx="5600025" cy="524291"/>
          </a:xfrm>
          <a:prstGeom prst="rect">
            <a:avLst/>
          </a:prstGeom>
          <a:solidFill>
            <a:srgbClr val="D9D9D9"/>
          </a:solidFill>
          <a:ln>
            <a:noFill/>
          </a:ln>
        </p:spPr>
        <p:txBody>
          <a:bodyPr lIns="90914" tIns="45460" rIns="90914" bIns="45460" anchor="ctr">
            <a:noAutofit/>
          </a:bodyPr>
          <a:lstStyle/>
          <a:p>
            <a:pPr lvl="0" algn="ctr" defTabSz="1210310" eaLnBrk="0" fontAlgn="base" hangingPunct="0">
              <a:buClrTx/>
              <a:buSzTx/>
              <a:buFontTx/>
            </a:pPr>
            <a:r>
              <a:rPr lang="zh-CN" altLang="en-US" sz="2400" b="1" dirty="0">
                <a:latin typeface="微软雅黑" panose="020B0503020204020204" charset="-122"/>
                <a:ea typeface="微软雅黑" panose="020B0503020204020204" charset="-122"/>
                <a:sym typeface="+mn-ea"/>
              </a:rPr>
              <a:t>整体架构</a:t>
            </a:r>
            <a:endParaRPr lang="zh-CN" altLang="en-US" sz="2400" b="1" dirty="0">
              <a:latin typeface="微软雅黑" panose="020B0503020204020204" charset="-122"/>
              <a:ea typeface="微软雅黑" panose="020B0503020204020204" charset="-122"/>
              <a:sym typeface="+mn-ea"/>
            </a:endParaRPr>
          </a:p>
        </p:txBody>
      </p:sp>
      <p:sp>
        <p:nvSpPr>
          <p:cNvPr id="19" name="Rectangle 6"/>
          <p:cNvSpPr/>
          <p:nvPr>
            <p:custDataLst>
              <p:tags r:id="rId7"/>
            </p:custDataLst>
          </p:nvPr>
        </p:nvSpPr>
        <p:spPr>
          <a:xfrm>
            <a:off x="3267748" y="2961495"/>
            <a:ext cx="1035066" cy="524291"/>
          </a:xfrm>
          <a:prstGeom prst="rect">
            <a:avLst/>
          </a:prstGeom>
          <a:solidFill>
            <a:schemeClr val="bg1">
              <a:lumMod val="85000"/>
            </a:schemeClr>
          </a:solidFill>
          <a:ln>
            <a:noFill/>
          </a:ln>
        </p:spPr>
        <p:txBody>
          <a:bodyPr lIns="90914" tIns="45460" rIns="90914" bIns="45460" anchor="ctr">
            <a:noAutofit/>
          </a:bodyPr>
          <a:lstStyle/>
          <a:p>
            <a:pPr lvl="0" algn="ctr" defTabSz="908685" eaLnBrk="0" fontAlgn="base" hangingPunct="0">
              <a:buClrTx/>
              <a:buSzTx/>
              <a:buFontTx/>
            </a:pPr>
            <a:r>
              <a:rPr lang="zh-CN" altLang="en-US" sz="2800" b="1" dirty="0">
                <a:latin typeface="Impact MT Std" pitchFamily="34" charset="0"/>
                <a:ea typeface="微软雅黑" panose="020B0503020204020204" charset="-122"/>
                <a:cs typeface="Arial Unicode MS" panose="020B0604020202020204" charset="-122"/>
                <a:sym typeface="微软雅黑" panose="020B0503020204020204" charset="-122"/>
              </a:rPr>
              <a:t>二</a:t>
            </a:r>
            <a:endParaRPr lang="zh-CN" altLang="en-US" sz="2800" b="1" dirty="0">
              <a:latin typeface="Impact MT Std" pitchFamily="34" charset="0"/>
              <a:ea typeface="微软雅黑" panose="020B0503020204020204" charset="-122"/>
              <a:cs typeface="Arial Unicode MS" panose="020B0604020202020204" charset="-122"/>
              <a:sym typeface="微软雅黑" panose="020B0503020204020204" charset="-122"/>
            </a:endParaRPr>
          </a:p>
        </p:txBody>
      </p:sp>
      <p:sp>
        <p:nvSpPr>
          <p:cNvPr id="20" name="Rectangle 8"/>
          <p:cNvSpPr/>
          <p:nvPr>
            <p:custDataLst>
              <p:tags r:id="rId8"/>
            </p:custDataLst>
          </p:nvPr>
        </p:nvSpPr>
        <p:spPr>
          <a:xfrm>
            <a:off x="4696921" y="3737338"/>
            <a:ext cx="5600025" cy="524291"/>
          </a:xfrm>
          <a:prstGeom prst="rect">
            <a:avLst/>
          </a:prstGeom>
          <a:solidFill>
            <a:srgbClr val="D9D9D9"/>
          </a:solidFill>
          <a:ln>
            <a:noFill/>
          </a:ln>
        </p:spPr>
        <p:txBody>
          <a:bodyPr lIns="90914" tIns="45460" rIns="90914" bIns="45460" anchor="ctr">
            <a:noAutofit/>
          </a:bodyPr>
          <a:lstStyle/>
          <a:p>
            <a:pPr lvl="0" algn="ctr" defTabSz="1210310" eaLnBrk="0" fontAlgn="base" hangingPunct="0">
              <a:buClrTx/>
              <a:buSzTx/>
              <a:buFontTx/>
            </a:pPr>
            <a:r>
              <a:rPr lang="zh-CN" altLang="en-US" sz="2400" b="1" dirty="0">
                <a:latin typeface="微软雅黑" panose="020B0503020204020204" charset="-122"/>
                <a:ea typeface="微软雅黑" panose="020B0503020204020204" charset="-122"/>
                <a:sym typeface="+mn-ea"/>
              </a:rPr>
              <a:t>系统介绍</a:t>
            </a:r>
            <a:endParaRPr lang="zh-CN" altLang="en-US" sz="2400" b="1" dirty="0">
              <a:latin typeface="微软雅黑" panose="020B0503020204020204" charset="-122"/>
              <a:ea typeface="微软雅黑" panose="020B0503020204020204" charset="-122"/>
              <a:sym typeface="+mn-ea"/>
            </a:endParaRPr>
          </a:p>
        </p:txBody>
      </p:sp>
      <p:sp>
        <p:nvSpPr>
          <p:cNvPr id="22" name="Rectangle 6"/>
          <p:cNvSpPr/>
          <p:nvPr>
            <p:custDataLst>
              <p:tags r:id="rId9"/>
            </p:custDataLst>
          </p:nvPr>
        </p:nvSpPr>
        <p:spPr>
          <a:xfrm>
            <a:off x="3267748" y="3737338"/>
            <a:ext cx="1035066" cy="524291"/>
          </a:xfrm>
          <a:prstGeom prst="rect">
            <a:avLst/>
          </a:prstGeom>
          <a:solidFill>
            <a:schemeClr val="bg1">
              <a:lumMod val="85000"/>
            </a:schemeClr>
          </a:solidFill>
          <a:ln>
            <a:noFill/>
          </a:ln>
        </p:spPr>
        <p:txBody>
          <a:bodyPr lIns="90914" tIns="45460" rIns="90914" bIns="45460" anchor="ctr">
            <a:noAutofit/>
          </a:bodyPr>
          <a:lstStyle/>
          <a:p>
            <a:pPr lvl="0" algn="ctr" defTabSz="908685" eaLnBrk="0" fontAlgn="base" hangingPunct="0">
              <a:buClrTx/>
              <a:buSzTx/>
              <a:buFontTx/>
            </a:pPr>
            <a:r>
              <a:rPr lang="zh-CN" altLang="en-US" sz="2800" b="1" dirty="0">
                <a:latin typeface="Impact MT Std" pitchFamily="34" charset="0"/>
                <a:ea typeface="微软雅黑" panose="020B0503020204020204" charset="-122"/>
                <a:cs typeface="Arial Unicode MS" panose="020B0604020202020204" charset="-122"/>
                <a:sym typeface="微软雅黑" panose="020B0503020204020204" charset="-122"/>
              </a:rPr>
              <a:t>三</a:t>
            </a:r>
            <a:endParaRPr lang="zh-CN" altLang="en-US" sz="2800" b="1" dirty="0">
              <a:latin typeface="Impact MT Std" pitchFamily="34" charset="0"/>
              <a:ea typeface="微软雅黑" panose="020B0503020204020204" charset="-122"/>
              <a:cs typeface="Arial Unicode MS" panose="020B0604020202020204" charset="-122"/>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10260" y="790414"/>
            <a:ext cx="3090741" cy="6067586"/>
          </a:xfrm>
          <a:prstGeom prst="rect">
            <a:avLst/>
          </a:prstGeom>
        </p:spPr>
      </p:pic>
      <p:sp>
        <p:nvSpPr>
          <p:cNvPr id="439" name="文本框 438"/>
          <p:cNvSpPr txBox="1"/>
          <p:nvPr>
            <p:custDataLst>
              <p:tags r:id="rId2"/>
            </p:custDataLst>
          </p:nvPr>
        </p:nvSpPr>
        <p:spPr>
          <a:xfrm>
            <a:off x="633095" y="177442"/>
            <a:ext cx="11363960" cy="460375"/>
          </a:xfrm>
          <a:prstGeom prst="rect">
            <a:avLst/>
          </a:prstGeom>
          <a:noFill/>
        </p:spPr>
        <p:txBody>
          <a:bodyPr wrap="square" rtlCol="0" anchor="t">
            <a:spAutoFit/>
          </a:bodyPr>
          <a:lstStyle/>
          <a:p>
            <a:pPr>
              <a:defRPr/>
            </a:pPr>
            <a:r>
              <a:rPr lang="en-US" altLang="zh-CN" sz="2400" b="1" kern="100" dirty="0">
                <a:solidFill>
                  <a:srgbClr val="0070C0"/>
                </a:solidFill>
                <a:latin typeface="微软雅黑" panose="020B0503020204020204" charset="-122"/>
                <a:ea typeface="微软雅黑" panose="020B0503020204020204" charset="-122"/>
                <a:cs typeface="微软雅黑" panose="020B0503020204020204" charset="-122"/>
                <a:sym typeface="+mn-ea"/>
              </a:rPr>
              <a:t>3.1 </a:t>
            </a:r>
            <a:r>
              <a:rPr lang="zh-CN" altLang="en-US" sz="2400" b="1" kern="100" dirty="0">
                <a:solidFill>
                  <a:srgbClr val="0070C0"/>
                </a:solidFill>
                <a:latin typeface="微软雅黑" panose="020B0503020204020204" charset="-122"/>
                <a:ea typeface="微软雅黑" panose="020B0503020204020204" charset="-122"/>
                <a:cs typeface="微软雅黑" panose="020B0503020204020204" charset="-122"/>
                <a:sym typeface="+mn-ea"/>
              </a:rPr>
              <a:t>系统介绍</a:t>
            </a:r>
            <a:r>
              <a:rPr lang="en-US" altLang="zh-CN" sz="2400" b="1" kern="100" dirty="0">
                <a:solidFill>
                  <a:srgbClr val="0070C0"/>
                </a:solidFill>
                <a:latin typeface="微软雅黑" panose="020B0503020204020204" charset="-122"/>
                <a:ea typeface="微软雅黑" panose="020B0503020204020204" charset="-122"/>
                <a:cs typeface="微软雅黑" panose="020B0503020204020204" charset="-122"/>
                <a:sym typeface="+mn-ea"/>
              </a:rPr>
              <a:t>-</a:t>
            </a:r>
            <a:r>
              <a:rPr lang="zh-CN" altLang="en-US" sz="2400" b="1" kern="100" dirty="0">
                <a:solidFill>
                  <a:srgbClr val="0070C0"/>
                </a:solidFill>
                <a:latin typeface="微软雅黑" panose="020B0503020204020204" charset="-122"/>
                <a:ea typeface="微软雅黑" panose="020B0503020204020204" charset="-122"/>
                <a:cs typeface="微软雅黑" panose="020B0503020204020204" charset="-122"/>
                <a:sym typeface="+mn-ea"/>
              </a:rPr>
              <a:t>授权登录</a:t>
            </a:r>
            <a:endParaRPr lang="zh-CN" altLang="en-US" sz="2400" b="1" kern="100" dirty="0">
              <a:solidFill>
                <a:srgbClr val="0070C0"/>
              </a:solidFill>
              <a:latin typeface="微软雅黑" panose="020B0503020204020204" charset="-122"/>
              <a:ea typeface="微软雅黑" panose="020B0503020204020204" charset="-122"/>
              <a:cs typeface="微软雅黑" panose="020B0503020204020204" charset="-122"/>
            </a:endParaRPr>
          </a:p>
        </p:txBody>
      </p:sp>
      <p:sp>
        <p:nvSpPr>
          <p:cNvPr id="4" name="矩形 3"/>
          <p:cNvSpPr/>
          <p:nvPr/>
        </p:nvSpPr>
        <p:spPr>
          <a:xfrm>
            <a:off x="760782" y="2787658"/>
            <a:ext cx="2789695" cy="96089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7" name="文本框 6"/>
          <p:cNvSpPr txBox="1"/>
          <p:nvPr/>
        </p:nvSpPr>
        <p:spPr>
          <a:xfrm>
            <a:off x="4562268" y="1126089"/>
            <a:ext cx="3474126" cy="5554469"/>
          </a:xfrm>
          <a:prstGeom prst="rect">
            <a:avLst/>
          </a:prstGeom>
          <a:noFill/>
        </p:spPr>
        <p:txBody>
          <a:bodyPr wrap="square">
            <a:spAutoFit/>
          </a:bodyPr>
          <a:lstStyle/>
          <a:p>
            <a:pPr algn="just">
              <a:lnSpc>
                <a:spcPct val="200000"/>
              </a:lnSpc>
              <a:spcAft>
                <a:spcPts val="300"/>
              </a:spcAft>
            </a:pPr>
            <a:r>
              <a:rPr lang="en-US" altLang="zh-CN" sz="1600" b="1" dirty="0">
                <a:solidFill>
                  <a:srgbClr val="222222"/>
                </a:solidFill>
                <a:latin typeface="微软雅黑" panose="020B0503020204020204" charset="-122"/>
                <a:ea typeface="微软雅黑" panose="020B0503020204020204" charset="-122"/>
                <a:cs typeface="微软雅黑" panose="020B0503020204020204" charset="-122"/>
              </a:rPr>
              <a:t>1.</a:t>
            </a:r>
            <a:r>
              <a:rPr lang="zh-CN" altLang="en-US" sz="1600" b="1" dirty="0">
                <a:solidFill>
                  <a:srgbClr val="222222"/>
                </a:solidFill>
                <a:latin typeface="微软雅黑" panose="020B0503020204020204" charset="-122"/>
                <a:ea typeface="微软雅黑" panose="020B0503020204020204" charset="-122"/>
                <a:cs typeface="微软雅黑" panose="020B0503020204020204" charset="-122"/>
              </a:rPr>
              <a:t> 小程序端登录（巡检人员）</a:t>
            </a:r>
            <a:r>
              <a:rPr lang="zh-CN" altLang="en-US" sz="1600" dirty="0">
                <a:solidFill>
                  <a:srgbClr val="222222"/>
                </a:solidFill>
                <a:latin typeface="微软雅黑" panose="020B0503020204020204" charset="-122"/>
                <a:ea typeface="微软雅黑" panose="020B0503020204020204" charset="-122"/>
                <a:cs typeface="微软雅黑" panose="020B0503020204020204" charset="-122"/>
              </a:rPr>
              <a:t>：</a:t>
            </a:r>
            <a:endParaRPr lang="en-US" altLang="zh-CN" sz="1600" dirty="0">
              <a:solidFill>
                <a:srgbClr val="222222"/>
              </a:solidFill>
              <a:latin typeface="微软雅黑" panose="020B0503020204020204" charset="-122"/>
              <a:ea typeface="微软雅黑" panose="020B0503020204020204" charset="-122"/>
              <a:cs typeface="微软雅黑" panose="020B0503020204020204" charset="-122"/>
            </a:endParaRPr>
          </a:p>
          <a:p>
            <a:pPr algn="just">
              <a:lnSpc>
                <a:spcPct val="200000"/>
              </a:lnSpc>
              <a:spcAft>
                <a:spcPts val="300"/>
              </a:spcAft>
            </a:pPr>
            <a:r>
              <a:rPr lang="zh-CN" altLang="en-US" sz="1600" dirty="0">
                <a:solidFill>
                  <a:srgbClr val="222222"/>
                </a:solidFill>
                <a:latin typeface="微软雅黑" panose="020B0503020204020204" charset="-122"/>
                <a:ea typeface="微软雅黑" panose="020B0503020204020204" charset="-122"/>
                <a:cs typeface="微软雅黑" panose="020B0503020204020204" charset="-122"/>
              </a:rPr>
              <a:t>巡检人员登录需要通过手机号授权的方式进行登录</a:t>
            </a:r>
            <a:r>
              <a:rPr lang="zh-CN" altLang="en-US" sz="1600" b="0" i="0" dirty="0">
                <a:solidFill>
                  <a:srgbClr val="222222"/>
                </a:solidFill>
                <a:effectLst/>
                <a:latin typeface="微软雅黑" panose="020B0503020204020204" charset="-122"/>
                <a:ea typeface="微软雅黑" panose="020B0503020204020204" charset="-122"/>
                <a:cs typeface="微软雅黑" panose="020B0503020204020204" charset="-122"/>
              </a:rPr>
              <a:t>。</a:t>
            </a:r>
            <a:endParaRPr lang="en-US" altLang="zh-CN" sz="1600" b="0" i="0" dirty="0">
              <a:solidFill>
                <a:srgbClr val="222222"/>
              </a:solidFill>
              <a:effectLst/>
              <a:latin typeface="微软雅黑" panose="020B0503020204020204" charset="-122"/>
              <a:ea typeface="微软雅黑" panose="020B0503020204020204" charset="-122"/>
              <a:cs typeface="微软雅黑" panose="020B0503020204020204" charset="-122"/>
            </a:endParaRPr>
          </a:p>
          <a:p>
            <a:pPr algn="just">
              <a:lnSpc>
                <a:spcPct val="200000"/>
              </a:lnSpc>
              <a:spcAft>
                <a:spcPts val="300"/>
              </a:spcAft>
            </a:pPr>
            <a:r>
              <a:rPr lang="en-US" altLang="zh-CN" sz="1600" b="1" dirty="0">
                <a:solidFill>
                  <a:srgbClr val="222222"/>
                </a:solidFill>
                <a:latin typeface="微软雅黑" panose="020B0503020204020204" charset="-122"/>
                <a:ea typeface="微软雅黑" panose="020B0503020204020204" charset="-122"/>
                <a:cs typeface="微软雅黑" panose="020B0503020204020204" charset="-122"/>
              </a:rPr>
              <a:t>2.</a:t>
            </a:r>
            <a:r>
              <a:rPr lang="zh-CN" altLang="en-US" sz="1600" b="1" dirty="0">
                <a:solidFill>
                  <a:srgbClr val="222222"/>
                </a:solidFill>
                <a:latin typeface="微软雅黑" panose="020B0503020204020204" charset="-122"/>
                <a:ea typeface="微软雅黑" panose="020B0503020204020204" charset="-122"/>
                <a:cs typeface="微软雅黑" panose="020B0503020204020204" charset="-122"/>
              </a:rPr>
              <a:t> </a:t>
            </a:r>
            <a:r>
              <a:rPr lang="en-US" altLang="zh-CN" sz="1600" b="1" dirty="0">
                <a:solidFill>
                  <a:srgbClr val="222222"/>
                </a:solidFill>
                <a:latin typeface="微软雅黑" panose="020B0503020204020204" charset="-122"/>
                <a:ea typeface="微软雅黑" panose="020B0503020204020204" charset="-122"/>
                <a:cs typeface="微软雅黑" panose="020B0503020204020204" charset="-122"/>
              </a:rPr>
              <a:t>PC</a:t>
            </a:r>
            <a:r>
              <a:rPr lang="zh-CN" altLang="en-US" sz="1600" b="1" dirty="0">
                <a:solidFill>
                  <a:srgbClr val="222222"/>
                </a:solidFill>
                <a:latin typeface="微软雅黑" panose="020B0503020204020204" charset="-122"/>
                <a:ea typeface="微软雅黑" panose="020B0503020204020204" charset="-122"/>
                <a:cs typeface="微软雅黑" panose="020B0503020204020204" charset="-122"/>
              </a:rPr>
              <a:t>端登录（体育场馆和上级体育主管部门）</a:t>
            </a:r>
            <a:r>
              <a:rPr lang="zh-CN" altLang="en-US" sz="1600" dirty="0">
                <a:solidFill>
                  <a:srgbClr val="222222"/>
                </a:solidFill>
                <a:latin typeface="微软雅黑" panose="020B0503020204020204" charset="-122"/>
                <a:ea typeface="微软雅黑" panose="020B0503020204020204" charset="-122"/>
                <a:cs typeface="微软雅黑" panose="020B0503020204020204" charset="-122"/>
              </a:rPr>
              <a:t>：</a:t>
            </a:r>
            <a:endParaRPr lang="en-US" altLang="zh-CN" sz="1600" dirty="0">
              <a:solidFill>
                <a:srgbClr val="222222"/>
              </a:solidFill>
              <a:latin typeface="微软雅黑" panose="020B0503020204020204" charset="-122"/>
              <a:ea typeface="微软雅黑" panose="020B0503020204020204" charset="-122"/>
              <a:cs typeface="微软雅黑" panose="020B0503020204020204" charset="-122"/>
            </a:endParaRPr>
          </a:p>
          <a:p>
            <a:pPr algn="l">
              <a:lnSpc>
                <a:spcPct val="200000"/>
              </a:lnSpc>
              <a:spcAft>
                <a:spcPts val="300"/>
              </a:spcAft>
            </a:pPr>
            <a:r>
              <a:rPr lang="zh-CN" altLang="en-US" sz="1600" dirty="0">
                <a:solidFill>
                  <a:srgbClr val="222222"/>
                </a:solidFill>
                <a:latin typeface="微软雅黑" panose="020B0503020204020204" charset="-122"/>
                <a:ea typeface="微软雅黑" panose="020B0503020204020204" charset="-122"/>
                <a:cs typeface="微软雅黑" panose="020B0503020204020204" charset="-122"/>
              </a:rPr>
              <a:t>通过国家全民健身信息服务平台上的账号和初始密码进行登录，初始密码需要关联管理人员手机号进行密码的修改。如忘记密码可以根据手机号找回（如遇更换管理人员，可以根据步骤进行手机号码的变更）。</a:t>
            </a:r>
            <a:endParaRPr lang="en-US" altLang="zh-CN" sz="1600" dirty="0">
              <a:solidFill>
                <a:srgbClr val="222222"/>
              </a:solidFill>
              <a:latin typeface="微软雅黑" panose="020B0503020204020204" charset="-122"/>
              <a:ea typeface="微软雅黑" panose="020B0503020204020204" charset="-122"/>
              <a:cs typeface="微软雅黑" panose="020B0503020204020204" charset="-122"/>
            </a:endParaRPr>
          </a:p>
        </p:txBody>
      </p:sp>
      <p:pic>
        <p:nvPicPr>
          <p:cNvPr id="5" name="Picture 8" descr="C:\Users\fusongzhao\Desktop\整理\桌面\我的工具\手机壳\Group.png"/>
          <p:cNvPicPr>
            <a:picLocks noChangeAspect="1"/>
          </p:cNvPicPr>
          <p:nvPr>
            <p:custDataLst>
              <p:tags r:id="rId3"/>
            </p:custDataLst>
          </p:nvPr>
        </p:nvPicPr>
        <p:blipFill>
          <a:blip r:embed="rId4"/>
          <a:stretch>
            <a:fillRect/>
          </a:stretch>
        </p:blipFill>
        <p:spPr>
          <a:xfrm>
            <a:off x="418568" y="639107"/>
            <a:ext cx="3474126" cy="6218892"/>
          </a:xfrm>
          <a:prstGeom prst="rect">
            <a:avLst/>
          </a:prstGeom>
          <a:noFill/>
          <a:ln w="9525">
            <a:noFill/>
          </a:ln>
        </p:spPr>
      </p:pic>
      <p:pic>
        <p:nvPicPr>
          <p:cNvPr id="9" name="图片 8"/>
          <p:cNvPicPr>
            <a:picLocks noChangeAspect="1"/>
          </p:cNvPicPr>
          <p:nvPr/>
        </p:nvPicPr>
        <p:blipFill>
          <a:blip r:embed="rId5"/>
          <a:stretch>
            <a:fillRect/>
          </a:stretch>
        </p:blipFill>
        <p:spPr>
          <a:xfrm>
            <a:off x="8210963" y="2148052"/>
            <a:ext cx="3981037" cy="2897374"/>
          </a:xfrm>
          <a:prstGeom prst="rect">
            <a:avLst/>
          </a:prstGeom>
        </p:spPr>
      </p:pic>
      <p:pic>
        <p:nvPicPr>
          <p:cNvPr id="10" name="图片 9"/>
          <p:cNvPicPr>
            <a:picLocks noChangeAspect="1"/>
          </p:cNvPicPr>
          <p:nvPr/>
        </p:nvPicPr>
        <p:blipFill>
          <a:blip r:embed="rId6"/>
          <a:stretch>
            <a:fillRect/>
          </a:stretch>
        </p:blipFill>
        <p:spPr>
          <a:xfrm>
            <a:off x="8373760" y="2324746"/>
            <a:ext cx="3643671" cy="2045777"/>
          </a:xfrm>
          <a:prstGeom prst="rect">
            <a:avLst/>
          </a:prstGeom>
        </p:spPr>
      </p:pic>
      <p:cxnSp>
        <p:nvCxnSpPr>
          <p:cNvPr id="12" name="连接符: 肘形 11"/>
          <p:cNvCxnSpPr/>
          <p:nvPr/>
        </p:nvCxnSpPr>
        <p:spPr>
          <a:xfrm flipV="1">
            <a:off x="3550477" y="2154271"/>
            <a:ext cx="994469" cy="803874"/>
          </a:xfrm>
          <a:prstGeom prst="bentConnector3">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10068583" y="2464231"/>
            <a:ext cx="1750891" cy="173125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cxnSp>
        <p:nvCxnSpPr>
          <p:cNvPr id="15" name="连接符: 肘形 14"/>
          <p:cNvCxnSpPr/>
          <p:nvPr/>
        </p:nvCxnSpPr>
        <p:spPr>
          <a:xfrm rot="10800000" flipV="1">
            <a:off x="8176023" y="3347634"/>
            <a:ext cx="1864448" cy="1697792"/>
          </a:xfrm>
          <a:prstGeom prst="bentConnector3">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68708" y="792894"/>
            <a:ext cx="2956197" cy="5911318"/>
          </a:xfrm>
          <a:prstGeom prst="rect">
            <a:avLst/>
          </a:prstGeom>
        </p:spPr>
      </p:pic>
      <p:pic>
        <p:nvPicPr>
          <p:cNvPr id="3" name="Picture 8" descr="C:\Users\fusongzhao\Desktop\整理\桌面\我的工具\手机壳\Group.png"/>
          <p:cNvPicPr>
            <a:picLocks noChangeAspect="1"/>
          </p:cNvPicPr>
          <p:nvPr>
            <p:custDataLst>
              <p:tags r:id="rId2"/>
            </p:custDataLst>
          </p:nvPr>
        </p:nvPicPr>
        <p:blipFill>
          <a:blip r:embed="rId3"/>
          <a:stretch>
            <a:fillRect/>
          </a:stretch>
        </p:blipFill>
        <p:spPr>
          <a:xfrm>
            <a:off x="4240151" y="639107"/>
            <a:ext cx="3266399" cy="6218893"/>
          </a:xfrm>
          <a:prstGeom prst="rect">
            <a:avLst/>
          </a:prstGeom>
          <a:noFill/>
          <a:ln w="9525">
            <a:noFill/>
          </a:ln>
        </p:spPr>
      </p:pic>
      <p:sp>
        <p:nvSpPr>
          <p:cNvPr id="439" name="文本框 438"/>
          <p:cNvSpPr txBox="1"/>
          <p:nvPr>
            <p:custDataLst>
              <p:tags r:id="rId4"/>
            </p:custDataLst>
          </p:nvPr>
        </p:nvSpPr>
        <p:spPr>
          <a:xfrm>
            <a:off x="633095" y="177442"/>
            <a:ext cx="11363960" cy="461665"/>
          </a:xfrm>
          <a:prstGeom prst="rect">
            <a:avLst/>
          </a:prstGeom>
          <a:noFill/>
        </p:spPr>
        <p:txBody>
          <a:bodyPr wrap="square" rtlCol="0" anchor="t">
            <a:spAutoFit/>
          </a:bodyPr>
          <a:lstStyle/>
          <a:p>
            <a:pPr>
              <a:defRPr/>
            </a:pPr>
            <a:r>
              <a:rPr lang="en-US" altLang="zh-CN" sz="2400" b="1" kern="100" dirty="0">
                <a:solidFill>
                  <a:srgbClr val="0070C0"/>
                </a:solidFill>
                <a:latin typeface="微软雅黑" panose="020B0503020204020204" charset="-122"/>
                <a:ea typeface="微软雅黑" panose="020B0503020204020204" charset="-122"/>
                <a:cs typeface="+mn-ea"/>
                <a:sym typeface="+mn-ea"/>
              </a:rPr>
              <a:t>3.2 </a:t>
            </a:r>
            <a:r>
              <a:rPr lang="zh-CN" altLang="en-US" sz="2400" b="1" kern="100" dirty="0">
                <a:solidFill>
                  <a:srgbClr val="0070C0"/>
                </a:solidFill>
                <a:latin typeface="微软雅黑" panose="020B0503020204020204" charset="-122"/>
                <a:ea typeface="微软雅黑" panose="020B0503020204020204" charset="-122"/>
                <a:cs typeface="+mn-ea"/>
                <a:sym typeface="+mn-ea"/>
              </a:rPr>
              <a:t>系统介绍</a:t>
            </a:r>
            <a:r>
              <a:rPr lang="en-US" altLang="zh-CN" sz="2400" b="1" kern="100" dirty="0">
                <a:solidFill>
                  <a:srgbClr val="0070C0"/>
                </a:solidFill>
                <a:latin typeface="微软雅黑" panose="020B0503020204020204" charset="-122"/>
                <a:ea typeface="微软雅黑" panose="020B0503020204020204" charset="-122"/>
                <a:cs typeface="+mn-ea"/>
                <a:sym typeface="+mn-ea"/>
              </a:rPr>
              <a:t>-</a:t>
            </a:r>
            <a:r>
              <a:rPr lang="zh-CN" altLang="en-US" sz="2400" b="1" kern="100" dirty="0">
                <a:solidFill>
                  <a:srgbClr val="0070C0"/>
                </a:solidFill>
                <a:latin typeface="微软雅黑" panose="020B0503020204020204" charset="-122"/>
                <a:ea typeface="微软雅黑" panose="020B0503020204020204" charset="-122"/>
                <a:cs typeface="+mn-ea"/>
                <a:sym typeface="+mn-ea"/>
              </a:rPr>
              <a:t>安全巡检首页</a:t>
            </a:r>
            <a:endParaRPr lang="zh-CN" altLang="en-US" sz="2400" b="1" kern="100" dirty="0">
              <a:solidFill>
                <a:srgbClr val="0070C0"/>
              </a:solidFill>
              <a:latin typeface="微软雅黑" panose="020B0503020204020204" charset="-122"/>
              <a:ea typeface="微软雅黑" panose="020B0503020204020204" charset="-122"/>
              <a:cs typeface="+mn-ea"/>
            </a:endParaRPr>
          </a:p>
        </p:txBody>
      </p:sp>
      <p:sp>
        <p:nvSpPr>
          <p:cNvPr id="18" name="矩形 17"/>
          <p:cNvSpPr/>
          <p:nvPr/>
        </p:nvSpPr>
        <p:spPr>
          <a:xfrm>
            <a:off x="6389584" y="1891071"/>
            <a:ext cx="815595" cy="914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箭头连接符 18"/>
          <p:cNvCxnSpPr/>
          <p:nvPr/>
        </p:nvCxnSpPr>
        <p:spPr>
          <a:xfrm>
            <a:off x="7211995" y="2271598"/>
            <a:ext cx="1255402" cy="12637"/>
          </a:xfrm>
          <a:prstGeom prst="straightConnector1">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8732478" y="1952648"/>
            <a:ext cx="3734449" cy="422295"/>
          </a:xfrm>
          <a:prstGeom prst="rect">
            <a:avLst/>
          </a:prstGeom>
          <a:noFill/>
        </p:spPr>
        <p:txBody>
          <a:bodyPr wrap="square">
            <a:spAutoFit/>
          </a:bodyPr>
          <a:lstStyle/>
          <a:p>
            <a:pPr algn="l">
              <a:lnSpc>
                <a:spcPct val="150000"/>
              </a:lnSpc>
              <a:spcAft>
                <a:spcPts val="300"/>
              </a:spcAft>
            </a:pPr>
            <a:r>
              <a:rPr lang="zh-CN" altLang="en-US" sz="1600" b="1" i="0" dirty="0">
                <a:effectLst/>
                <a:latin typeface="Inter"/>
              </a:rPr>
              <a:t>此处显示已经完成的巡检内容及数量。</a:t>
            </a:r>
            <a:endParaRPr lang="zh-CN" altLang="en-US" sz="1600" b="1" i="0" dirty="0">
              <a:effectLst/>
              <a:latin typeface="Inter"/>
            </a:endParaRPr>
          </a:p>
        </p:txBody>
      </p:sp>
      <p:sp>
        <p:nvSpPr>
          <p:cNvPr id="21" name="矩形 20"/>
          <p:cNvSpPr/>
          <p:nvPr/>
        </p:nvSpPr>
        <p:spPr>
          <a:xfrm>
            <a:off x="5426423" y="1891071"/>
            <a:ext cx="885351" cy="914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8732478" y="1210235"/>
            <a:ext cx="3471035" cy="422295"/>
          </a:xfrm>
          <a:prstGeom prst="rect">
            <a:avLst/>
          </a:prstGeom>
          <a:noFill/>
        </p:spPr>
        <p:txBody>
          <a:bodyPr wrap="square">
            <a:spAutoFit/>
          </a:bodyPr>
          <a:lstStyle/>
          <a:p>
            <a:pPr algn="l">
              <a:lnSpc>
                <a:spcPct val="150000"/>
              </a:lnSpc>
              <a:spcAft>
                <a:spcPts val="300"/>
              </a:spcAft>
            </a:pPr>
            <a:r>
              <a:rPr lang="zh-CN" altLang="en-US" sz="1600" b="1" dirty="0">
                <a:latin typeface="Inter"/>
              </a:rPr>
              <a:t>此处显示被驳回的任务内容及数量。</a:t>
            </a:r>
            <a:endParaRPr lang="zh-CN" altLang="en-US" sz="1600" b="1" i="0" dirty="0">
              <a:effectLst/>
              <a:latin typeface="Inter"/>
            </a:endParaRPr>
          </a:p>
        </p:txBody>
      </p:sp>
      <p:sp>
        <p:nvSpPr>
          <p:cNvPr id="23" name="矩形 22"/>
          <p:cNvSpPr/>
          <p:nvPr/>
        </p:nvSpPr>
        <p:spPr>
          <a:xfrm>
            <a:off x="4465473" y="1891072"/>
            <a:ext cx="885352" cy="914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595778" y="1417487"/>
            <a:ext cx="2012262" cy="791627"/>
          </a:xfrm>
          <a:prstGeom prst="rect">
            <a:avLst/>
          </a:prstGeom>
          <a:noFill/>
        </p:spPr>
        <p:txBody>
          <a:bodyPr wrap="square">
            <a:spAutoFit/>
          </a:bodyPr>
          <a:lstStyle/>
          <a:p>
            <a:pPr algn="ctr">
              <a:lnSpc>
                <a:spcPct val="150000"/>
              </a:lnSpc>
              <a:spcAft>
                <a:spcPts val="300"/>
              </a:spcAft>
            </a:pPr>
            <a:r>
              <a:rPr lang="zh-CN" altLang="en-US" sz="1600" b="1" dirty="0">
                <a:latin typeface="Inter"/>
              </a:rPr>
              <a:t>此处显示需要处理的任务内容及数量。</a:t>
            </a:r>
            <a:endParaRPr lang="zh-CN" altLang="en-US" sz="1600" b="1" i="0" dirty="0">
              <a:effectLst/>
              <a:latin typeface="Inter"/>
            </a:endParaRPr>
          </a:p>
        </p:txBody>
      </p:sp>
      <p:sp>
        <p:nvSpPr>
          <p:cNvPr id="28" name="矩形 27"/>
          <p:cNvSpPr/>
          <p:nvPr/>
        </p:nvSpPr>
        <p:spPr>
          <a:xfrm>
            <a:off x="4416979" y="2883241"/>
            <a:ext cx="2917559" cy="22084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595778" y="4966709"/>
            <a:ext cx="2012262" cy="1530291"/>
          </a:xfrm>
          <a:prstGeom prst="rect">
            <a:avLst/>
          </a:prstGeom>
          <a:noFill/>
        </p:spPr>
        <p:txBody>
          <a:bodyPr wrap="square">
            <a:spAutoFit/>
          </a:bodyPr>
          <a:lstStyle/>
          <a:p>
            <a:pPr algn="l">
              <a:lnSpc>
                <a:spcPct val="150000"/>
              </a:lnSpc>
              <a:spcAft>
                <a:spcPts val="300"/>
              </a:spcAft>
            </a:pPr>
            <a:r>
              <a:rPr lang="zh-CN" altLang="en-US" sz="1600" b="1" i="0" dirty="0">
                <a:effectLst/>
                <a:latin typeface="Inter"/>
              </a:rPr>
              <a:t>此处显示当任务量多时，可以通输入任务名称快速搜索到任务内容。</a:t>
            </a:r>
            <a:endParaRPr lang="zh-CN" altLang="en-US" sz="1600" b="1" i="0" dirty="0">
              <a:effectLst/>
              <a:latin typeface="Inter"/>
            </a:endParaRPr>
          </a:p>
        </p:txBody>
      </p:sp>
      <p:cxnSp>
        <p:nvCxnSpPr>
          <p:cNvPr id="30" name="连接符: 肘形 29"/>
          <p:cNvCxnSpPr>
            <a:stCxn id="28" idx="1"/>
            <a:endCxn id="29" idx="0"/>
          </p:cNvCxnSpPr>
          <p:nvPr/>
        </p:nvCxnSpPr>
        <p:spPr>
          <a:xfrm rot="10800000" flipV="1">
            <a:off x="1601909" y="2993663"/>
            <a:ext cx="2815070" cy="1973045"/>
          </a:xfrm>
          <a:prstGeom prst="bentConnector2">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6787166" y="3175593"/>
            <a:ext cx="440485" cy="220851"/>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箭头连接符 3"/>
          <p:cNvCxnSpPr/>
          <p:nvPr/>
        </p:nvCxnSpPr>
        <p:spPr>
          <a:xfrm>
            <a:off x="7205179" y="3286018"/>
            <a:ext cx="1262218" cy="0"/>
          </a:xfrm>
          <a:prstGeom prst="straightConnector1">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8732478" y="3062912"/>
            <a:ext cx="3471035" cy="422295"/>
          </a:xfrm>
          <a:prstGeom prst="rect">
            <a:avLst/>
          </a:prstGeom>
          <a:noFill/>
        </p:spPr>
        <p:txBody>
          <a:bodyPr wrap="square">
            <a:spAutoFit/>
          </a:bodyPr>
          <a:lstStyle/>
          <a:p>
            <a:pPr algn="l">
              <a:lnSpc>
                <a:spcPct val="150000"/>
              </a:lnSpc>
              <a:spcAft>
                <a:spcPts val="300"/>
              </a:spcAft>
            </a:pPr>
            <a:r>
              <a:rPr lang="zh-CN" altLang="en-US" sz="1600" b="1" dirty="0">
                <a:latin typeface="Inter"/>
              </a:rPr>
              <a:t>此处显示任务的目前状态。</a:t>
            </a:r>
            <a:endParaRPr lang="zh-CN" altLang="en-US" sz="1600" b="1" i="0" dirty="0">
              <a:effectLst/>
              <a:latin typeface="Inter"/>
            </a:endParaRPr>
          </a:p>
        </p:txBody>
      </p:sp>
      <p:sp>
        <p:nvSpPr>
          <p:cNvPr id="6" name="矩形 5"/>
          <p:cNvSpPr/>
          <p:nvPr/>
        </p:nvSpPr>
        <p:spPr>
          <a:xfrm>
            <a:off x="6787166" y="4081550"/>
            <a:ext cx="440485" cy="220851"/>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箭头连接符 6"/>
          <p:cNvCxnSpPr>
            <a:stCxn id="6" idx="3"/>
          </p:cNvCxnSpPr>
          <p:nvPr/>
        </p:nvCxnSpPr>
        <p:spPr>
          <a:xfrm>
            <a:off x="7227651" y="4191976"/>
            <a:ext cx="1239746" cy="0"/>
          </a:xfrm>
          <a:prstGeom prst="straightConnector1">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8725296" y="3929384"/>
            <a:ext cx="2526067" cy="422295"/>
          </a:xfrm>
          <a:prstGeom prst="rect">
            <a:avLst/>
          </a:prstGeom>
          <a:noFill/>
        </p:spPr>
        <p:txBody>
          <a:bodyPr wrap="square">
            <a:spAutoFit/>
          </a:bodyPr>
          <a:lstStyle/>
          <a:p>
            <a:pPr algn="l">
              <a:lnSpc>
                <a:spcPct val="150000"/>
              </a:lnSpc>
              <a:spcAft>
                <a:spcPts val="300"/>
              </a:spcAft>
            </a:pPr>
            <a:r>
              <a:rPr lang="zh-CN" altLang="en-US" sz="1600" b="1" dirty="0">
                <a:latin typeface="Inter"/>
              </a:rPr>
              <a:t>此处显示任务的详细内容。</a:t>
            </a:r>
            <a:endParaRPr lang="zh-CN" altLang="en-US" sz="1600" b="1" i="0" dirty="0">
              <a:effectLst/>
              <a:latin typeface="Inter"/>
            </a:endParaRPr>
          </a:p>
        </p:txBody>
      </p:sp>
      <p:sp>
        <p:nvSpPr>
          <p:cNvPr id="9" name="矩形 8"/>
          <p:cNvSpPr/>
          <p:nvPr/>
        </p:nvSpPr>
        <p:spPr>
          <a:xfrm>
            <a:off x="4469994" y="4648957"/>
            <a:ext cx="2092776" cy="253588"/>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箭头连接符 14"/>
          <p:cNvCxnSpPr>
            <a:stCxn id="9" idx="3"/>
          </p:cNvCxnSpPr>
          <p:nvPr/>
        </p:nvCxnSpPr>
        <p:spPr>
          <a:xfrm>
            <a:off x="6562770" y="4775751"/>
            <a:ext cx="1904627" cy="0"/>
          </a:xfrm>
          <a:prstGeom prst="straightConnector1">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8719348" y="4555340"/>
            <a:ext cx="3266399" cy="422295"/>
          </a:xfrm>
          <a:prstGeom prst="rect">
            <a:avLst/>
          </a:prstGeom>
          <a:noFill/>
        </p:spPr>
        <p:txBody>
          <a:bodyPr wrap="square">
            <a:spAutoFit/>
          </a:bodyPr>
          <a:lstStyle/>
          <a:p>
            <a:pPr algn="l">
              <a:lnSpc>
                <a:spcPct val="150000"/>
              </a:lnSpc>
              <a:spcAft>
                <a:spcPts val="300"/>
              </a:spcAft>
            </a:pPr>
            <a:r>
              <a:rPr lang="zh-CN" altLang="en-US" sz="1600" b="1" dirty="0">
                <a:latin typeface="Inter"/>
              </a:rPr>
              <a:t>此处显示任务下发的如期及时间。</a:t>
            </a:r>
            <a:endParaRPr lang="zh-CN" altLang="en-US" sz="1600" b="1" i="0" dirty="0">
              <a:effectLst/>
              <a:latin typeface="Inter"/>
            </a:endParaRPr>
          </a:p>
        </p:txBody>
      </p:sp>
      <p:sp>
        <p:nvSpPr>
          <p:cNvPr id="36" name="矩形 35"/>
          <p:cNvSpPr/>
          <p:nvPr/>
        </p:nvSpPr>
        <p:spPr>
          <a:xfrm>
            <a:off x="4487609" y="5653976"/>
            <a:ext cx="1489491" cy="253588"/>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7" name="直接箭头连接符 36"/>
          <p:cNvCxnSpPr/>
          <p:nvPr/>
        </p:nvCxnSpPr>
        <p:spPr>
          <a:xfrm>
            <a:off x="5977100" y="5796171"/>
            <a:ext cx="2490297" cy="0"/>
          </a:xfrm>
          <a:prstGeom prst="straightConnector1">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8732478" y="5384957"/>
            <a:ext cx="3266399" cy="791627"/>
          </a:xfrm>
          <a:prstGeom prst="rect">
            <a:avLst/>
          </a:prstGeom>
          <a:noFill/>
        </p:spPr>
        <p:txBody>
          <a:bodyPr wrap="square">
            <a:spAutoFit/>
          </a:bodyPr>
          <a:lstStyle/>
          <a:p>
            <a:pPr algn="l">
              <a:lnSpc>
                <a:spcPct val="150000"/>
              </a:lnSpc>
              <a:spcAft>
                <a:spcPts val="300"/>
              </a:spcAft>
            </a:pPr>
            <a:r>
              <a:rPr lang="zh-CN" altLang="en-US" sz="1600" b="1" dirty="0">
                <a:latin typeface="Inter"/>
              </a:rPr>
              <a:t>此处显示各个场馆在什么时间段任务的名称。</a:t>
            </a:r>
            <a:endParaRPr lang="zh-CN" altLang="en-US" sz="1600" b="1" i="0" dirty="0">
              <a:effectLst/>
              <a:latin typeface="Inter"/>
            </a:endParaRPr>
          </a:p>
        </p:txBody>
      </p:sp>
      <p:cxnSp>
        <p:nvCxnSpPr>
          <p:cNvPr id="14" name="连接符: 肘形 13"/>
          <p:cNvCxnSpPr/>
          <p:nvPr/>
        </p:nvCxnSpPr>
        <p:spPr>
          <a:xfrm rot="10800000">
            <a:off x="2929180" y="1813301"/>
            <a:ext cx="1536292" cy="561642"/>
          </a:xfrm>
          <a:prstGeom prst="bentConnector3">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cxnSp>
        <p:nvCxnSpPr>
          <p:cNvPr id="38" name="连接符: 肘形 37"/>
          <p:cNvCxnSpPr/>
          <p:nvPr/>
        </p:nvCxnSpPr>
        <p:spPr>
          <a:xfrm flipV="1">
            <a:off x="5875758" y="1632118"/>
            <a:ext cx="2580225" cy="258953"/>
          </a:xfrm>
          <a:prstGeom prst="bentConnector3">
            <a:avLst>
              <a:gd name="adj1" fmla="val -455"/>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文本框 438"/>
          <p:cNvSpPr txBox="1"/>
          <p:nvPr>
            <p:custDataLst>
              <p:tags r:id="rId1"/>
            </p:custDataLst>
          </p:nvPr>
        </p:nvSpPr>
        <p:spPr>
          <a:xfrm>
            <a:off x="633095" y="177442"/>
            <a:ext cx="11363960" cy="461665"/>
          </a:xfrm>
          <a:prstGeom prst="rect">
            <a:avLst/>
          </a:prstGeom>
          <a:noFill/>
        </p:spPr>
        <p:txBody>
          <a:bodyPr wrap="square" rtlCol="0" anchor="t">
            <a:spAutoFit/>
          </a:bodyPr>
          <a:lstStyle/>
          <a:p>
            <a:pPr>
              <a:defRPr/>
            </a:pPr>
            <a:r>
              <a:rPr lang="en-US" altLang="zh-CN" sz="2400" b="1" kern="100" dirty="0">
                <a:solidFill>
                  <a:srgbClr val="0070C0"/>
                </a:solidFill>
                <a:latin typeface="微软雅黑" panose="020B0503020204020204" charset="-122"/>
                <a:ea typeface="微软雅黑" panose="020B0503020204020204" charset="-122"/>
                <a:cs typeface="+mn-ea"/>
                <a:sym typeface="+mn-ea"/>
              </a:rPr>
              <a:t>3.3 </a:t>
            </a:r>
            <a:r>
              <a:rPr lang="zh-CN" altLang="en-US" sz="2400" b="1" kern="100" dirty="0">
                <a:solidFill>
                  <a:srgbClr val="0070C0"/>
                </a:solidFill>
                <a:latin typeface="微软雅黑" panose="020B0503020204020204" charset="-122"/>
                <a:ea typeface="微软雅黑" panose="020B0503020204020204" charset="-122"/>
                <a:cs typeface="+mn-ea"/>
                <a:sym typeface="+mn-ea"/>
              </a:rPr>
              <a:t>系统介绍</a:t>
            </a:r>
            <a:r>
              <a:rPr lang="en-US" altLang="zh-CN" sz="2400" b="1" kern="100" dirty="0">
                <a:solidFill>
                  <a:srgbClr val="0070C0"/>
                </a:solidFill>
                <a:latin typeface="微软雅黑" panose="020B0503020204020204" charset="-122"/>
                <a:ea typeface="微软雅黑" panose="020B0503020204020204" charset="-122"/>
                <a:cs typeface="+mn-ea"/>
                <a:sym typeface="+mn-ea"/>
              </a:rPr>
              <a:t>-</a:t>
            </a:r>
            <a:r>
              <a:rPr lang="zh-CN" altLang="en-US" sz="2400" b="1" kern="100" dirty="0">
                <a:solidFill>
                  <a:srgbClr val="0070C0"/>
                </a:solidFill>
                <a:latin typeface="微软雅黑" panose="020B0503020204020204" charset="-122"/>
                <a:ea typeface="微软雅黑" panose="020B0503020204020204" charset="-122"/>
                <a:cs typeface="+mn-ea"/>
                <a:sym typeface="+mn-ea"/>
              </a:rPr>
              <a:t>任务详细展示</a:t>
            </a:r>
            <a:endParaRPr lang="zh-CN" altLang="en-US" sz="2400" b="1" kern="100" dirty="0">
              <a:solidFill>
                <a:srgbClr val="0070C0"/>
              </a:solidFill>
              <a:latin typeface="微软雅黑" panose="020B0503020204020204" charset="-122"/>
              <a:ea typeface="微软雅黑" panose="020B0503020204020204" charset="-122"/>
              <a:cs typeface="+mn-ea"/>
            </a:endParaRPr>
          </a:p>
        </p:txBody>
      </p:sp>
      <p:pic>
        <p:nvPicPr>
          <p:cNvPr id="10" name="图片 9"/>
          <p:cNvPicPr>
            <a:picLocks noChangeAspect="1"/>
          </p:cNvPicPr>
          <p:nvPr/>
        </p:nvPicPr>
        <p:blipFill>
          <a:blip r:embed="rId2"/>
          <a:stretch>
            <a:fillRect/>
          </a:stretch>
        </p:blipFill>
        <p:spPr>
          <a:xfrm>
            <a:off x="508726" y="1694770"/>
            <a:ext cx="11488329" cy="4183516"/>
          </a:xfrm>
          <a:prstGeom prst="rect">
            <a:avLst/>
          </a:prstGeom>
        </p:spPr>
      </p:pic>
      <p:sp>
        <p:nvSpPr>
          <p:cNvPr id="12" name="矩形 11"/>
          <p:cNvSpPr/>
          <p:nvPr/>
        </p:nvSpPr>
        <p:spPr>
          <a:xfrm>
            <a:off x="508726" y="2438400"/>
            <a:ext cx="637903" cy="343988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箭头连接符 15"/>
          <p:cNvCxnSpPr/>
          <p:nvPr/>
        </p:nvCxnSpPr>
        <p:spPr>
          <a:xfrm>
            <a:off x="827677" y="5878286"/>
            <a:ext cx="0" cy="348343"/>
          </a:xfrm>
          <a:prstGeom prst="straightConnector1">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13652" y="6120986"/>
            <a:ext cx="2897304" cy="422295"/>
          </a:xfrm>
          <a:prstGeom prst="rect">
            <a:avLst/>
          </a:prstGeom>
          <a:noFill/>
        </p:spPr>
        <p:txBody>
          <a:bodyPr wrap="square">
            <a:spAutoFit/>
          </a:bodyPr>
          <a:lstStyle/>
          <a:p>
            <a:pPr algn="l">
              <a:lnSpc>
                <a:spcPct val="150000"/>
              </a:lnSpc>
              <a:spcAft>
                <a:spcPts val="300"/>
              </a:spcAft>
            </a:pPr>
            <a:r>
              <a:rPr lang="zh-CN" altLang="en-US" sz="1600" b="1" i="0" dirty="0">
                <a:effectLst/>
                <a:latin typeface="Inter"/>
              </a:rPr>
              <a:t>任务区域（体育馆、体育场）。</a:t>
            </a:r>
            <a:endParaRPr lang="zh-CN" altLang="en-US" sz="1600" b="1" i="0" dirty="0">
              <a:effectLst/>
              <a:latin typeface="Inter"/>
            </a:endParaRPr>
          </a:p>
        </p:txBody>
      </p:sp>
      <p:sp>
        <p:nvSpPr>
          <p:cNvPr id="34" name="矩形 33"/>
          <p:cNvSpPr/>
          <p:nvPr/>
        </p:nvSpPr>
        <p:spPr>
          <a:xfrm>
            <a:off x="1138373" y="2438400"/>
            <a:ext cx="1227455" cy="3439886"/>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箭头连接符 34"/>
          <p:cNvCxnSpPr/>
          <p:nvPr/>
        </p:nvCxnSpPr>
        <p:spPr>
          <a:xfrm flipV="1">
            <a:off x="1705791" y="1430734"/>
            <a:ext cx="0" cy="1007666"/>
          </a:xfrm>
          <a:prstGeom prst="straightConnector1">
            <a:avLst/>
          </a:prstGeom>
          <a:ln w="28575">
            <a:solidFill>
              <a:srgbClr val="0070C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1132476" y="815727"/>
            <a:ext cx="1233352" cy="423449"/>
          </a:xfrm>
          <a:prstGeom prst="rect">
            <a:avLst/>
          </a:prstGeom>
          <a:noFill/>
        </p:spPr>
        <p:txBody>
          <a:bodyPr wrap="square">
            <a:spAutoFit/>
          </a:bodyPr>
          <a:lstStyle/>
          <a:p>
            <a:pPr algn="l">
              <a:lnSpc>
                <a:spcPct val="150000"/>
              </a:lnSpc>
              <a:spcAft>
                <a:spcPts val="300"/>
              </a:spcAft>
            </a:pPr>
            <a:r>
              <a:rPr lang="zh-CN" altLang="en-US" sz="1600" b="1" i="0" dirty="0">
                <a:effectLst/>
                <a:latin typeface="Inter"/>
              </a:rPr>
              <a:t>巡检的类别。</a:t>
            </a:r>
            <a:endParaRPr lang="zh-CN" altLang="en-US" sz="1600" b="1" i="0" dirty="0">
              <a:effectLst/>
              <a:latin typeface="Inter"/>
            </a:endParaRPr>
          </a:p>
        </p:txBody>
      </p:sp>
      <p:sp>
        <p:nvSpPr>
          <p:cNvPr id="44" name="矩形 43"/>
          <p:cNvSpPr/>
          <p:nvPr/>
        </p:nvSpPr>
        <p:spPr>
          <a:xfrm>
            <a:off x="2676523" y="2438400"/>
            <a:ext cx="3245306" cy="3439886"/>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5" name="直接箭头连接符 44"/>
          <p:cNvCxnSpPr/>
          <p:nvPr/>
        </p:nvCxnSpPr>
        <p:spPr>
          <a:xfrm>
            <a:off x="4158706" y="5856515"/>
            <a:ext cx="0" cy="348343"/>
          </a:xfrm>
          <a:prstGeom prst="straightConnector1">
            <a:avLst/>
          </a:prstGeom>
          <a:ln w="28575">
            <a:solidFill>
              <a:srgbClr val="00B05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2883653" y="6115857"/>
            <a:ext cx="3057479" cy="422295"/>
          </a:xfrm>
          <a:prstGeom prst="rect">
            <a:avLst/>
          </a:prstGeom>
          <a:noFill/>
        </p:spPr>
        <p:txBody>
          <a:bodyPr wrap="square">
            <a:spAutoFit/>
          </a:bodyPr>
          <a:lstStyle/>
          <a:p>
            <a:pPr algn="l">
              <a:lnSpc>
                <a:spcPct val="150000"/>
              </a:lnSpc>
              <a:spcAft>
                <a:spcPts val="300"/>
              </a:spcAft>
            </a:pPr>
            <a:r>
              <a:rPr lang="zh-CN" altLang="en-US" sz="1600" b="1" i="0" dirty="0">
                <a:effectLst/>
                <a:latin typeface="Inter"/>
              </a:rPr>
              <a:t>任务具体的检查细项，检查点。</a:t>
            </a:r>
            <a:endParaRPr lang="zh-CN" altLang="en-US" sz="1600" b="1" i="0" dirty="0">
              <a:effectLst/>
              <a:latin typeface="Inter"/>
            </a:endParaRPr>
          </a:p>
        </p:txBody>
      </p:sp>
      <p:sp>
        <p:nvSpPr>
          <p:cNvPr id="48" name="矩形 47"/>
          <p:cNvSpPr/>
          <p:nvPr/>
        </p:nvSpPr>
        <p:spPr>
          <a:xfrm>
            <a:off x="6022065" y="2416629"/>
            <a:ext cx="691882" cy="3439886"/>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9" name="直接箭头连接符 48"/>
          <p:cNvCxnSpPr/>
          <p:nvPr/>
        </p:nvCxnSpPr>
        <p:spPr>
          <a:xfrm flipV="1">
            <a:off x="6360748" y="1416950"/>
            <a:ext cx="6894" cy="1021449"/>
          </a:xfrm>
          <a:prstGeom prst="straightConnector1">
            <a:avLst/>
          </a:prstGeom>
          <a:ln w="28575">
            <a:solidFill>
              <a:srgbClr val="FFC00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5433627" y="816881"/>
            <a:ext cx="2165456" cy="422295"/>
          </a:xfrm>
          <a:prstGeom prst="rect">
            <a:avLst/>
          </a:prstGeom>
          <a:noFill/>
        </p:spPr>
        <p:txBody>
          <a:bodyPr wrap="square">
            <a:spAutoFit/>
          </a:bodyPr>
          <a:lstStyle/>
          <a:p>
            <a:pPr algn="ctr">
              <a:lnSpc>
                <a:spcPct val="150000"/>
              </a:lnSpc>
              <a:spcAft>
                <a:spcPts val="300"/>
              </a:spcAft>
            </a:pPr>
            <a:r>
              <a:rPr lang="zh-CN" altLang="en-US" sz="1600" b="1" i="0" dirty="0">
                <a:effectLst/>
                <a:latin typeface="Inter"/>
              </a:rPr>
              <a:t>巡检的时间（周期）。</a:t>
            </a:r>
            <a:endParaRPr lang="zh-CN" altLang="en-US" sz="1600" b="1" i="0" dirty="0">
              <a:effectLst/>
              <a:latin typeface="Inter"/>
            </a:endParaRPr>
          </a:p>
        </p:txBody>
      </p:sp>
      <p:sp>
        <p:nvSpPr>
          <p:cNvPr id="51" name="矩形 50"/>
          <p:cNvSpPr/>
          <p:nvPr/>
        </p:nvSpPr>
        <p:spPr>
          <a:xfrm>
            <a:off x="6998012" y="2416629"/>
            <a:ext cx="1227455" cy="3439886"/>
          </a:xfrm>
          <a:prstGeom prst="rect">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2" name="直接箭头连接符 51"/>
          <p:cNvCxnSpPr/>
          <p:nvPr/>
        </p:nvCxnSpPr>
        <p:spPr>
          <a:xfrm>
            <a:off x="7612102" y="5871030"/>
            <a:ext cx="0" cy="348343"/>
          </a:xfrm>
          <a:prstGeom prst="straightConnector1">
            <a:avLst/>
          </a:prstGeom>
          <a:ln w="28575">
            <a:solidFill>
              <a:srgbClr val="7030A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6859658" y="6115857"/>
            <a:ext cx="1748704" cy="422295"/>
          </a:xfrm>
          <a:prstGeom prst="rect">
            <a:avLst/>
          </a:prstGeom>
          <a:noFill/>
        </p:spPr>
        <p:txBody>
          <a:bodyPr wrap="square">
            <a:spAutoFit/>
          </a:bodyPr>
          <a:lstStyle/>
          <a:p>
            <a:pPr algn="l">
              <a:lnSpc>
                <a:spcPct val="150000"/>
              </a:lnSpc>
              <a:spcAft>
                <a:spcPts val="300"/>
              </a:spcAft>
            </a:pPr>
            <a:r>
              <a:rPr lang="zh-CN" altLang="en-US" sz="1600" b="1" i="0" dirty="0">
                <a:effectLst/>
                <a:latin typeface="Inter"/>
              </a:rPr>
              <a:t>任务的紧急状况。</a:t>
            </a:r>
            <a:endParaRPr lang="zh-CN" altLang="en-US" sz="1600" b="1" i="0" dirty="0">
              <a:effectLst/>
              <a:latin typeface="Inter"/>
            </a:endParaRPr>
          </a:p>
        </p:txBody>
      </p:sp>
      <p:sp>
        <p:nvSpPr>
          <p:cNvPr id="54" name="矩形 53"/>
          <p:cNvSpPr/>
          <p:nvPr/>
        </p:nvSpPr>
        <p:spPr>
          <a:xfrm>
            <a:off x="10871200" y="2438400"/>
            <a:ext cx="1121727" cy="3439886"/>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5" name="直接箭头连接符 54"/>
          <p:cNvCxnSpPr/>
          <p:nvPr/>
        </p:nvCxnSpPr>
        <p:spPr>
          <a:xfrm>
            <a:off x="11407588" y="5878286"/>
            <a:ext cx="0" cy="348343"/>
          </a:xfrm>
          <a:prstGeom prst="straightConnector1">
            <a:avLst/>
          </a:prstGeom>
          <a:ln w="28575">
            <a:solidFill>
              <a:srgbClr val="FFFF0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56" name="文本框 55"/>
          <p:cNvSpPr txBox="1"/>
          <p:nvPr/>
        </p:nvSpPr>
        <p:spPr>
          <a:xfrm>
            <a:off x="9926127" y="6030686"/>
            <a:ext cx="2278742" cy="791627"/>
          </a:xfrm>
          <a:prstGeom prst="rect">
            <a:avLst/>
          </a:prstGeom>
          <a:noFill/>
        </p:spPr>
        <p:txBody>
          <a:bodyPr wrap="square">
            <a:spAutoFit/>
          </a:bodyPr>
          <a:lstStyle/>
          <a:p>
            <a:pPr algn="ctr">
              <a:lnSpc>
                <a:spcPct val="150000"/>
              </a:lnSpc>
              <a:spcAft>
                <a:spcPts val="300"/>
              </a:spcAft>
            </a:pPr>
            <a:r>
              <a:rPr lang="zh-CN" altLang="en-US" sz="1600" b="1" i="0" dirty="0">
                <a:effectLst/>
                <a:latin typeface="Inter"/>
              </a:rPr>
              <a:t>本次任务需要以哪种方式进行资料的提交。</a:t>
            </a:r>
            <a:endParaRPr lang="zh-CN" altLang="en-US" sz="1600" b="1" i="0" dirty="0">
              <a:effectLst/>
              <a:latin typeface="Inter"/>
            </a:endParaRPr>
          </a:p>
        </p:txBody>
      </p:sp>
      <p:sp>
        <p:nvSpPr>
          <p:cNvPr id="57" name="矩形 56"/>
          <p:cNvSpPr/>
          <p:nvPr/>
        </p:nvSpPr>
        <p:spPr>
          <a:xfrm>
            <a:off x="9497533" y="2438400"/>
            <a:ext cx="1227455" cy="3439886"/>
          </a:xfrm>
          <a:prstGeom prst="rect">
            <a:avLst/>
          </a:prstGeom>
          <a:noFill/>
          <a:ln w="28575">
            <a:solidFill>
              <a:srgbClr val="AD7A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8" name="直接箭头连接符 57"/>
          <p:cNvCxnSpPr/>
          <p:nvPr/>
        </p:nvCxnSpPr>
        <p:spPr>
          <a:xfrm flipV="1">
            <a:off x="10101306" y="1395206"/>
            <a:ext cx="6508" cy="1021423"/>
          </a:xfrm>
          <a:prstGeom prst="straightConnector1">
            <a:avLst/>
          </a:prstGeom>
          <a:ln w="28575">
            <a:solidFill>
              <a:srgbClr val="AD7A13"/>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59" name="文本框 58"/>
          <p:cNvSpPr txBox="1"/>
          <p:nvPr/>
        </p:nvSpPr>
        <p:spPr>
          <a:xfrm>
            <a:off x="9327204" y="816881"/>
            <a:ext cx="1561991" cy="422295"/>
          </a:xfrm>
          <a:prstGeom prst="rect">
            <a:avLst/>
          </a:prstGeom>
          <a:noFill/>
        </p:spPr>
        <p:txBody>
          <a:bodyPr wrap="square">
            <a:spAutoFit/>
          </a:bodyPr>
          <a:lstStyle/>
          <a:p>
            <a:pPr algn="ctr">
              <a:lnSpc>
                <a:spcPct val="150000"/>
              </a:lnSpc>
              <a:spcAft>
                <a:spcPts val="300"/>
              </a:spcAft>
            </a:pPr>
            <a:r>
              <a:rPr lang="zh-CN" altLang="en-US" sz="1600" b="1" dirty="0">
                <a:latin typeface="Inter"/>
              </a:rPr>
              <a:t>任务完成人员。</a:t>
            </a:r>
            <a:endParaRPr lang="zh-CN" altLang="en-US" sz="1600" b="1" i="0" dirty="0">
              <a:effectLst/>
              <a:latin typeface="Inter"/>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6289639" y="806004"/>
            <a:ext cx="2791870" cy="6003420"/>
          </a:xfrm>
          <a:prstGeom prst="rect">
            <a:avLst/>
          </a:prstGeom>
        </p:spPr>
      </p:pic>
      <p:pic>
        <p:nvPicPr>
          <p:cNvPr id="3" name="Picture 8" descr="C:\Users\fusongzhao\Desktop\整理\桌面\我的工具\手机壳\Group.png"/>
          <p:cNvPicPr>
            <a:picLocks noChangeAspect="1"/>
          </p:cNvPicPr>
          <p:nvPr>
            <p:custDataLst>
              <p:tags r:id="rId2"/>
            </p:custDataLst>
          </p:nvPr>
        </p:nvPicPr>
        <p:blipFill>
          <a:blip r:embed="rId3"/>
          <a:stretch>
            <a:fillRect/>
          </a:stretch>
        </p:blipFill>
        <p:spPr>
          <a:xfrm>
            <a:off x="6062434" y="639107"/>
            <a:ext cx="3246280" cy="6218892"/>
          </a:xfrm>
          <a:prstGeom prst="rect">
            <a:avLst/>
          </a:prstGeom>
          <a:noFill/>
          <a:ln w="9525">
            <a:noFill/>
          </a:ln>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9615" y="834969"/>
            <a:ext cx="2910401" cy="6023031"/>
          </a:xfrm>
          <a:prstGeom prst="rect">
            <a:avLst/>
          </a:prstGeom>
        </p:spPr>
      </p:pic>
      <p:pic>
        <p:nvPicPr>
          <p:cNvPr id="2" name="Picture 8" descr="C:\Users\fusongzhao\Desktop\整理\桌面\我的工具\手机壳\Group.png"/>
          <p:cNvPicPr>
            <a:picLocks noChangeAspect="1"/>
          </p:cNvPicPr>
          <p:nvPr>
            <p:custDataLst>
              <p:tags r:id="rId5"/>
            </p:custDataLst>
          </p:nvPr>
        </p:nvPicPr>
        <p:blipFill>
          <a:blip r:embed="rId3"/>
          <a:stretch>
            <a:fillRect/>
          </a:stretch>
        </p:blipFill>
        <p:spPr>
          <a:xfrm>
            <a:off x="1987673" y="651162"/>
            <a:ext cx="3295028" cy="6218891"/>
          </a:xfrm>
          <a:prstGeom prst="rect">
            <a:avLst/>
          </a:prstGeom>
          <a:noFill/>
          <a:ln w="9525">
            <a:noFill/>
          </a:ln>
        </p:spPr>
      </p:pic>
      <p:sp>
        <p:nvSpPr>
          <p:cNvPr id="439" name="文本框 438"/>
          <p:cNvSpPr txBox="1"/>
          <p:nvPr>
            <p:custDataLst>
              <p:tags r:id="rId6"/>
            </p:custDataLst>
          </p:nvPr>
        </p:nvSpPr>
        <p:spPr>
          <a:xfrm>
            <a:off x="633095" y="177442"/>
            <a:ext cx="11363960" cy="461665"/>
          </a:xfrm>
          <a:prstGeom prst="rect">
            <a:avLst/>
          </a:prstGeom>
          <a:noFill/>
        </p:spPr>
        <p:txBody>
          <a:bodyPr wrap="square" rtlCol="0" anchor="t">
            <a:spAutoFit/>
          </a:bodyPr>
          <a:lstStyle/>
          <a:p>
            <a:pPr>
              <a:defRPr/>
            </a:pPr>
            <a:r>
              <a:rPr lang="en-US" altLang="zh-CN" sz="2400" b="1" kern="100" dirty="0">
                <a:solidFill>
                  <a:srgbClr val="0070C0"/>
                </a:solidFill>
                <a:latin typeface="微软雅黑" panose="020B0503020204020204" charset="-122"/>
                <a:ea typeface="微软雅黑" panose="020B0503020204020204" charset="-122"/>
                <a:cs typeface="+mn-ea"/>
                <a:sym typeface="+mn-ea"/>
              </a:rPr>
              <a:t>3.4 </a:t>
            </a:r>
            <a:r>
              <a:rPr lang="zh-CN" altLang="en-US" sz="2400" b="1" kern="100" dirty="0">
                <a:solidFill>
                  <a:srgbClr val="0070C0"/>
                </a:solidFill>
                <a:latin typeface="微软雅黑" panose="020B0503020204020204" charset="-122"/>
                <a:ea typeface="微软雅黑" panose="020B0503020204020204" charset="-122"/>
                <a:cs typeface="+mn-ea"/>
                <a:sym typeface="+mn-ea"/>
              </a:rPr>
              <a:t>系统介绍</a:t>
            </a:r>
            <a:r>
              <a:rPr lang="en-US" altLang="zh-CN" sz="2400" b="1" kern="100" dirty="0">
                <a:solidFill>
                  <a:srgbClr val="0070C0"/>
                </a:solidFill>
                <a:latin typeface="微软雅黑" panose="020B0503020204020204" charset="-122"/>
                <a:ea typeface="微软雅黑" panose="020B0503020204020204" charset="-122"/>
                <a:cs typeface="+mn-ea"/>
                <a:sym typeface="+mn-ea"/>
              </a:rPr>
              <a:t>-</a:t>
            </a:r>
            <a:r>
              <a:rPr lang="zh-CN" altLang="en-US" sz="2400" b="1" kern="100" dirty="0">
                <a:solidFill>
                  <a:srgbClr val="0070C0"/>
                </a:solidFill>
                <a:latin typeface="微软雅黑" panose="020B0503020204020204" charset="-122"/>
                <a:ea typeface="微软雅黑" panose="020B0503020204020204" charset="-122"/>
                <a:cs typeface="+mn-ea"/>
                <a:sym typeface="+mn-ea"/>
              </a:rPr>
              <a:t>场馆巡检任务</a:t>
            </a:r>
            <a:endParaRPr lang="zh-CN" altLang="en-US" sz="2400" b="1" kern="100" dirty="0">
              <a:solidFill>
                <a:srgbClr val="0070C0"/>
              </a:solidFill>
              <a:latin typeface="微软雅黑" panose="020B0503020204020204" charset="-122"/>
              <a:ea typeface="微软雅黑" panose="020B0503020204020204" charset="-122"/>
              <a:cs typeface="+mn-ea"/>
            </a:endParaRPr>
          </a:p>
        </p:txBody>
      </p:sp>
      <p:sp>
        <p:nvSpPr>
          <p:cNvPr id="46" name="矩形 45"/>
          <p:cNvSpPr/>
          <p:nvPr/>
        </p:nvSpPr>
        <p:spPr>
          <a:xfrm>
            <a:off x="2249213" y="1888200"/>
            <a:ext cx="2749179" cy="10383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rgbClr val="FF0000"/>
                </a:solidFill>
              </a:ln>
              <a:noFill/>
            </a:endParaRPr>
          </a:p>
        </p:txBody>
      </p:sp>
      <p:sp>
        <p:nvSpPr>
          <p:cNvPr id="49" name="文本框 48"/>
          <p:cNvSpPr txBox="1"/>
          <p:nvPr/>
        </p:nvSpPr>
        <p:spPr>
          <a:xfrm>
            <a:off x="255808" y="1130208"/>
            <a:ext cx="1300346" cy="2268954"/>
          </a:xfrm>
          <a:prstGeom prst="rect">
            <a:avLst/>
          </a:prstGeom>
          <a:noFill/>
        </p:spPr>
        <p:txBody>
          <a:bodyPr wrap="square">
            <a:spAutoFit/>
          </a:bodyPr>
          <a:lstStyle/>
          <a:p>
            <a:pPr algn="l">
              <a:lnSpc>
                <a:spcPct val="150000"/>
              </a:lnSpc>
              <a:spcAft>
                <a:spcPts val="300"/>
              </a:spcAft>
            </a:pPr>
            <a:r>
              <a:rPr lang="zh-CN" altLang="en-US" sz="1600" b="1" dirty="0">
                <a:latin typeface="Inter"/>
              </a:rPr>
              <a:t>此处显示需要处理任务                                                                                                                                                                                                                                                                                        数量、被驳回的任务数量，已完成任务数。</a:t>
            </a:r>
            <a:endParaRPr lang="zh-CN" altLang="en-US" sz="1600" b="1" i="0" dirty="0">
              <a:effectLst/>
              <a:latin typeface="Inter"/>
            </a:endParaRPr>
          </a:p>
        </p:txBody>
      </p:sp>
      <p:sp>
        <p:nvSpPr>
          <p:cNvPr id="59" name="文本框 58"/>
          <p:cNvSpPr txBox="1"/>
          <p:nvPr/>
        </p:nvSpPr>
        <p:spPr>
          <a:xfrm>
            <a:off x="10075053" y="657632"/>
            <a:ext cx="1847745" cy="2268954"/>
          </a:xfrm>
          <a:prstGeom prst="rect">
            <a:avLst/>
          </a:prstGeom>
          <a:noFill/>
        </p:spPr>
        <p:txBody>
          <a:bodyPr wrap="square">
            <a:spAutoFit/>
          </a:bodyPr>
          <a:lstStyle/>
          <a:p>
            <a:pPr algn="l">
              <a:lnSpc>
                <a:spcPct val="150000"/>
              </a:lnSpc>
              <a:spcAft>
                <a:spcPts val="300"/>
              </a:spcAft>
            </a:pPr>
            <a:r>
              <a:rPr lang="zh-CN" altLang="en-US" sz="1600" b="1" i="0" dirty="0">
                <a:effectLst/>
                <a:latin typeface="Inter"/>
              </a:rPr>
              <a:t>巡检人员点开全民健身中心巡检任务后可以看到关于这个地区的其他巡检任务、处理状态以及任务的详情。</a:t>
            </a:r>
            <a:endParaRPr lang="zh-CN" altLang="en-US" sz="1600" b="1" i="0" dirty="0">
              <a:effectLst/>
              <a:latin typeface="Inter"/>
            </a:endParaRPr>
          </a:p>
        </p:txBody>
      </p:sp>
      <p:sp>
        <p:nvSpPr>
          <p:cNvPr id="11" name="矩形 10"/>
          <p:cNvSpPr/>
          <p:nvPr/>
        </p:nvSpPr>
        <p:spPr>
          <a:xfrm>
            <a:off x="2249213" y="3050285"/>
            <a:ext cx="2749179" cy="757429"/>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p:nvCxnSpPr>
        <p:spPr>
          <a:xfrm>
            <a:off x="9010260" y="1629234"/>
            <a:ext cx="886775" cy="0"/>
          </a:xfrm>
          <a:prstGeom prst="line">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8994762" y="3205265"/>
            <a:ext cx="902273" cy="0"/>
          </a:xfrm>
          <a:prstGeom prst="line">
            <a:avLst/>
          </a:prstGeom>
          <a:ln w="28575">
            <a:solidFill>
              <a:srgbClr val="00B0F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8497224" y="3023501"/>
            <a:ext cx="472784" cy="244491"/>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10072548" y="2933681"/>
            <a:ext cx="2270718" cy="422295"/>
          </a:xfrm>
          <a:prstGeom prst="rect">
            <a:avLst/>
          </a:prstGeom>
          <a:noFill/>
        </p:spPr>
        <p:txBody>
          <a:bodyPr wrap="square">
            <a:spAutoFit/>
          </a:bodyPr>
          <a:lstStyle/>
          <a:p>
            <a:pPr algn="l">
              <a:lnSpc>
                <a:spcPct val="150000"/>
              </a:lnSpc>
              <a:spcAft>
                <a:spcPts val="300"/>
              </a:spcAft>
            </a:pPr>
            <a:r>
              <a:rPr lang="zh-CN" altLang="en-US" sz="1600" b="1" i="0" dirty="0">
                <a:effectLst/>
                <a:latin typeface="Inter"/>
              </a:rPr>
              <a:t>任务的处理状态。</a:t>
            </a:r>
            <a:endParaRPr lang="zh-CN" altLang="en-US" sz="1600" b="1" i="0" dirty="0">
              <a:effectLst/>
              <a:latin typeface="Inter"/>
            </a:endParaRPr>
          </a:p>
        </p:txBody>
      </p:sp>
      <p:sp>
        <p:nvSpPr>
          <p:cNvPr id="30" name="矩形 29"/>
          <p:cNvSpPr/>
          <p:nvPr/>
        </p:nvSpPr>
        <p:spPr>
          <a:xfrm>
            <a:off x="7364619" y="3892470"/>
            <a:ext cx="466164" cy="231532"/>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连接符 30"/>
          <p:cNvCxnSpPr/>
          <p:nvPr/>
        </p:nvCxnSpPr>
        <p:spPr>
          <a:xfrm>
            <a:off x="7830783" y="4008236"/>
            <a:ext cx="2066252" cy="0"/>
          </a:xfrm>
          <a:prstGeom prst="line">
            <a:avLst/>
          </a:prstGeom>
          <a:ln w="28575">
            <a:solidFill>
              <a:srgbClr val="00B05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10088447" y="3722538"/>
            <a:ext cx="2270718" cy="422295"/>
          </a:xfrm>
          <a:prstGeom prst="rect">
            <a:avLst/>
          </a:prstGeom>
          <a:noFill/>
        </p:spPr>
        <p:txBody>
          <a:bodyPr wrap="square">
            <a:spAutoFit/>
          </a:bodyPr>
          <a:lstStyle/>
          <a:p>
            <a:pPr algn="l">
              <a:lnSpc>
                <a:spcPct val="150000"/>
              </a:lnSpc>
              <a:spcAft>
                <a:spcPts val="300"/>
              </a:spcAft>
            </a:pPr>
            <a:r>
              <a:rPr lang="zh-CN" altLang="en-US" sz="1600" b="1" i="0" dirty="0">
                <a:effectLst/>
                <a:latin typeface="Inter"/>
              </a:rPr>
              <a:t>任务的详细情况。</a:t>
            </a:r>
            <a:endParaRPr lang="zh-CN" altLang="en-US" sz="1600" b="1" i="0" dirty="0">
              <a:effectLst/>
              <a:latin typeface="Inter"/>
            </a:endParaRPr>
          </a:p>
        </p:txBody>
      </p:sp>
      <p:sp>
        <p:nvSpPr>
          <p:cNvPr id="34" name="矩形 33"/>
          <p:cNvSpPr/>
          <p:nvPr/>
        </p:nvSpPr>
        <p:spPr>
          <a:xfrm>
            <a:off x="6285604" y="4759434"/>
            <a:ext cx="952262" cy="213330"/>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连接符 34"/>
          <p:cNvCxnSpPr/>
          <p:nvPr/>
        </p:nvCxnSpPr>
        <p:spPr>
          <a:xfrm>
            <a:off x="7237866" y="4848780"/>
            <a:ext cx="2659169" cy="0"/>
          </a:xfrm>
          <a:prstGeom prst="line">
            <a:avLst/>
          </a:prstGeom>
          <a:ln w="28575">
            <a:solidFill>
              <a:srgbClr val="FFC00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10088447" y="4562303"/>
            <a:ext cx="1550780" cy="791627"/>
          </a:xfrm>
          <a:prstGeom prst="rect">
            <a:avLst/>
          </a:prstGeom>
          <a:noFill/>
        </p:spPr>
        <p:txBody>
          <a:bodyPr wrap="square">
            <a:spAutoFit/>
          </a:bodyPr>
          <a:lstStyle/>
          <a:p>
            <a:pPr algn="l">
              <a:lnSpc>
                <a:spcPct val="150000"/>
              </a:lnSpc>
              <a:spcAft>
                <a:spcPts val="300"/>
              </a:spcAft>
            </a:pPr>
            <a:r>
              <a:rPr lang="zh-CN" altLang="en-US" sz="1600" b="1" i="0" dirty="0">
                <a:effectLst/>
                <a:latin typeface="Inter"/>
              </a:rPr>
              <a:t>这个地区任务的名称。</a:t>
            </a:r>
            <a:endParaRPr lang="zh-CN" altLang="en-US" sz="1600" b="1" i="0" dirty="0">
              <a:effectLst/>
              <a:latin typeface="Inter"/>
            </a:endParaRPr>
          </a:p>
        </p:txBody>
      </p:sp>
      <p:cxnSp>
        <p:nvCxnSpPr>
          <p:cNvPr id="7" name="直接箭头连接符 6"/>
          <p:cNvCxnSpPr>
            <a:stCxn id="46" idx="1"/>
          </p:cNvCxnSpPr>
          <p:nvPr/>
        </p:nvCxnSpPr>
        <p:spPr>
          <a:xfrm flipH="1">
            <a:off x="1460002" y="2407393"/>
            <a:ext cx="789211" cy="0"/>
          </a:xfrm>
          <a:prstGeom prst="straightConnector1">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6315075" y="1379349"/>
            <a:ext cx="2710683" cy="48395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箭头连接符 16"/>
          <p:cNvCxnSpPr/>
          <p:nvPr/>
        </p:nvCxnSpPr>
        <p:spPr>
          <a:xfrm>
            <a:off x="5174213" y="3429000"/>
            <a:ext cx="888221" cy="0"/>
          </a:xfrm>
          <a:prstGeom prst="straightConnector1">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rcRect b="34611"/>
          <a:stretch>
            <a:fillRect/>
          </a:stretch>
        </p:blipFill>
        <p:spPr>
          <a:xfrm>
            <a:off x="6226306" y="822607"/>
            <a:ext cx="2964188" cy="4484406"/>
          </a:xfrm>
          <a:prstGeom prst="rect">
            <a:avLst/>
          </a:prstGeom>
        </p:spPr>
      </p:pic>
      <p:pic>
        <p:nvPicPr>
          <p:cNvPr id="7" name="图片 6"/>
          <p:cNvPicPr>
            <a:picLocks noChangeAspect="1"/>
          </p:cNvPicPr>
          <p:nvPr/>
        </p:nvPicPr>
        <p:blipFill>
          <a:blip r:embed="rId1">
            <a:extLst>
              <a:ext uri="{28A0092B-C50C-407E-A947-70E740481C1C}">
                <a14:useLocalDpi xmlns:a14="http://schemas.microsoft.com/office/drawing/2010/main" val="0"/>
              </a:ext>
            </a:extLst>
          </a:blip>
          <a:srcRect b="34611"/>
          <a:stretch>
            <a:fillRect/>
          </a:stretch>
        </p:blipFill>
        <p:spPr>
          <a:xfrm>
            <a:off x="2563147" y="822606"/>
            <a:ext cx="2799261" cy="4484407"/>
          </a:xfrm>
          <a:prstGeom prst="rect">
            <a:avLst/>
          </a:prstGeom>
        </p:spPr>
      </p:pic>
      <p:pic>
        <p:nvPicPr>
          <p:cNvPr id="6" name="Picture 8" descr="C:\Users\fusongzhao\Desktop\整理\桌面\我的工具\手机壳\Group.png"/>
          <p:cNvPicPr>
            <a:picLocks noChangeAspect="1"/>
          </p:cNvPicPr>
          <p:nvPr>
            <p:custDataLst>
              <p:tags r:id="rId2"/>
            </p:custDataLst>
          </p:nvPr>
        </p:nvPicPr>
        <p:blipFill>
          <a:blip r:embed="rId3"/>
          <a:stretch>
            <a:fillRect/>
          </a:stretch>
        </p:blipFill>
        <p:spPr>
          <a:xfrm>
            <a:off x="6074971" y="639107"/>
            <a:ext cx="3238907" cy="6218893"/>
          </a:xfrm>
          <a:prstGeom prst="rect">
            <a:avLst/>
          </a:prstGeom>
          <a:noFill/>
          <a:ln w="9525">
            <a:noFill/>
          </a:ln>
        </p:spPr>
      </p:pic>
      <p:pic>
        <p:nvPicPr>
          <p:cNvPr id="4" name="Picture 8" descr="C:\Users\fusongzhao\Desktop\整理\桌面\我的工具\手机壳\Group.png"/>
          <p:cNvPicPr>
            <a:picLocks noChangeAspect="1"/>
          </p:cNvPicPr>
          <p:nvPr>
            <p:custDataLst>
              <p:tags r:id="rId4"/>
            </p:custDataLst>
          </p:nvPr>
        </p:nvPicPr>
        <p:blipFill>
          <a:blip r:embed="rId3"/>
          <a:stretch>
            <a:fillRect/>
          </a:stretch>
        </p:blipFill>
        <p:spPr>
          <a:xfrm>
            <a:off x="2359620" y="639107"/>
            <a:ext cx="3238907" cy="6218893"/>
          </a:xfrm>
          <a:prstGeom prst="rect">
            <a:avLst/>
          </a:prstGeom>
          <a:noFill/>
          <a:ln w="9525">
            <a:noFill/>
          </a:ln>
        </p:spPr>
      </p:pic>
      <p:sp>
        <p:nvSpPr>
          <p:cNvPr id="439" name="文本框 438"/>
          <p:cNvSpPr txBox="1"/>
          <p:nvPr>
            <p:custDataLst>
              <p:tags r:id="rId5"/>
            </p:custDataLst>
          </p:nvPr>
        </p:nvSpPr>
        <p:spPr>
          <a:xfrm>
            <a:off x="633095" y="177442"/>
            <a:ext cx="11363960" cy="461665"/>
          </a:xfrm>
          <a:prstGeom prst="rect">
            <a:avLst/>
          </a:prstGeom>
          <a:noFill/>
        </p:spPr>
        <p:txBody>
          <a:bodyPr wrap="square" rtlCol="0" anchor="t">
            <a:spAutoFit/>
          </a:bodyPr>
          <a:lstStyle/>
          <a:p>
            <a:pPr>
              <a:defRPr/>
            </a:pPr>
            <a:r>
              <a:rPr lang="en-US" altLang="zh-CN" sz="2400" b="1" kern="100" dirty="0">
                <a:solidFill>
                  <a:srgbClr val="0070C0"/>
                </a:solidFill>
                <a:latin typeface="微软雅黑" panose="020B0503020204020204" charset="-122"/>
                <a:ea typeface="微软雅黑" panose="020B0503020204020204" charset="-122"/>
                <a:cs typeface="+mn-ea"/>
                <a:sym typeface="+mn-ea"/>
              </a:rPr>
              <a:t>3.5 </a:t>
            </a:r>
            <a:r>
              <a:rPr lang="zh-CN" altLang="en-US" sz="2400" b="1" kern="100" dirty="0">
                <a:solidFill>
                  <a:srgbClr val="0070C0"/>
                </a:solidFill>
                <a:latin typeface="微软雅黑" panose="020B0503020204020204" charset="-122"/>
                <a:ea typeface="微软雅黑" panose="020B0503020204020204" charset="-122"/>
                <a:cs typeface="+mn-ea"/>
                <a:sym typeface="+mn-ea"/>
              </a:rPr>
              <a:t>系统介绍</a:t>
            </a:r>
            <a:r>
              <a:rPr lang="en-US" altLang="zh-CN" sz="2400" b="1" kern="100" dirty="0">
                <a:solidFill>
                  <a:srgbClr val="0070C0"/>
                </a:solidFill>
                <a:latin typeface="微软雅黑" panose="020B0503020204020204" charset="-122"/>
                <a:ea typeface="微软雅黑" panose="020B0503020204020204" charset="-122"/>
                <a:cs typeface="+mn-ea"/>
                <a:sym typeface="+mn-ea"/>
              </a:rPr>
              <a:t>-</a:t>
            </a:r>
            <a:r>
              <a:rPr lang="zh-CN" altLang="en-US" sz="2400" b="1" kern="100" dirty="0">
                <a:solidFill>
                  <a:srgbClr val="0070C0"/>
                </a:solidFill>
                <a:latin typeface="微软雅黑" panose="020B0503020204020204" charset="-122"/>
                <a:ea typeface="微软雅黑" panose="020B0503020204020204" charset="-122"/>
                <a:cs typeface="+mn-ea"/>
                <a:sym typeface="+mn-ea"/>
              </a:rPr>
              <a:t>巡检任务筛选</a:t>
            </a:r>
            <a:endParaRPr lang="zh-CN" altLang="en-US" sz="2400" b="1" kern="100" dirty="0">
              <a:solidFill>
                <a:srgbClr val="0070C0"/>
              </a:solidFill>
              <a:latin typeface="微软雅黑" panose="020B0503020204020204" charset="-122"/>
              <a:ea typeface="微软雅黑" panose="020B0503020204020204" charset="-122"/>
              <a:cs typeface="+mn-ea"/>
            </a:endParaRPr>
          </a:p>
        </p:txBody>
      </p:sp>
      <p:sp>
        <p:nvSpPr>
          <p:cNvPr id="59" name="文本框 58"/>
          <p:cNvSpPr txBox="1"/>
          <p:nvPr/>
        </p:nvSpPr>
        <p:spPr>
          <a:xfrm>
            <a:off x="285006" y="2822615"/>
            <a:ext cx="1628550" cy="2484398"/>
          </a:xfrm>
          <a:prstGeom prst="rect">
            <a:avLst/>
          </a:prstGeom>
          <a:noFill/>
        </p:spPr>
        <p:txBody>
          <a:bodyPr wrap="square">
            <a:spAutoFit/>
          </a:bodyPr>
          <a:lstStyle/>
          <a:p>
            <a:pPr algn="l">
              <a:lnSpc>
                <a:spcPct val="200000"/>
              </a:lnSpc>
              <a:spcAft>
                <a:spcPts val="300"/>
              </a:spcAft>
            </a:pPr>
            <a:r>
              <a:rPr lang="zh-CN" altLang="en-US" sz="1600" b="1" i="0" dirty="0">
                <a:effectLst/>
                <a:latin typeface="Inter"/>
              </a:rPr>
              <a:t>点开紧急程度可以快速的筛选任务紧急程度提醒维修人员尽快解决维修任务。</a:t>
            </a:r>
            <a:endParaRPr lang="zh-CN" altLang="en-US" sz="1600" b="1" i="0" dirty="0">
              <a:effectLst/>
              <a:latin typeface="Inter"/>
            </a:endParaRPr>
          </a:p>
        </p:txBody>
      </p:sp>
      <p:sp>
        <p:nvSpPr>
          <p:cNvPr id="387" name="文本框 386"/>
          <p:cNvSpPr txBox="1"/>
          <p:nvPr/>
        </p:nvSpPr>
        <p:spPr>
          <a:xfrm>
            <a:off x="10004004" y="2576393"/>
            <a:ext cx="2062641" cy="2976841"/>
          </a:xfrm>
          <a:prstGeom prst="rect">
            <a:avLst/>
          </a:prstGeom>
          <a:noFill/>
        </p:spPr>
        <p:txBody>
          <a:bodyPr wrap="square">
            <a:spAutoFit/>
          </a:bodyPr>
          <a:lstStyle/>
          <a:p>
            <a:pPr algn="l">
              <a:lnSpc>
                <a:spcPct val="200000"/>
              </a:lnSpc>
              <a:spcAft>
                <a:spcPts val="300"/>
              </a:spcAft>
            </a:pPr>
            <a:r>
              <a:rPr lang="zh-CN" altLang="en-US" sz="1600" b="1" i="0" dirty="0">
                <a:effectLst/>
                <a:latin typeface="Inter"/>
              </a:rPr>
              <a:t>点开处理状态可以</a:t>
            </a:r>
            <a:r>
              <a:rPr lang="zh-CN" altLang="en-US" sz="1600" b="1" dirty="0">
                <a:latin typeface="Inter"/>
              </a:rPr>
              <a:t>快速筛选任务目前的状态，有多少任务目前已经完成？有多少任务目前还在待处理状态？方便快速查找。</a:t>
            </a:r>
            <a:endParaRPr lang="zh-CN" altLang="en-US" sz="1600" b="1" i="0" dirty="0">
              <a:effectLst/>
              <a:latin typeface="Inter"/>
            </a:endParaRPr>
          </a:p>
        </p:txBody>
      </p:sp>
      <p:sp>
        <p:nvSpPr>
          <p:cNvPr id="8" name="矩形 7"/>
          <p:cNvSpPr/>
          <p:nvPr/>
        </p:nvSpPr>
        <p:spPr>
          <a:xfrm>
            <a:off x="2609644" y="3204292"/>
            <a:ext cx="2721770" cy="210272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箭头连接符 9"/>
          <p:cNvCxnSpPr>
            <a:endCxn id="59" idx="3"/>
          </p:cNvCxnSpPr>
          <p:nvPr/>
        </p:nvCxnSpPr>
        <p:spPr>
          <a:xfrm flipH="1">
            <a:off x="1913556" y="4064814"/>
            <a:ext cx="696088" cy="0"/>
          </a:xfrm>
          <a:prstGeom prst="straightConnector1">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6330573" y="3204292"/>
            <a:ext cx="2721770" cy="210272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箭头连接符 14"/>
          <p:cNvCxnSpPr/>
          <p:nvPr/>
        </p:nvCxnSpPr>
        <p:spPr>
          <a:xfrm>
            <a:off x="9052343" y="4064814"/>
            <a:ext cx="882071" cy="0"/>
          </a:xfrm>
          <a:prstGeom prst="straightConnector1">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rcRect t="51499" b="1203"/>
          <a:stretch>
            <a:fillRect/>
          </a:stretch>
        </p:blipFill>
        <p:spPr>
          <a:xfrm>
            <a:off x="6219984" y="1022888"/>
            <a:ext cx="2948878" cy="5680131"/>
          </a:xfrm>
          <a:prstGeom prst="rect">
            <a:avLst/>
          </a:prstGeom>
        </p:spPr>
      </p:pic>
      <p:pic>
        <p:nvPicPr>
          <p:cNvPr id="4" name="Picture 8" descr="C:\Users\fusongzhao\Desktop\整理\桌面\我的工具\手机壳\Group.png"/>
          <p:cNvPicPr>
            <a:picLocks noChangeAspect="1"/>
          </p:cNvPicPr>
          <p:nvPr>
            <p:custDataLst>
              <p:tags r:id="rId2"/>
            </p:custDataLst>
          </p:nvPr>
        </p:nvPicPr>
        <p:blipFill>
          <a:blip r:embed="rId3"/>
          <a:stretch>
            <a:fillRect/>
          </a:stretch>
        </p:blipFill>
        <p:spPr>
          <a:xfrm>
            <a:off x="6074978" y="649893"/>
            <a:ext cx="3266276" cy="6159286"/>
          </a:xfrm>
          <a:prstGeom prst="rect">
            <a:avLst/>
          </a:prstGeom>
          <a:noFill/>
          <a:ln w="9525">
            <a:noFill/>
          </a:ln>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4664" y="803586"/>
            <a:ext cx="3001946" cy="6007919"/>
          </a:xfrm>
          <a:prstGeom prst="rect">
            <a:avLst/>
          </a:prstGeom>
        </p:spPr>
      </p:pic>
      <p:pic>
        <p:nvPicPr>
          <p:cNvPr id="3" name="Picture 8" descr="C:\Users\fusongzhao\Desktop\整理\桌面\我的工具\手机壳\Group.png"/>
          <p:cNvPicPr>
            <a:picLocks noChangeAspect="1"/>
          </p:cNvPicPr>
          <p:nvPr>
            <p:custDataLst>
              <p:tags r:id="rId5"/>
            </p:custDataLst>
          </p:nvPr>
        </p:nvPicPr>
        <p:blipFill>
          <a:blip r:embed="rId3"/>
          <a:stretch>
            <a:fillRect/>
          </a:stretch>
        </p:blipFill>
        <p:spPr>
          <a:xfrm>
            <a:off x="2696534" y="639107"/>
            <a:ext cx="3301278" cy="6212303"/>
          </a:xfrm>
          <a:prstGeom prst="rect">
            <a:avLst/>
          </a:prstGeom>
          <a:noFill/>
          <a:ln w="9525">
            <a:noFill/>
          </a:ln>
        </p:spPr>
      </p:pic>
      <p:sp>
        <p:nvSpPr>
          <p:cNvPr id="439" name="文本框 438"/>
          <p:cNvSpPr txBox="1"/>
          <p:nvPr>
            <p:custDataLst>
              <p:tags r:id="rId6"/>
            </p:custDataLst>
          </p:nvPr>
        </p:nvSpPr>
        <p:spPr>
          <a:xfrm>
            <a:off x="633095" y="177442"/>
            <a:ext cx="11363960" cy="460375"/>
          </a:xfrm>
          <a:prstGeom prst="rect">
            <a:avLst/>
          </a:prstGeom>
          <a:noFill/>
        </p:spPr>
        <p:txBody>
          <a:bodyPr wrap="square" rtlCol="0" anchor="t">
            <a:spAutoFit/>
          </a:bodyPr>
          <a:lstStyle/>
          <a:p>
            <a:pPr>
              <a:defRPr/>
            </a:pPr>
            <a:r>
              <a:rPr lang="en-US" altLang="zh-CN" sz="2400" b="1" kern="100" dirty="0">
                <a:solidFill>
                  <a:srgbClr val="0070C0"/>
                </a:solidFill>
                <a:latin typeface="微软雅黑" panose="020B0503020204020204" charset="-122"/>
                <a:ea typeface="微软雅黑" panose="020B0503020204020204" charset="-122"/>
                <a:cs typeface="微软雅黑" panose="020B0503020204020204" charset="-122"/>
                <a:sym typeface="+mn-ea"/>
              </a:rPr>
              <a:t>3.6 </a:t>
            </a:r>
            <a:r>
              <a:rPr lang="zh-CN" altLang="en-US" sz="2400" b="1" kern="100" dirty="0">
                <a:solidFill>
                  <a:srgbClr val="0070C0"/>
                </a:solidFill>
                <a:latin typeface="微软雅黑" panose="020B0503020204020204" charset="-122"/>
                <a:ea typeface="微软雅黑" panose="020B0503020204020204" charset="-122"/>
                <a:cs typeface="微软雅黑" panose="020B0503020204020204" charset="-122"/>
                <a:sym typeface="+mn-ea"/>
              </a:rPr>
              <a:t>系统介绍</a:t>
            </a:r>
            <a:r>
              <a:rPr lang="en-US" altLang="zh-CN" sz="2400" b="1" kern="100" dirty="0">
                <a:solidFill>
                  <a:srgbClr val="0070C0"/>
                </a:solidFill>
                <a:latin typeface="微软雅黑" panose="020B0503020204020204" charset="-122"/>
                <a:ea typeface="微软雅黑" panose="020B0503020204020204" charset="-122"/>
                <a:cs typeface="微软雅黑" panose="020B0503020204020204" charset="-122"/>
                <a:sym typeface="+mn-ea"/>
              </a:rPr>
              <a:t>-</a:t>
            </a:r>
            <a:r>
              <a:rPr lang="zh-CN" altLang="en-US" sz="2400" b="1" kern="100" dirty="0">
                <a:solidFill>
                  <a:srgbClr val="0070C0"/>
                </a:solidFill>
                <a:latin typeface="微软雅黑" panose="020B0503020204020204" charset="-122"/>
                <a:ea typeface="微软雅黑" panose="020B0503020204020204" charset="-122"/>
                <a:cs typeface="微软雅黑" panose="020B0503020204020204" charset="-122"/>
                <a:sym typeface="+mn-ea"/>
              </a:rPr>
              <a:t>巡检任务处理</a:t>
            </a:r>
            <a:endParaRPr lang="zh-CN" altLang="en-US" sz="2400" b="1" kern="100" dirty="0">
              <a:solidFill>
                <a:srgbClr val="0070C0"/>
              </a:solidFill>
              <a:latin typeface="微软雅黑" panose="020B0503020204020204" charset="-122"/>
              <a:ea typeface="微软雅黑" panose="020B0503020204020204" charset="-122"/>
              <a:cs typeface="微软雅黑" panose="020B0503020204020204" charset="-122"/>
            </a:endParaRPr>
          </a:p>
        </p:txBody>
      </p:sp>
      <p:sp>
        <p:nvSpPr>
          <p:cNvPr id="11" name="矩形 10"/>
          <p:cNvSpPr/>
          <p:nvPr/>
        </p:nvSpPr>
        <p:spPr>
          <a:xfrm>
            <a:off x="2993244" y="2034809"/>
            <a:ext cx="2703311" cy="40691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7" name="文本框 16"/>
          <p:cNvSpPr txBox="1"/>
          <p:nvPr/>
        </p:nvSpPr>
        <p:spPr>
          <a:xfrm>
            <a:off x="261644" y="731151"/>
            <a:ext cx="1868721" cy="1160959"/>
          </a:xfrm>
          <a:prstGeom prst="rect">
            <a:avLst/>
          </a:prstGeom>
          <a:noFill/>
        </p:spPr>
        <p:txBody>
          <a:bodyPr wrap="square">
            <a:spAutoFit/>
          </a:bodyPr>
          <a:lstStyle/>
          <a:p>
            <a:pPr algn="l">
              <a:lnSpc>
                <a:spcPct val="150000"/>
              </a:lnSpc>
              <a:spcAft>
                <a:spcPts val="300"/>
              </a:spcAft>
            </a:pPr>
            <a:r>
              <a:rPr lang="zh-CN" altLang="en-US" sz="1600" b="1" i="0" dirty="0">
                <a:effectLst/>
                <a:latin typeface="微软雅黑" panose="020B0503020204020204" charset="-122"/>
                <a:ea typeface="微软雅黑" panose="020B0503020204020204" charset="-122"/>
              </a:rPr>
              <a:t>此区域显示检查的期限不能晚于此日期。</a:t>
            </a:r>
            <a:endParaRPr lang="zh-CN" altLang="en-US" sz="1600" b="1" i="0" dirty="0">
              <a:effectLst/>
              <a:latin typeface="微软雅黑" panose="020B0503020204020204" charset="-122"/>
              <a:ea typeface="微软雅黑" panose="020B0503020204020204" charset="-122"/>
            </a:endParaRPr>
          </a:p>
        </p:txBody>
      </p:sp>
      <p:sp>
        <p:nvSpPr>
          <p:cNvPr id="18" name="矩形 17"/>
          <p:cNvSpPr/>
          <p:nvPr/>
        </p:nvSpPr>
        <p:spPr>
          <a:xfrm>
            <a:off x="6335606" y="2238263"/>
            <a:ext cx="2686028" cy="37334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2" name="文本框 21"/>
          <p:cNvSpPr txBox="1"/>
          <p:nvPr/>
        </p:nvSpPr>
        <p:spPr>
          <a:xfrm>
            <a:off x="9861929" y="1172153"/>
            <a:ext cx="2058196" cy="3376950"/>
          </a:xfrm>
          <a:prstGeom prst="rect">
            <a:avLst/>
          </a:prstGeom>
          <a:noFill/>
        </p:spPr>
        <p:txBody>
          <a:bodyPr wrap="square">
            <a:spAutoFit/>
          </a:bodyPr>
          <a:lstStyle/>
          <a:p>
            <a:pPr algn="l">
              <a:lnSpc>
                <a:spcPct val="150000"/>
              </a:lnSpc>
              <a:spcAft>
                <a:spcPts val="300"/>
              </a:spcAft>
            </a:pPr>
            <a:r>
              <a:rPr lang="zh-CN" altLang="en-US" sz="1600" b="1" dirty="0">
                <a:latin typeface="微软雅黑" panose="020B0503020204020204" charset="-122"/>
                <a:ea typeface="微软雅黑" panose="020B0503020204020204" charset="-122"/>
                <a:cs typeface="微软雅黑" panose="020B0503020204020204" charset="-122"/>
              </a:rPr>
              <a:t>根据任务要求上传相应文件，文件大小不超过</a:t>
            </a:r>
            <a:r>
              <a:rPr lang="en-US" altLang="zh-CN" sz="1600" b="1" dirty="0">
                <a:latin typeface="微软雅黑" panose="020B0503020204020204" charset="-122"/>
                <a:ea typeface="微软雅黑" panose="020B0503020204020204" charset="-122"/>
                <a:cs typeface="微软雅黑" panose="020B0503020204020204" charset="-122"/>
              </a:rPr>
              <a:t>300MB</a:t>
            </a:r>
            <a:r>
              <a:rPr lang="zh-CN" altLang="en-US" sz="1600" b="1" dirty="0">
                <a:latin typeface="微软雅黑" panose="020B0503020204020204" charset="-122"/>
                <a:ea typeface="微软雅黑" panose="020B0503020204020204" charset="-122"/>
                <a:cs typeface="微软雅黑" panose="020B0503020204020204" charset="-122"/>
              </a:rPr>
              <a:t>，支持格式</a:t>
            </a:r>
            <a:r>
              <a:rPr lang="en-US" altLang="zh-CN" sz="1600" b="1" dirty="0">
                <a:latin typeface="微软雅黑" panose="020B0503020204020204" charset="-122"/>
                <a:ea typeface="微软雅黑" panose="020B0503020204020204" charset="-122"/>
                <a:cs typeface="微软雅黑" panose="020B0503020204020204" charset="-122"/>
              </a:rPr>
              <a:t>:doc</a:t>
            </a:r>
            <a:r>
              <a:rPr lang="zh-CN" altLang="en-US" sz="1600" b="1" dirty="0">
                <a:latin typeface="微软雅黑" panose="020B0503020204020204" charset="-122"/>
                <a:ea typeface="微软雅黑" panose="020B0503020204020204" charset="-122"/>
                <a:cs typeface="微软雅黑" panose="020B0503020204020204" charset="-122"/>
              </a:rPr>
              <a:t>、</a:t>
            </a:r>
            <a:r>
              <a:rPr lang="en-US" altLang="zh-CN" sz="1600" b="1" dirty="0">
                <a:latin typeface="微软雅黑" panose="020B0503020204020204" charset="-122"/>
                <a:ea typeface="微软雅黑" panose="020B0503020204020204" charset="-122"/>
                <a:cs typeface="微软雅黑" panose="020B0503020204020204" charset="-122"/>
              </a:rPr>
              <a:t>docx</a:t>
            </a:r>
            <a:r>
              <a:rPr lang="zh-CN" altLang="en-US" sz="1600" b="1" dirty="0">
                <a:latin typeface="微软雅黑" panose="020B0503020204020204" charset="-122"/>
                <a:ea typeface="微软雅黑" panose="020B0503020204020204" charset="-122"/>
                <a:cs typeface="微软雅黑" panose="020B0503020204020204" charset="-122"/>
              </a:rPr>
              <a:t>、</a:t>
            </a:r>
            <a:r>
              <a:rPr lang="en-US" altLang="zh-CN" sz="1600" b="1" dirty="0">
                <a:latin typeface="微软雅黑" panose="020B0503020204020204" charset="-122"/>
                <a:ea typeface="微软雅黑" panose="020B0503020204020204" charset="-122"/>
                <a:cs typeface="微软雅黑" panose="020B0503020204020204" charset="-122"/>
              </a:rPr>
              <a:t>pdf</a:t>
            </a:r>
            <a:r>
              <a:rPr lang="zh-CN" altLang="en-US" sz="1600" b="1" dirty="0">
                <a:latin typeface="微软雅黑" panose="020B0503020204020204" charset="-122"/>
                <a:ea typeface="微软雅黑" panose="020B0503020204020204" charset="-122"/>
                <a:cs typeface="微软雅黑" panose="020B0503020204020204" charset="-122"/>
              </a:rPr>
              <a:t>、</a:t>
            </a:r>
            <a:r>
              <a:rPr lang="en-US" altLang="zh-CN" sz="1600" b="1" dirty="0" err="1">
                <a:latin typeface="微软雅黑" panose="020B0503020204020204" charset="-122"/>
                <a:ea typeface="微软雅黑" panose="020B0503020204020204" charset="-122"/>
                <a:cs typeface="微软雅黑" panose="020B0503020204020204" charset="-122"/>
              </a:rPr>
              <a:t>xlsxlsx</a:t>
            </a:r>
            <a:r>
              <a:rPr lang="zh-CN" altLang="en-US" sz="1600" b="1" dirty="0">
                <a:latin typeface="微软雅黑" panose="020B0503020204020204" charset="-122"/>
                <a:ea typeface="微软雅黑" panose="020B0503020204020204" charset="-122"/>
                <a:cs typeface="微软雅黑" panose="020B0503020204020204" charset="-122"/>
              </a:rPr>
              <a:t>、</a:t>
            </a:r>
            <a:r>
              <a:rPr lang="en-US" altLang="zh-CN" sz="1600" b="1" dirty="0">
                <a:latin typeface="微软雅黑" panose="020B0503020204020204" charset="-122"/>
                <a:ea typeface="微软雅黑" panose="020B0503020204020204" charset="-122"/>
                <a:cs typeface="微软雅黑" panose="020B0503020204020204" charset="-122"/>
              </a:rPr>
              <a:t>ppt</a:t>
            </a:r>
            <a:r>
              <a:rPr lang="zh-CN" altLang="en-US" sz="1600" b="1" dirty="0">
                <a:latin typeface="微软雅黑" panose="020B0503020204020204" charset="-122"/>
                <a:ea typeface="微软雅黑" panose="020B0503020204020204" charset="-122"/>
                <a:cs typeface="微软雅黑" panose="020B0503020204020204" charset="-122"/>
              </a:rPr>
              <a:t>、</a:t>
            </a:r>
            <a:r>
              <a:rPr lang="en-US" altLang="zh-CN" sz="1600" b="1" dirty="0">
                <a:latin typeface="微软雅黑" panose="020B0503020204020204" charset="-122"/>
                <a:ea typeface="微软雅黑" panose="020B0503020204020204" charset="-122"/>
                <a:cs typeface="微软雅黑" panose="020B0503020204020204" charset="-122"/>
              </a:rPr>
              <a:t>pptx</a:t>
            </a:r>
            <a:r>
              <a:rPr lang="zh-CN" altLang="en-US" sz="1600" b="1" dirty="0">
                <a:latin typeface="微软雅黑" panose="020B0503020204020204" charset="-122"/>
                <a:ea typeface="微软雅黑" panose="020B0503020204020204" charset="-122"/>
                <a:cs typeface="微软雅黑" panose="020B0503020204020204" charset="-122"/>
              </a:rPr>
              <a:t>，巡检日期，巡检的地理位置以及针对本次巡检任务的备注和说明。</a:t>
            </a:r>
            <a:endParaRPr lang="zh-CN" altLang="en-US" sz="1600" b="1" i="0" dirty="0">
              <a:effectLst/>
              <a:latin typeface="微软雅黑" panose="020B0503020204020204" charset="-122"/>
              <a:ea typeface="微软雅黑" panose="020B0503020204020204" charset="-122"/>
              <a:cs typeface="微软雅黑" panose="020B0503020204020204" charset="-122"/>
            </a:endParaRPr>
          </a:p>
        </p:txBody>
      </p:sp>
      <p:sp>
        <p:nvSpPr>
          <p:cNvPr id="23" name="文本框 22"/>
          <p:cNvSpPr txBox="1"/>
          <p:nvPr/>
        </p:nvSpPr>
        <p:spPr>
          <a:xfrm>
            <a:off x="9862436" y="5435589"/>
            <a:ext cx="2134620" cy="1160959"/>
          </a:xfrm>
          <a:prstGeom prst="rect">
            <a:avLst/>
          </a:prstGeom>
          <a:noFill/>
        </p:spPr>
        <p:txBody>
          <a:bodyPr wrap="square">
            <a:spAutoFit/>
          </a:bodyPr>
          <a:lstStyle/>
          <a:p>
            <a:pPr algn="l">
              <a:lnSpc>
                <a:spcPct val="150000"/>
              </a:lnSpc>
              <a:spcAft>
                <a:spcPts val="300"/>
              </a:spcAft>
            </a:pPr>
            <a:r>
              <a:rPr lang="zh-CN" altLang="en-US" sz="1600" b="1" i="0" dirty="0">
                <a:effectLst/>
                <a:latin typeface="微软雅黑" panose="020B0503020204020204" charset="-122"/>
                <a:ea typeface="微软雅黑" panose="020B0503020204020204" charset="-122"/>
              </a:rPr>
              <a:t>所有信息填写完成后方可点击提交任务，本次巡检任务完成。</a:t>
            </a:r>
            <a:endParaRPr lang="zh-CN" altLang="en-US" sz="1600" b="1" i="0" dirty="0">
              <a:effectLst/>
              <a:latin typeface="微软雅黑" panose="020B0503020204020204" charset="-122"/>
              <a:ea typeface="微软雅黑" panose="020B0503020204020204" charset="-122"/>
            </a:endParaRPr>
          </a:p>
        </p:txBody>
      </p:sp>
      <p:sp>
        <p:nvSpPr>
          <p:cNvPr id="25" name="矩形 24"/>
          <p:cNvSpPr/>
          <p:nvPr/>
        </p:nvSpPr>
        <p:spPr>
          <a:xfrm>
            <a:off x="6335606" y="6045842"/>
            <a:ext cx="2679498" cy="5794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cxnSp>
        <p:nvCxnSpPr>
          <p:cNvPr id="2" name="直接连接符 1"/>
          <p:cNvCxnSpPr/>
          <p:nvPr/>
        </p:nvCxnSpPr>
        <p:spPr>
          <a:xfrm flipH="1">
            <a:off x="9015104" y="3216801"/>
            <a:ext cx="746886" cy="0"/>
          </a:xfrm>
          <a:prstGeom prst="line">
            <a:avLst/>
          </a:prstGeom>
          <a:ln w="28575">
            <a:headEnd type="triangle"/>
            <a:tailEnd type="ova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a:off x="9021634" y="6314067"/>
            <a:ext cx="740356" cy="0"/>
          </a:xfrm>
          <a:prstGeom prst="line">
            <a:avLst/>
          </a:prstGeom>
          <a:ln w="28575">
            <a:headEnd type="triangle"/>
            <a:tailEnd type="oval"/>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2993244" y="2523958"/>
            <a:ext cx="2700026" cy="6733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cxnSp>
        <p:nvCxnSpPr>
          <p:cNvPr id="14" name="直接连接符 13"/>
          <p:cNvCxnSpPr/>
          <p:nvPr/>
        </p:nvCxnSpPr>
        <p:spPr>
          <a:xfrm>
            <a:off x="2173313" y="2739008"/>
            <a:ext cx="591696" cy="0"/>
          </a:xfrm>
          <a:prstGeom prst="line">
            <a:avLst/>
          </a:prstGeom>
          <a:ln w="28575">
            <a:headEnd type="triangle"/>
            <a:tailEnd type="ova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255297" y="1942901"/>
            <a:ext cx="1875389" cy="1162113"/>
          </a:xfrm>
          <a:prstGeom prst="rect">
            <a:avLst/>
          </a:prstGeom>
          <a:noFill/>
        </p:spPr>
        <p:txBody>
          <a:bodyPr wrap="square">
            <a:spAutoFit/>
          </a:bodyPr>
          <a:lstStyle/>
          <a:p>
            <a:pPr algn="l">
              <a:lnSpc>
                <a:spcPct val="150000"/>
              </a:lnSpc>
              <a:spcAft>
                <a:spcPts val="300"/>
              </a:spcAft>
            </a:pPr>
            <a:r>
              <a:rPr lang="zh-CN" altLang="en-US" sz="1600" b="1" i="0" dirty="0">
                <a:effectLst/>
                <a:latin typeface="微软雅黑" panose="020B0503020204020204" charset="-122"/>
                <a:ea typeface="微软雅黑" panose="020B0503020204020204" charset="-122"/>
              </a:rPr>
              <a:t>此区域显示检查项是否完好或者是否按照规定进行。</a:t>
            </a:r>
            <a:endParaRPr lang="zh-CN" altLang="en-US" sz="1600" b="1" i="0" dirty="0">
              <a:effectLst/>
              <a:latin typeface="微软雅黑" panose="020B0503020204020204" charset="-122"/>
              <a:ea typeface="微软雅黑" panose="020B0503020204020204" charset="-122"/>
            </a:endParaRPr>
          </a:p>
        </p:txBody>
      </p:sp>
      <p:sp>
        <p:nvSpPr>
          <p:cNvPr id="20" name="矩形 19"/>
          <p:cNvSpPr/>
          <p:nvPr/>
        </p:nvSpPr>
        <p:spPr>
          <a:xfrm>
            <a:off x="2993244" y="3299565"/>
            <a:ext cx="2700026" cy="15336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cxnSp>
        <p:nvCxnSpPr>
          <p:cNvPr id="21" name="直接连接符 20"/>
          <p:cNvCxnSpPr/>
          <p:nvPr/>
        </p:nvCxnSpPr>
        <p:spPr>
          <a:xfrm>
            <a:off x="2173313" y="4604092"/>
            <a:ext cx="591696" cy="0"/>
          </a:xfrm>
          <a:prstGeom prst="line">
            <a:avLst/>
          </a:prstGeom>
          <a:ln w="28575">
            <a:headEnd type="triangle"/>
            <a:tailEnd type="ova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271875" y="3090123"/>
            <a:ext cx="2001069" cy="3742178"/>
          </a:xfrm>
          <a:prstGeom prst="rect">
            <a:avLst/>
          </a:prstGeom>
          <a:noFill/>
        </p:spPr>
        <p:txBody>
          <a:bodyPr wrap="square">
            <a:spAutoFit/>
          </a:bodyPr>
          <a:lstStyle/>
          <a:p>
            <a:pPr algn="l">
              <a:lnSpc>
                <a:spcPct val="150000"/>
              </a:lnSpc>
              <a:spcAft>
                <a:spcPts val="300"/>
              </a:spcAft>
            </a:pPr>
            <a:r>
              <a:rPr lang="zh-CN" altLang="en-US" sz="1600" b="1" i="0" dirty="0">
                <a:effectLst/>
                <a:latin typeface="微软雅黑" panose="020B0503020204020204" charset="-122"/>
                <a:ea typeface="微软雅黑" panose="020B0503020204020204" charset="-122"/>
                <a:cs typeface="微软雅黑" panose="020B0503020204020204" charset="-122"/>
              </a:rPr>
              <a:t>根据要求上传该任务的文件或者图片，图片</a:t>
            </a:r>
            <a:r>
              <a:rPr lang="en-US" altLang="zh-CN" sz="1600" b="1" i="0" dirty="0">
                <a:effectLst/>
                <a:latin typeface="微软雅黑" panose="020B0503020204020204" charset="-122"/>
                <a:ea typeface="微软雅黑" panose="020B0503020204020204" charset="-122"/>
                <a:cs typeface="微软雅黑" panose="020B0503020204020204" charset="-122"/>
              </a:rPr>
              <a:t>/</a:t>
            </a:r>
            <a:r>
              <a:rPr lang="zh-CN" altLang="en-US" sz="1600" b="1" i="0" dirty="0">
                <a:effectLst/>
                <a:latin typeface="微软雅黑" panose="020B0503020204020204" charset="-122"/>
                <a:ea typeface="微软雅黑" panose="020B0503020204020204" charset="-122"/>
                <a:cs typeface="微软雅黑" panose="020B0503020204020204" charset="-122"/>
              </a:rPr>
              <a:t>文件大小不超过</a:t>
            </a:r>
            <a:r>
              <a:rPr lang="en-US" altLang="zh-CN" sz="1600" b="1" i="0" dirty="0">
                <a:effectLst/>
                <a:latin typeface="微软雅黑" panose="020B0503020204020204" charset="-122"/>
                <a:ea typeface="微软雅黑" panose="020B0503020204020204" charset="-122"/>
                <a:cs typeface="微软雅黑" panose="020B0503020204020204" charset="-122"/>
              </a:rPr>
              <a:t>300MB</a:t>
            </a:r>
            <a:r>
              <a:rPr lang="zh-CN" altLang="en-US" sz="1600" b="1" i="0" dirty="0">
                <a:effectLst/>
                <a:latin typeface="微软雅黑" panose="020B0503020204020204" charset="-122"/>
                <a:ea typeface="微软雅黑" panose="020B0503020204020204" charset="-122"/>
                <a:cs typeface="微软雅黑" panose="020B0503020204020204" charset="-122"/>
              </a:rPr>
              <a:t>，支持格式</a:t>
            </a:r>
            <a:r>
              <a:rPr lang="en-US" altLang="zh-CN" sz="1600" b="1" i="0" dirty="0">
                <a:effectLst/>
                <a:latin typeface="微软雅黑" panose="020B0503020204020204" charset="-122"/>
                <a:ea typeface="微软雅黑" panose="020B0503020204020204" charset="-122"/>
                <a:cs typeface="微软雅黑" panose="020B0503020204020204" charset="-122"/>
              </a:rPr>
              <a:t>:gif</a:t>
            </a:r>
            <a:r>
              <a:rPr lang="zh-CN" altLang="en-US" sz="1600" b="1" i="0" dirty="0">
                <a:effectLst/>
                <a:latin typeface="微软雅黑" panose="020B0503020204020204" charset="-122"/>
                <a:ea typeface="微软雅黑" panose="020B0503020204020204" charset="-122"/>
                <a:cs typeface="微软雅黑" panose="020B0503020204020204" charset="-122"/>
              </a:rPr>
              <a:t>、</a:t>
            </a:r>
            <a:r>
              <a:rPr lang="en-US" altLang="zh-CN" sz="1600" b="1" i="0" dirty="0" err="1">
                <a:effectLst/>
                <a:latin typeface="微软雅黑" panose="020B0503020204020204" charset="-122"/>
                <a:ea typeface="微软雅黑" panose="020B0503020204020204" charset="-122"/>
                <a:cs typeface="微软雅黑" panose="020B0503020204020204" charset="-122"/>
              </a:rPr>
              <a:t>png</a:t>
            </a:r>
            <a:r>
              <a:rPr lang="zh-CN" altLang="en-US" sz="1600" b="1" i="0" dirty="0">
                <a:effectLst/>
                <a:latin typeface="微软雅黑" panose="020B0503020204020204" charset="-122"/>
                <a:ea typeface="微软雅黑" panose="020B0503020204020204" charset="-122"/>
                <a:cs typeface="微软雅黑" panose="020B0503020204020204" charset="-122"/>
              </a:rPr>
              <a:t>、</a:t>
            </a:r>
            <a:r>
              <a:rPr lang="en-US" altLang="zh-CN" sz="1600" b="1" i="0" dirty="0">
                <a:effectLst/>
                <a:latin typeface="微软雅黑" panose="020B0503020204020204" charset="-122"/>
                <a:ea typeface="微软雅黑" panose="020B0503020204020204" charset="-122"/>
                <a:cs typeface="微软雅黑" panose="020B0503020204020204" charset="-122"/>
              </a:rPr>
              <a:t>jpg</a:t>
            </a:r>
            <a:r>
              <a:rPr lang="zh-CN" altLang="en-US" sz="1600" b="1" i="0" dirty="0">
                <a:effectLst/>
                <a:latin typeface="微软雅黑" panose="020B0503020204020204" charset="-122"/>
                <a:ea typeface="微软雅黑" panose="020B0503020204020204" charset="-122"/>
                <a:cs typeface="微软雅黑" panose="020B0503020204020204" charset="-122"/>
              </a:rPr>
              <a:t>、</a:t>
            </a:r>
            <a:r>
              <a:rPr lang="en-US" altLang="zh-CN" sz="1600" b="1" i="0" dirty="0" err="1">
                <a:effectLst/>
                <a:latin typeface="微软雅黑" panose="020B0503020204020204" charset="-122"/>
                <a:ea typeface="微软雅黑" panose="020B0503020204020204" charset="-122"/>
                <a:cs typeface="微软雅黑" panose="020B0503020204020204" charset="-122"/>
              </a:rPr>
              <a:t>jprg</a:t>
            </a:r>
            <a:r>
              <a:rPr lang="zh-CN" altLang="en-US" sz="1600" b="1" i="0" dirty="0">
                <a:effectLst/>
                <a:latin typeface="微软雅黑" panose="020B0503020204020204" charset="-122"/>
                <a:ea typeface="微软雅黑" panose="020B0503020204020204" charset="-122"/>
                <a:cs typeface="微软雅黑" panose="020B0503020204020204" charset="-122"/>
              </a:rPr>
              <a:t>、</a:t>
            </a:r>
            <a:r>
              <a:rPr lang="en-US" altLang="zh-CN" sz="1600" b="1" i="0" dirty="0">
                <a:effectLst/>
                <a:latin typeface="微软雅黑" panose="020B0503020204020204" charset="-122"/>
                <a:ea typeface="微软雅黑" panose="020B0503020204020204" charset="-122"/>
                <a:cs typeface="微软雅黑" panose="020B0503020204020204" charset="-122"/>
              </a:rPr>
              <a:t>bmp</a:t>
            </a:r>
            <a:r>
              <a:rPr lang="zh-CN" altLang="en-US" sz="1600" b="1" i="0" dirty="0">
                <a:effectLst/>
                <a:latin typeface="微软雅黑" panose="020B0503020204020204" charset="-122"/>
                <a:ea typeface="微软雅黑" panose="020B0503020204020204" charset="-122"/>
                <a:cs typeface="微软雅黑" panose="020B0503020204020204" charset="-122"/>
              </a:rPr>
              <a:t>、</a:t>
            </a:r>
            <a:r>
              <a:rPr lang="en-US" altLang="zh-CN" sz="1600" b="1" i="0" dirty="0">
                <a:effectLst/>
                <a:latin typeface="微软雅黑" panose="020B0503020204020204" charset="-122"/>
                <a:ea typeface="微软雅黑" panose="020B0503020204020204" charset="-122"/>
                <a:cs typeface="微软雅黑" panose="020B0503020204020204" charset="-122"/>
              </a:rPr>
              <a:t>doc</a:t>
            </a:r>
            <a:r>
              <a:rPr lang="zh-CN" altLang="en-US" sz="1600" b="1" i="0" dirty="0">
                <a:effectLst/>
                <a:latin typeface="微软雅黑" panose="020B0503020204020204" charset="-122"/>
                <a:ea typeface="微软雅黑" panose="020B0503020204020204" charset="-122"/>
                <a:cs typeface="微软雅黑" panose="020B0503020204020204" charset="-122"/>
              </a:rPr>
              <a:t>、</a:t>
            </a:r>
            <a:r>
              <a:rPr lang="en-US" altLang="zh-CN" sz="1600" b="1" i="0" dirty="0">
                <a:effectLst/>
                <a:latin typeface="微软雅黑" panose="020B0503020204020204" charset="-122"/>
                <a:ea typeface="微软雅黑" panose="020B0503020204020204" charset="-122"/>
                <a:cs typeface="微软雅黑" panose="020B0503020204020204" charset="-122"/>
              </a:rPr>
              <a:t>docx</a:t>
            </a:r>
            <a:r>
              <a:rPr lang="zh-CN" altLang="en-US" sz="1600" b="1" i="0" dirty="0">
                <a:effectLst/>
                <a:latin typeface="微软雅黑" panose="020B0503020204020204" charset="-122"/>
                <a:ea typeface="微软雅黑" panose="020B0503020204020204" charset="-122"/>
                <a:cs typeface="微软雅黑" panose="020B0503020204020204" charset="-122"/>
              </a:rPr>
              <a:t>、</a:t>
            </a:r>
            <a:r>
              <a:rPr lang="en-US" altLang="zh-CN" sz="1600" b="1" i="0" dirty="0">
                <a:effectLst/>
                <a:latin typeface="微软雅黑" panose="020B0503020204020204" charset="-122"/>
                <a:ea typeface="微软雅黑" panose="020B0503020204020204" charset="-122"/>
                <a:cs typeface="微软雅黑" panose="020B0503020204020204" charset="-122"/>
              </a:rPr>
              <a:t>pdf</a:t>
            </a:r>
            <a:r>
              <a:rPr lang="zh-CN" altLang="en-US" sz="1600" b="1" i="0" dirty="0">
                <a:effectLst/>
                <a:latin typeface="微软雅黑" panose="020B0503020204020204" charset="-122"/>
                <a:ea typeface="微软雅黑" panose="020B0503020204020204" charset="-122"/>
                <a:cs typeface="微软雅黑" panose="020B0503020204020204" charset="-122"/>
              </a:rPr>
              <a:t>、</a:t>
            </a:r>
            <a:r>
              <a:rPr lang="en-US" altLang="zh-CN" sz="1600" b="1" i="0" dirty="0" err="1">
                <a:effectLst/>
                <a:latin typeface="微软雅黑" panose="020B0503020204020204" charset="-122"/>
                <a:ea typeface="微软雅黑" panose="020B0503020204020204" charset="-122"/>
                <a:cs typeface="微软雅黑" panose="020B0503020204020204" charset="-122"/>
              </a:rPr>
              <a:t>xls</a:t>
            </a:r>
            <a:r>
              <a:rPr lang="zh-CN" altLang="en-US" sz="1600" b="1" i="0" dirty="0">
                <a:effectLst/>
                <a:latin typeface="微软雅黑" panose="020B0503020204020204" charset="-122"/>
                <a:ea typeface="微软雅黑" panose="020B0503020204020204" charset="-122"/>
                <a:cs typeface="微软雅黑" panose="020B0503020204020204" charset="-122"/>
              </a:rPr>
              <a:t>、</a:t>
            </a:r>
            <a:r>
              <a:rPr lang="en-US" altLang="zh-CN" sz="1600" b="1" i="0" dirty="0">
                <a:effectLst/>
                <a:latin typeface="微软雅黑" panose="020B0503020204020204" charset="-122"/>
                <a:ea typeface="微软雅黑" panose="020B0503020204020204" charset="-122"/>
                <a:cs typeface="微软雅黑" panose="020B0503020204020204" charset="-122"/>
              </a:rPr>
              <a:t>xlsx</a:t>
            </a:r>
            <a:r>
              <a:rPr lang="zh-CN" altLang="en-US" sz="1600" b="1" i="0" dirty="0">
                <a:effectLst/>
                <a:latin typeface="微软雅黑" panose="020B0503020204020204" charset="-122"/>
                <a:ea typeface="微软雅黑" panose="020B0503020204020204" charset="-122"/>
                <a:cs typeface="微软雅黑" panose="020B0503020204020204" charset="-122"/>
              </a:rPr>
              <a:t>、</a:t>
            </a:r>
            <a:r>
              <a:rPr lang="en-US" altLang="zh-CN" sz="1600" b="1" i="0" dirty="0">
                <a:effectLst/>
                <a:latin typeface="微软雅黑" panose="020B0503020204020204" charset="-122"/>
                <a:ea typeface="微软雅黑" panose="020B0503020204020204" charset="-122"/>
                <a:cs typeface="微软雅黑" panose="020B0503020204020204" charset="-122"/>
              </a:rPr>
              <a:t>ppt</a:t>
            </a:r>
            <a:r>
              <a:rPr lang="zh-CN" altLang="en-US" sz="1600" b="1" i="0" dirty="0">
                <a:effectLst/>
                <a:latin typeface="微软雅黑" panose="020B0503020204020204" charset="-122"/>
                <a:ea typeface="微软雅黑" panose="020B0503020204020204" charset="-122"/>
                <a:cs typeface="微软雅黑" panose="020B0503020204020204" charset="-122"/>
              </a:rPr>
              <a:t>、</a:t>
            </a:r>
            <a:r>
              <a:rPr lang="en-US" altLang="zh-CN" sz="1600" b="1" i="0" dirty="0">
                <a:effectLst/>
                <a:latin typeface="微软雅黑" panose="020B0503020204020204" charset="-122"/>
                <a:ea typeface="微软雅黑" panose="020B0503020204020204" charset="-122"/>
                <a:cs typeface="微软雅黑" panose="020B0503020204020204" charset="-122"/>
              </a:rPr>
              <a:t>pptx</a:t>
            </a:r>
            <a:r>
              <a:rPr lang="zh-CN" altLang="en-US" sz="1600" b="1" i="0" dirty="0">
                <a:effectLst/>
                <a:latin typeface="微软雅黑" panose="020B0503020204020204" charset="-122"/>
                <a:ea typeface="微软雅黑" panose="020B0503020204020204" charset="-122"/>
                <a:cs typeface="微软雅黑" panose="020B0503020204020204" charset="-122"/>
              </a:rPr>
              <a:t>、</a:t>
            </a:r>
            <a:r>
              <a:rPr lang="en-US" altLang="zh-CN" sz="1600" b="1" i="0" dirty="0">
                <a:effectLst/>
                <a:latin typeface="微软雅黑" panose="020B0503020204020204" charset="-122"/>
                <a:ea typeface="微软雅黑" panose="020B0503020204020204" charset="-122"/>
                <a:cs typeface="微软雅黑" panose="020B0503020204020204" charset="-122"/>
              </a:rPr>
              <a:t>txt.zip</a:t>
            </a:r>
            <a:r>
              <a:rPr lang="zh-CN" altLang="en-US" sz="1600" b="1" i="0" dirty="0">
                <a:effectLst/>
                <a:latin typeface="微软雅黑" panose="020B0503020204020204" charset="-122"/>
                <a:ea typeface="微软雅黑" panose="020B0503020204020204" charset="-122"/>
                <a:cs typeface="微软雅黑" panose="020B0503020204020204" charset="-122"/>
              </a:rPr>
              <a:t>、</a:t>
            </a:r>
            <a:r>
              <a:rPr lang="en-US" altLang="zh-CN" sz="1600" b="1" i="0" dirty="0" err="1">
                <a:effectLst/>
                <a:latin typeface="微软雅黑" panose="020B0503020204020204" charset="-122"/>
                <a:ea typeface="微软雅黑" panose="020B0503020204020204" charset="-122"/>
                <a:cs typeface="微软雅黑" panose="020B0503020204020204" charset="-122"/>
              </a:rPr>
              <a:t>gzip</a:t>
            </a:r>
            <a:r>
              <a:rPr lang="zh-CN" altLang="en-US" sz="1600" b="1" i="0" dirty="0">
                <a:effectLst/>
                <a:latin typeface="微软雅黑" panose="020B0503020204020204" charset="-122"/>
                <a:ea typeface="微软雅黑" panose="020B0503020204020204" charset="-122"/>
                <a:cs typeface="微软雅黑" panose="020B0503020204020204" charset="-122"/>
              </a:rPr>
              <a:t>、</a:t>
            </a:r>
            <a:r>
              <a:rPr lang="en-US" altLang="zh-CN" sz="1600" b="1" i="0" dirty="0" err="1">
                <a:effectLst/>
                <a:latin typeface="微软雅黑" panose="020B0503020204020204" charset="-122"/>
                <a:ea typeface="微软雅黑" panose="020B0503020204020204" charset="-122"/>
                <a:cs typeface="微软雅黑" panose="020B0503020204020204" charset="-122"/>
              </a:rPr>
              <a:t>rar</a:t>
            </a:r>
            <a:r>
              <a:rPr lang="zh-CN" altLang="en-US" sz="1600" b="1" i="0" dirty="0">
                <a:effectLst/>
                <a:latin typeface="微软雅黑" panose="020B0503020204020204" charset="-122"/>
                <a:ea typeface="微软雅黑" panose="020B0503020204020204" charset="-122"/>
                <a:cs typeface="微软雅黑" panose="020B0503020204020204" charset="-122"/>
              </a:rPr>
              <a:t>、</a:t>
            </a:r>
            <a:r>
              <a:rPr lang="en-US" altLang="zh-CN" sz="1600" b="1" i="0" dirty="0">
                <a:effectLst/>
                <a:latin typeface="微软雅黑" panose="020B0503020204020204" charset="-122"/>
                <a:ea typeface="微软雅黑" panose="020B0503020204020204" charset="-122"/>
                <a:cs typeface="微软雅黑" panose="020B0503020204020204" charset="-122"/>
              </a:rPr>
              <a:t>mp4</a:t>
            </a:r>
            <a:r>
              <a:rPr lang="zh-CN" altLang="en-US" sz="1600" b="1" i="0" dirty="0">
                <a:effectLst/>
                <a:latin typeface="微软雅黑" panose="020B0503020204020204" charset="-122"/>
                <a:ea typeface="微软雅黑" panose="020B0503020204020204" charset="-122"/>
                <a:cs typeface="微软雅黑" panose="020B0503020204020204" charset="-122"/>
              </a:rPr>
              <a:t>、</a:t>
            </a:r>
            <a:r>
              <a:rPr lang="en-US" altLang="zh-CN" sz="1600" b="1" i="0" dirty="0">
                <a:effectLst/>
                <a:latin typeface="微软雅黑" panose="020B0503020204020204" charset="-122"/>
                <a:ea typeface="微软雅黑" panose="020B0503020204020204" charset="-122"/>
                <a:cs typeface="微软雅黑" panose="020B0503020204020204" charset="-122"/>
              </a:rPr>
              <a:t>mov</a:t>
            </a:r>
            <a:r>
              <a:rPr lang="zh-CN" altLang="en-US" sz="1600" b="1" i="0" dirty="0">
                <a:effectLst/>
                <a:latin typeface="微软雅黑" panose="020B0503020204020204" charset="-122"/>
                <a:ea typeface="微软雅黑" panose="020B0503020204020204" charset="-122"/>
                <a:cs typeface="微软雅黑" panose="020B0503020204020204" charset="-122"/>
              </a:rPr>
              <a:t>。</a:t>
            </a:r>
            <a:endParaRPr lang="zh-CN" altLang="en-US" sz="1600" b="1" i="0" dirty="0">
              <a:effectLst/>
              <a:latin typeface="微软雅黑" panose="020B0503020204020204" charset="-122"/>
              <a:ea typeface="微软雅黑" panose="020B0503020204020204" charset="-122"/>
              <a:cs typeface="微软雅黑" panose="020B0503020204020204" charset="-122"/>
            </a:endParaRPr>
          </a:p>
        </p:txBody>
      </p:sp>
      <p:cxnSp>
        <p:nvCxnSpPr>
          <p:cNvPr id="27" name="连接符: 肘形 26"/>
          <p:cNvCxnSpPr>
            <a:stCxn id="17" idx="3"/>
            <a:endCxn id="11" idx="1"/>
          </p:cNvCxnSpPr>
          <p:nvPr/>
        </p:nvCxnSpPr>
        <p:spPr>
          <a:xfrm>
            <a:off x="2130365" y="1311631"/>
            <a:ext cx="862879" cy="926633"/>
          </a:xfrm>
          <a:prstGeom prst="bentConnector3">
            <a:avLst/>
          </a:prstGeom>
          <a:ln w="28575">
            <a:headEnd type="triangle"/>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p:cNvPicPr>
            <a:picLocks noChangeAspect="1"/>
          </p:cNvPicPr>
          <p:nvPr/>
        </p:nvPicPr>
        <p:blipFill>
          <a:blip r:embed="rId1">
            <a:extLst>
              <a:ext uri="{28A0092B-C50C-407E-A947-70E740481C1C}">
                <a14:useLocalDpi xmlns:a14="http://schemas.microsoft.com/office/drawing/2010/main" val="0"/>
              </a:ext>
            </a:extLst>
          </a:blip>
          <a:srcRect l="-515" t="47405" r="515" b="4305"/>
          <a:stretch>
            <a:fillRect/>
          </a:stretch>
        </p:blipFill>
        <p:spPr>
          <a:xfrm>
            <a:off x="4145650" y="976397"/>
            <a:ext cx="2937076" cy="5704160"/>
          </a:xfrm>
          <a:prstGeom prst="rect">
            <a:avLst/>
          </a:prstGeom>
        </p:spPr>
      </p:pic>
      <p:pic>
        <p:nvPicPr>
          <p:cNvPr id="4" name="Picture 8" descr="C:\Users\fusongzhao\Desktop\整理\桌面\我的工具\手机壳\Group.png"/>
          <p:cNvPicPr>
            <a:picLocks noChangeAspect="1"/>
          </p:cNvPicPr>
          <p:nvPr>
            <p:custDataLst>
              <p:tags r:id="rId2"/>
            </p:custDataLst>
          </p:nvPr>
        </p:nvPicPr>
        <p:blipFill>
          <a:blip r:embed="rId3"/>
          <a:stretch>
            <a:fillRect/>
          </a:stretch>
        </p:blipFill>
        <p:spPr>
          <a:xfrm>
            <a:off x="3948155" y="639107"/>
            <a:ext cx="3339961" cy="6218891"/>
          </a:xfrm>
          <a:prstGeom prst="rect">
            <a:avLst/>
          </a:prstGeom>
          <a:noFill/>
          <a:ln w="9525">
            <a:noFill/>
          </a:ln>
        </p:spPr>
      </p:pic>
      <p:sp>
        <p:nvSpPr>
          <p:cNvPr id="439" name="文本框 438"/>
          <p:cNvSpPr txBox="1"/>
          <p:nvPr>
            <p:custDataLst>
              <p:tags r:id="rId4"/>
            </p:custDataLst>
          </p:nvPr>
        </p:nvSpPr>
        <p:spPr>
          <a:xfrm>
            <a:off x="633095" y="177442"/>
            <a:ext cx="11363960" cy="461665"/>
          </a:xfrm>
          <a:prstGeom prst="rect">
            <a:avLst/>
          </a:prstGeom>
          <a:noFill/>
        </p:spPr>
        <p:txBody>
          <a:bodyPr wrap="square" rtlCol="0" anchor="t">
            <a:spAutoFit/>
          </a:bodyPr>
          <a:lstStyle/>
          <a:p>
            <a:pPr>
              <a:defRPr/>
            </a:pPr>
            <a:r>
              <a:rPr lang="en-US" altLang="zh-CN" sz="2400" b="1" kern="100" dirty="0">
                <a:solidFill>
                  <a:srgbClr val="0070C0"/>
                </a:solidFill>
                <a:latin typeface="微软雅黑" panose="020B0503020204020204" charset="-122"/>
                <a:ea typeface="微软雅黑" panose="020B0503020204020204" charset="-122"/>
                <a:cs typeface="+mn-ea"/>
                <a:sym typeface="+mn-ea"/>
              </a:rPr>
              <a:t>3.7 </a:t>
            </a:r>
            <a:r>
              <a:rPr lang="zh-CN" altLang="en-US" sz="2400" b="1" kern="100" dirty="0">
                <a:solidFill>
                  <a:srgbClr val="0070C0"/>
                </a:solidFill>
                <a:latin typeface="微软雅黑" panose="020B0503020204020204" charset="-122"/>
                <a:ea typeface="微软雅黑" panose="020B0503020204020204" charset="-122"/>
                <a:cs typeface="+mn-ea"/>
                <a:sym typeface="+mn-ea"/>
              </a:rPr>
              <a:t>系统介绍</a:t>
            </a:r>
            <a:r>
              <a:rPr lang="en-US" altLang="zh-CN" sz="2400" b="1" kern="100" dirty="0">
                <a:solidFill>
                  <a:srgbClr val="0070C0"/>
                </a:solidFill>
                <a:latin typeface="微软雅黑" panose="020B0503020204020204" charset="-122"/>
                <a:ea typeface="微软雅黑" panose="020B0503020204020204" charset="-122"/>
                <a:cs typeface="+mn-ea"/>
                <a:sym typeface="+mn-ea"/>
              </a:rPr>
              <a:t>-</a:t>
            </a:r>
            <a:r>
              <a:rPr lang="zh-CN" altLang="en-US" sz="2400" b="1" kern="100" dirty="0">
                <a:solidFill>
                  <a:srgbClr val="0070C0"/>
                </a:solidFill>
                <a:latin typeface="微软雅黑" panose="020B0503020204020204" charset="-122"/>
                <a:ea typeface="微软雅黑" panose="020B0503020204020204" charset="-122"/>
                <a:cs typeface="+mn-ea"/>
                <a:sym typeface="+mn-ea"/>
              </a:rPr>
              <a:t>巡检任务撤回操作</a:t>
            </a:r>
            <a:endParaRPr lang="zh-CN" altLang="en-US" sz="2400" b="1" kern="100" dirty="0">
              <a:solidFill>
                <a:srgbClr val="0070C0"/>
              </a:solidFill>
              <a:latin typeface="微软雅黑" panose="020B0503020204020204" charset="-122"/>
              <a:ea typeface="微软雅黑" panose="020B0503020204020204" charset="-122"/>
              <a:cs typeface="+mn-ea"/>
            </a:endParaRPr>
          </a:p>
        </p:txBody>
      </p:sp>
      <p:sp>
        <p:nvSpPr>
          <p:cNvPr id="49" name="文本框 48"/>
          <p:cNvSpPr txBox="1"/>
          <p:nvPr/>
        </p:nvSpPr>
        <p:spPr>
          <a:xfrm>
            <a:off x="506080" y="3909234"/>
            <a:ext cx="1877533" cy="1991956"/>
          </a:xfrm>
          <a:prstGeom prst="rect">
            <a:avLst/>
          </a:prstGeom>
          <a:noFill/>
        </p:spPr>
        <p:txBody>
          <a:bodyPr wrap="square">
            <a:spAutoFit/>
          </a:bodyPr>
          <a:lstStyle/>
          <a:p>
            <a:pPr algn="l">
              <a:lnSpc>
                <a:spcPct val="200000"/>
              </a:lnSpc>
              <a:spcAft>
                <a:spcPts val="300"/>
              </a:spcAft>
            </a:pPr>
            <a:r>
              <a:rPr lang="zh-CN" altLang="en-US" sz="1600" b="1" dirty="0">
                <a:latin typeface="Inter"/>
              </a:rPr>
              <a:t>此处显示发现提交错误时可以撤回任务提交、撤回后还可以从新上传。</a:t>
            </a:r>
            <a:endParaRPr lang="zh-CN" altLang="en-US" sz="1600" b="1" i="0" dirty="0">
              <a:effectLst/>
              <a:latin typeface="Inter"/>
            </a:endParaRPr>
          </a:p>
        </p:txBody>
      </p:sp>
      <p:sp>
        <p:nvSpPr>
          <p:cNvPr id="2" name="矩形 1"/>
          <p:cNvSpPr/>
          <p:nvPr/>
        </p:nvSpPr>
        <p:spPr>
          <a:xfrm>
            <a:off x="4231652" y="4421883"/>
            <a:ext cx="2712203" cy="10800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noFill/>
            </a:endParaRPr>
          </a:p>
        </p:txBody>
      </p:sp>
      <p:sp>
        <p:nvSpPr>
          <p:cNvPr id="10" name="矩形 9"/>
          <p:cNvSpPr/>
          <p:nvPr/>
        </p:nvSpPr>
        <p:spPr>
          <a:xfrm>
            <a:off x="4231651" y="1041762"/>
            <a:ext cx="2712203" cy="32026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8451233" y="1041762"/>
            <a:ext cx="3234687" cy="3507755"/>
          </a:xfrm>
          <a:prstGeom prst="rect">
            <a:avLst/>
          </a:prstGeom>
          <a:noFill/>
        </p:spPr>
        <p:txBody>
          <a:bodyPr wrap="square">
            <a:spAutoFit/>
          </a:bodyPr>
          <a:lstStyle/>
          <a:p>
            <a:pPr algn="l">
              <a:lnSpc>
                <a:spcPct val="200000"/>
              </a:lnSpc>
              <a:spcAft>
                <a:spcPts val="300"/>
              </a:spcAft>
            </a:pPr>
            <a:r>
              <a:rPr lang="zh-CN" altLang="en-US" sz="1600" b="1" dirty="0">
                <a:latin typeface="Inter"/>
              </a:rPr>
              <a:t>此处显示任务的紧急程度以及处理状态、紧急程度是根据巡检人员根据本次任务的损坏程度以及对场馆的危害进行勾选，体行维修人员尽快解决。</a:t>
            </a:r>
            <a:endParaRPr lang="en-US" altLang="zh-CN" sz="1600" b="1" dirty="0">
              <a:latin typeface="Inter"/>
            </a:endParaRPr>
          </a:p>
          <a:p>
            <a:pPr algn="l">
              <a:lnSpc>
                <a:spcPct val="200000"/>
              </a:lnSpc>
              <a:spcAft>
                <a:spcPts val="300"/>
              </a:spcAft>
            </a:pPr>
            <a:r>
              <a:rPr lang="zh-CN" altLang="en-US" sz="1600" b="1" i="0" dirty="0">
                <a:effectLst/>
                <a:latin typeface="Inter"/>
              </a:rPr>
              <a:t>处理状态时巡检人员检查完此次地方后进行勾选。</a:t>
            </a:r>
            <a:endParaRPr lang="zh-CN" altLang="en-US" sz="1600" b="1" i="0" dirty="0">
              <a:effectLst/>
              <a:latin typeface="Inter"/>
            </a:endParaRPr>
          </a:p>
        </p:txBody>
      </p:sp>
      <p:cxnSp>
        <p:nvCxnSpPr>
          <p:cNvPr id="3" name="直接连接符 2"/>
          <p:cNvCxnSpPr>
            <a:stCxn id="49" idx="3"/>
          </p:cNvCxnSpPr>
          <p:nvPr/>
        </p:nvCxnSpPr>
        <p:spPr>
          <a:xfrm>
            <a:off x="2383613" y="4905212"/>
            <a:ext cx="1860411" cy="0"/>
          </a:xfrm>
          <a:prstGeom prst="line">
            <a:avLst/>
          </a:prstGeom>
          <a:ln w="28575">
            <a:headEnd type="triangle"/>
            <a:tailEnd type="ova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a:off x="6943854" y="2546353"/>
            <a:ext cx="1507379" cy="0"/>
          </a:xfrm>
          <a:prstGeom prst="line">
            <a:avLst/>
          </a:prstGeom>
          <a:ln w="28575">
            <a:headEnd type="triangle"/>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rcRect b="36497"/>
          <a:stretch>
            <a:fillRect/>
          </a:stretch>
        </p:blipFill>
        <p:spPr>
          <a:xfrm>
            <a:off x="8824485" y="816138"/>
            <a:ext cx="2887531" cy="5812654"/>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983" y="831636"/>
            <a:ext cx="2919101" cy="5812653"/>
          </a:xfrm>
          <a:prstGeom prst="rect">
            <a:avLst/>
          </a:prstGeom>
        </p:spPr>
      </p:pic>
      <p:pic>
        <p:nvPicPr>
          <p:cNvPr id="2" name="Picture 8" descr="C:\Users\fusongzhao\Desktop\整理\桌面\我的工具\手机壳\Group.png"/>
          <p:cNvPicPr>
            <a:picLocks noChangeAspect="1"/>
          </p:cNvPicPr>
          <p:nvPr>
            <p:custDataLst>
              <p:tags r:id="rId3"/>
            </p:custDataLst>
          </p:nvPr>
        </p:nvPicPr>
        <p:blipFill>
          <a:blip r:embed="rId4"/>
          <a:stretch>
            <a:fillRect/>
          </a:stretch>
        </p:blipFill>
        <p:spPr>
          <a:xfrm>
            <a:off x="306511" y="646386"/>
            <a:ext cx="3295028" cy="6201022"/>
          </a:xfrm>
          <a:prstGeom prst="rect">
            <a:avLst/>
          </a:prstGeom>
          <a:noFill/>
          <a:ln w="9525">
            <a:noFill/>
          </a:ln>
        </p:spPr>
      </p:pic>
      <p:sp>
        <p:nvSpPr>
          <p:cNvPr id="439" name="文本框 438"/>
          <p:cNvSpPr txBox="1"/>
          <p:nvPr>
            <p:custDataLst>
              <p:tags r:id="rId5"/>
            </p:custDataLst>
          </p:nvPr>
        </p:nvSpPr>
        <p:spPr>
          <a:xfrm>
            <a:off x="633095" y="177442"/>
            <a:ext cx="11363960" cy="461665"/>
          </a:xfrm>
          <a:prstGeom prst="rect">
            <a:avLst/>
          </a:prstGeom>
          <a:noFill/>
        </p:spPr>
        <p:txBody>
          <a:bodyPr wrap="square" rtlCol="0" anchor="t">
            <a:spAutoFit/>
          </a:bodyPr>
          <a:lstStyle/>
          <a:p>
            <a:pPr>
              <a:defRPr/>
            </a:pPr>
            <a:r>
              <a:rPr lang="en-US" altLang="zh-CN" sz="2400" b="1" kern="100" dirty="0">
                <a:solidFill>
                  <a:srgbClr val="0070C0"/>
                </a:solidFill>
                <a:latin typeface="微软雅黑" panose="020B0503020204020204" charset="-122"/>
                <a:ea typeface="微软雅黑" panose="020B0503020204020204" charset="-122"/>
                <a:cs typeface="+mn-ea"/>
                <a:sym typeface="+mn-ea"/>
              </a:rPr>
              <a:t>3.8 </a:t>
            </a:r>
            <a:r>
              <a:rPr lang="zh-CN" altLang="en-US" sz="2400" b="1" kern="100" dirty="0">
                <a:solidFill>
                  <a:srgbClr val="0070C0"/>
                </a:solidFill>
                <a:latin typeface="微软雅黑" panose="020B0503020204020204" charset="-122"/>
                <a:ea typeface="微软雅黑" panose="020B0503020204020204" charset="-122"/>
                <a:cs typeface="+mn-ea"/>
                <a:sym typeface="+mn-ea"/>
              </a:rPr>
              <a:t>系统介绍</a:t>
            </a:r>
            <a:r>
              <a:rPr lang="en-US" altLang="zh-CN" sz="2400" b="1" kern="100" dirty="0">
                <a:solidFill>
                  <a:srgbClr val="0070C0"/>
                </a:solidFill>
                <a:latin typeface="微软雅黑" panose="020B0503020204020204" charset="-122"/>
                <a:ea typeface="微软雅黑" panose="020B0503020204020204" charset="-122"/>
                <a:cs typeface="+mn-ea"/>
                <a:sym typeface="+mn-ea"/>
              </a:rPr>
              <a:t>-</a:t>
            </a:r>
            <a:r>
              <a:rPr lang="zh-CN" altLang="en-US" sz="2400" b="1" kern="100" dirty="0">
                <a:solidFill>
                  <a:srgbClr val="0070C0"/>
                </a:solidFill>
                <a:latin typeface="微软雅黑" panose="020B0503020204020204" charset="-122"/>
                <a:ea typeface="微软雅黑" panose="020B0503020204020204" charset="-122"/>
                <a:cs typeface="+mn-ea"/>
                <a:sym typeface="+mn-ea"/>
              </a:rPr>
              <a:t>巡检任务提交驳回与审核</a:t>
            </a:r>
            <a:endParaRPr lang="zh-CN" altLang="en-US" sz="2400" b="1" kern="100" dirty="0">
              <a:solidFill>
                <a:srgbClr val="0070C0"/>
              </a:solidFill>
              <a:latin typeface="微软雅黑" panose="020B0503020204020204" charset="-122"/>
              <a:ea typeface="微软雅黑" panose="020B0503020204020204" charset="-122"/>
              <a:cs typeface="+mn-ea"/>
            </a:endParaRPr>
          </a:p>
        </p:txBody>
      </p:sp>
      <p:sp>
        <p:nvSpPr>
          <p:cNvPr id="17" name="文本框 16"/>
          <p:cNvSpPr txBox="1"/>
          <p:nvPr/>
        </p:nvSpPr>
        <p:spPr>
          <a:xfrm>
            <a:off x="4105315" y="4293026"/>
            <a:ext cx="1990685" cy="2484398"/>
          </a:xfrm>
          <a:prstGeom prst="rect">
            <a:avLst/>
          </a:prstGeom>
          <a:noFill/>
        </p:spPr>
        <p:txBody>
          <a:bodyPr wrap="square">
            <a:spAutoFit/>
          </a:bodyPr>
          <a:lstStyle/>
          <a:p>
            <a:pPr algn="l">
              <a:lnSpc>
                <a:spcPct val="200000"/>
              </a:lnSpc>
              <a:spcAft>
                <a:spcPts val="300"/>
              </a:spcAft>
            </a:pPr>
            <a:r>
              <a:rPr lang="zh-CN" altLang="en-US" sz="1600" b="1" dirty="0">
                <a:latin typeface="Inter"/>
              </a:rPr>
              <a:t>当上级领导驳回任务单或者上传图片及内容不符合规定时可以根据提示从新上传图片及文字。</a:t>
            </a:r>
            <a:endParaRPr lang="zh-CN" altLang="en-US" sz="1600" b="1" i="0" dirty="0">
              <a:effectLst/>
              <a:latin typeface="Inter"/>
            </a:endParaRPr>
          </a:p>
        </p:txBody>
      </p:sp>
      <p:sp>
        <p:nvSpPr>
          <p:cNvPr id="4" name="矩形 3"/>
          <p:cNvSpPr/>
          <p:nvPr/>
        </p:nvSpPr>
        <p:spPr>
          <a:xfrm>
            <a:off x="555604" y="5920752"/>
            <a:ext cx="2758908" cy="58172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555604" y="2055998"/>
            <a:ext cx="2699039" cy="281046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箭头连接符 15"/>
          <p:cNvCxnSpPr/>
          <p:nvPr/>
        </p:nvCxnSpPr>
        <p:spPr>
          <a:xfrm>
            <a:off x="3254643" y="2394518"/>
            <a:ext cx="790414" cy="0"/>
          </a:xfrm>
          <a:prstGeom prst="straightConnector1">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4097582" y="1644761"/>
            <a:ext cx="2180265" cy="1499513"/>
          </a:xfrm>
          <a:prstGeom prst="rect">
            <a:avLst/>
          </a:prstGeom>
          <a:noFill/>
        </p:spPr>
        <p:txBody>
          <a:bodyPr wrap="square">
            <a:spAutoFit/>
          </a:bodyPr>
          <a:lstStyle/>
          <a:p>
            <a:pPr algn="l">
              <a:lnSpc>
                <a:spcPct val="200000"/>
              </a:lnSpc>
              <a:spcAft>
                <a:spcPts val="300"/>
              </a:spcAft>
            </a:pPr>
            <a:r>
              <a:rPr lang="zh-CN" altLang="en-US" sz="1600" b="1" i="0" dirty="0">
                <a:effectLst/>
                <a:latin typeface="Inter"/>
              </a:rPr>
              <a:t>此处显示提交任务单不成功时的问题以及审核备注。</a:t>
            </a:r>
            <a:endParaRPr lang="zh-CN" altLang="en-US" sz="1600" b="1" i="0" dirty="0">
              <a:effectLst/>
              <a:latin typeface="Inter"/>
            </a:endParaRPr>
          </a:p>
        </p:txBody>
      </p:sp>
      <p:pic>
        <p:nvPicPr>
          <p:cNvPr id="5" name="图片 4"/>
          <p:cNvPicPr>
            <a:picLocks noChangeAspect="1"/>
          </p:cNvPicPr>
          <p:nvPr/>
        </p:nvPicPr>
        <p:blipFill>
          <a:blip r:embed="rId6"/>
          <a:stretch>
            <a:fillRect/>
          </a:stretch>
        </p:blipFill>
        <p:spPr>
          <a:xfrm>
            <a:off x="645404" y="3774924"/>
            <a:ext cx="623131" cy="530520"/>
          </a:xfrm>
          <a:prstGeom prst="rect">
            <a:avLst/>
          </a:prstGeom>
        </p:spPr>
      </p:pic>
      <p:cxnSp>
        <p:nvCxnSpPr>
          <p:cNvPr id="6" name="直接箭头连接符 5"/>
          <p:cNvCxnSpPr/>
          <p:nvPr/>
        </p:nvCxnSpPr>
        <p:spPr>
          <a:xfrm>
            <a:off x="3314901" y="6211613"/>
            <a:ext cx="790414" cy="0"/>
          </a:xfrm>
          <a:prstGeom prst="straightConnector1">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pic>
        <p:nvPicPr>
          <p:cNvPr id="8" name="Picture 8" descr="C:\Users\fusongzhao\Desktop\整理\桌面\我的工具\手机壳\Group.png"/>
          <p:cNvPicPr>
            <a:picLocks noChangeAspect="1"/>
          </p:cNvPicPr>
          <p:nvPr>
            <p:custDataLst>
              <p:tags r:id="rId7"/>
            </p:custDataLst>
          </p:nvPr>
        </p:nvPicPr>
        <p:blipFill>
          <a:blip r:embed="rId4"/>
          <a:stretch>
            <a:fillRect/>
          </a:stretch>
        </p:blipFill>
        <p:spPr>
          <a:xfrm>
            <a:off x="8590461" y="628515"/>
            <a:ext cx="3295028" cy="6218893"/>
          </a:xfrm>
          <a:prstGeom prst="rect">
            <a:avLst/>
          </a:prstGeom>
          <a:noFill/>
          <a:ln w="9525">
            <a:noFill/>
          </a:ln>
        </p:spPr>
      </p:pic>
      <p:sp>
        <p:nvSpPr>
          <p:cNvPr id="10" name="文本框 9"/>
          <p:cNvSpPr txBox="1"/>
          <p:nvPr/>
        </p:nvSpPr>
        <p:spPr>
          <a:xfrm>
            <a:off x="6417929" y="5964510"/>
            <a:ext cx="1634213" cy="791627"/>
          </a:xfrm>
          <a:prstGeom prst="rect">
            <a:avLst/>
          </a:prstGeom>
          <a:noFill/>
        </p:spPr>
        <p:txBody>
          <a:bodyPr wrap="square">
            <a:spAutoFit/>
          </a:bodyPr>
          <a:lstStyle/>
          <a:p>
            <a:pPr algn="l">
              <a:lnSpc>
                <a:spcPct val="150000"/>
              </a:lnSpc>
              <a:spcAft>
                <a:spcPts val="300"/>
              </a:spcAft>
            </a:pPr>
            <a:r>
              <a:rPr lang="zh-CN" altLang="en-US" sz="1600" b="1" dirty="0">
                <a:latin typeface="Inter"/>
              </a:rPr>
              <a:t>此处显示巡检任务处理情况。</a:t>
            </a:r>
            <a:endParaRPr lang="zh-CN" altLang="en-US" sz="1600" b="1" i="0" dirty="0">
              <a:effectLst/>
              <a:latin typeface="Inter"/>
            </a:endParaRPr>
          </a:p>
        </p:txBody>
      </p:sp>
      <p:sp>
        <p:nvSpPr>
          <p:cNvPr id="11" name="文本框 10"/>
          <p:cNvSpPr txBox="1"/>
          <p:nvPr/>
        </p:nvSpPr>
        <p:spPr>
          <a:xfrm>
            <a:off x="6315075" y="1701850"/>
            <a:ext cx="1808514" cy="1160959"/>
          </a:xfrm>
          <a:prstGeom prst="rect">
            <a:avLst/>
          </a:prstGeom>
          <a:noFill/>
        </p:spPr>
        <p:txBody>
          <a:bodyPr wrap="square">
            <a:spAutoFit/>
          </a:bodyPr>
          <a:lstStyle/>
          <a:p>
            <a:pPr algn="l">
              <a:lnSpc>
                <a:spcPct val="150000"/>
              </a:lnSpc>
              <a:spcAft>
                <a:spcPts val="300"/>
              </a:spcAft>
            </a:pPr>
            <a:r>
              <a:rPr lang="zh-CN" altLang="en-US" sz="1600" b="1" dirty="0">
                <a:latin typeface="Inter"/>
              </a:rPr>
              <a:t>上传后的巡检任务单可以点击撤回从新编辑。</a:t>
            </a:r>
            <a:endParaRPr lang="zh-CN" altLang="en-US" sz="1600" b="1" i="0" dirty="0">
              <a:effectLst/>
              <a:latin typeface="Inter"/>
            </a:endParaRPr>
          </a:p>
        </p:txBody>
      </p:sp>
      <p:pic>
        <p:nvPicPr>
          <p:cNvPr id="12" name="图片 11"/>
          <p:cNvPicPr>
            <a:picLocks noChangeAspect="1"/>
          </p:cNvPicPr>
          <p:nvPr/>
        </p:nvPicPr>
        <p:blipFill>
          <a:blip r:embed="rId8"/>
          <a:stretch>
            <a:fillRect/>
          </a:stretch>
        </p:blipFill>
        <p:spPr>
          <a:xfrm>
            <a:off x="9008586" y="2847869"/>
            <a:ext cx="582800" cy="592809"/>
          </a:xfrm>
          <a:prstGeom prst="rect">
            <a:avLst/>
          </a:prstGeom>
        </p:spPr>
      </p:pic>
      <p:cxnSp>
        <p:nvCxnSpPr>
          <p:cNvPr id="14" name="直接箭头连接符 13"/>
          <p:cNvCxnSpPr/>
          <p:nvPr/>
        </p:nvCxnSpPr>
        <p:spPr>
          <a:xfrm>
            <a:off x="8148760" y="6140880"/>
            <a:ext cx="790414" cy="0"/>
          </a:xfrm>
          <a:prstGeom prst="straightConnector1">
            <a:avLst/>
          </a:prstGeom>
          <a:ln w="28575">
            <a:headEnd type="triangle"/>
            <a:tailEnd type="oval"/>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8877488" y="5865517"/>
            <a:ext cx="2758908" cy="58172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箭头连接符 17"/>
          <p:cNvCxnSpPr/>
          <p:nvPr/>
        </p:nvCxnSpPr>
        <p:spPr>
          <a:xfrm>
            <a:off x="8087074" y="1977239"/>
            <a:ext cx="790414" cy="0"/>
          </a:xfrm>
          <a:prstGeom prst="straightConnector1">
            <a:avLst/>
          </a:prstGeom>
          <a:ln w="28575">
            <a:headEnd type="triangle"/>
            <a:tailEnd type="ova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8877488" y="1474276"/>
            <a:ext cx="2758908" cy="58172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p:cNvPicPr>
            <a:picLocks noChangeAspect="1"/>
          </p:cNvPicPr>
          <p:nvPr/>
        </p:nvPicPr>
        <p:blipFill>
          <a:blip r:embed="rId9"/>
          <a:stretch>
            <a:fillRect/>
          </a:stretch>
        </p:blipFill>
        <p:spPr>
          <a:xfrm>
            <a:off x="605427" y="1581774"/>
            <a:ext cx="2573596" cy="395465"/>
          </a:xfrm>
          <a:prstGeom prst="rect">
            <a:avLst/>
          </a:prstGeom>
        </p:spPr>
      </p:pic>
      <p:sp>
        <p:nvSpPr>
          <p:cNvPr id="26" name="文本框 25"/>
          <p:cNvSpPr txBox="1"/>
          <p:nvPr/>
        </p:nvSpPr>
        <p:spPr>
          <a:xfrm>
            <a:off x="577263" y="1514831"/>
            <a:ext cx="6110514" cy="230832"/>
          </a:xfrm>
          <a:prstGeom prst="rect">
            <a:avLst/>
          </a:prstGeom>
          <a:noFill/>
        </p:spPr>
        <p:txBody>
          <a:bodyPr wrap="square">
            <a:spAutoFit/>
          </a:bodyPr>
          <a:lstStyle/>
          <a:p>
            <a:r>
              <a:rPr lang="zh-CN" altLang="en-US" sz="900" b="1" dirty="0">
                <a:latin typeface="宋体" panose="02010600030101010101" pitchFamily="2" charset="-122"/>
                <a:ea typeface="宋体" panose="02010600030101010101" pitchFamily="2" charset="-122"/>
              </a:rPr>
              <a:t>固定座椅和活动座椅</a:t>
            </a:r>
            <a:endParaRPr lang="zh-CN" altLang="en-US" sz="900" b="1" dirty="0">
              <a:latin typeface="宋体" panose="02010600030101010101" pitchFamily="2" charset="-122"/>
              <a:ea typeface="宋体" panose="02010600030101010101" pitchFamily="2" charset="-122"/>
            </a:endParaRPr>
          </a:p>
        </p:txBody>
      </p:sp>
      <p:sp>
        <p:nvSpPr>
          <p:cNvPr id="24" name="文本框 23"/>
          <p:cNvSpPr txBox="1"/>
          <p:nvPr/>
        </p:nvSpPr>
        <p:spPr>
          <a:xfrm>
            <a:off x="589658" y="1728902"/>
            <a:ext cx="1488838" cy="215444"/>
          </a:xfrm>
          <a:prstGeom prst="rect">
            <a:avLst/>
          </a:prstGeom>
          <a:noFill/>
        </p:spPr>
        <p:txBody>
          <a:bodyPr wrap="square">
            <a:spAutoFit/>
          </a:bodyPr>
          <a:lstStyle/>
          <a:p>
            <a:r>
              <a:rPr lang="zh-CN" altLang="en-US" sz="800" dirty="0">
                <a:latin typeface="宋体" panose="02010600030101010101" pitchFamily="2" charset="-122"/>
                <a:ea typeface="宋体" panose="02010600030101010101" pitchFamily="2" charset="-122"/>
              </a:rPr>
              <a:t>围护栏杆是否安全牢固</a:t>
            </a:r>
            <a:endParaRPr lang="zh-CN" altLang="en-US" dirty="0">
              <a:latin typeface="宋体" panose="02010600030101010101" pitchFamily="2" charset="-122"/>
              <a:ea typeface="宋体" panose="02010600030101010101" pitchFamily="2" charset="-122"/>
            </a:endParaRPr>
          </a:p>
        </p:txBody>
      </p:sp>
      <p:sp>
        <p:nvSpPr>
          <p:cNvPr id="21" name="矩形 20"/>
          <p:cNvSpPr/>
          <p:nvPr/>
        </p:nvSpPr>
        <p:spPr>
          <a:xfrm>
            <a:off x="1085572" y="5243827"/>
            <a:ext cx="1714500" cy="1986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600" b="1" dirty="0">
                <a:solidFill>
                  <a:schemeClr val="tx1"/>
                </a:solidFill>
                <a:latin typeface="宋体" panose="02010600030101010101" pitchFamily="2" charset="-122"/>
                <a:ea typeface="宋体" panose="02010600030101010101" pitchFamily="2" charset="-122"/>
              </a:rPr>
              <a:t>围护栏杆是否安全牢固说明</a:t>
            </a:r>
            <a:r>
              <a:rPr lang="en-US" altLang="zh-CN" sz="600" b="1" dirty="0">
                <a:solidFill>
                  <a:schemeClr val="tx1"/>
                </a:solidFill>
                <a:latin typeface="宋体" panose="02010600030101010101" pitchFamily="2" charset="-122"/>
                <a:ea typeface="宋体" panose="02010600030101010101" pitchFamily="2" charset="-122"/>
              </a:rPr>
              <a:t>.doc</a:t>
            </a:r>
            <a:endParaRPr lang="zh-CN" altLang="en-US" sz="600" b="1" dirty="0">
              <a:solidFill>
                <a:schemeClr val="tx1"/>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163883" y="769005"/>
            <a:ext cx="2950422" cy="6103256"/>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1035" y="769005"/>
            <a:ext cx="2966254" cy="5959097"/>
          </a:xfrm>
          <a:prstGeom prst="rect">
            <a:avLst/>
          </a:prstGeom>
        </p:spPr>
      </p:pic>
      <p:pic>
        <p:nvPicPr>
          <p:cNvPr id="2" name="Picture 8" descr="C:\Users\fusongzhao\Desktop\整理\桌面\我的工具\手机壳\Group.png"/>
          <p:cNvPicPr>
            <a:picLocks noChangeAspect="1"/>
          </p:cNvPicPr>
          <p:nvPr>
            <p:custDataLst>
              <p:tags r:id="rId3"/>
            </p:custDataLst>
          </p:nvPr>
        </p:nvPicPr>
        <p:blipFill>
          <a:blip r:embed="rId4"/>
          <a:stretch>
            <a:fillRect/>
          </a:stretch>
        </p:blipFill>
        <p:spPr>
          <a:xfrm>
            <a:off x="2677165" y="639108"/>
            <a:ext cx="3295028" cy="6218892"/>
          </a:xfrm>
          <a:prstGeom prst="rect">
            <a:avLst/>
          </a:prstGeom>
          <a:noFill/>
          <a:ln w="9525">
            <a:noFill/>
          </a:ln>
        </p:spPr>
      </p:pic>
      <p:sp>
        <p:nvSpPr>
          <p:cNvPr id="439" name="文本框 438"/>
          <p:cNvSpPr txBox="1"/>
          <p:nvPr>
            <p:custDataLst>
              <p:tags r:id="rId5"/>
            </p:custDataLst>
          </p:nvPr>
        </p:nvSpPr>
        <p:spPr>
          <a:xfrm>
            <a:off x="633095" y="177442"/>
            <a:ext cx="11363960" cy="461665"/>
          </a:xfrm>
          <a:prstGeom prst="rect">
            <a:avLst/>
          </a:prstGeom>
          <a:noFill/>
        </p:spPr>
        <p:txBody>
          <a:bodyPr wrap="square" rtlCol="0" anchor="t">
            <a:spAutoFit/>
          </a:bodyPr>
          <a:lstStyle/>
          <a:p>
            <a:pPr>
              <a:defRPr/>
            </a:pPr>
            <a:r>
              <a:rPr lang="en-US" altLang="zh-CN" sz="2400" b="1" kern="100" dirty="0">
                <a:solidFill>
                  <a:srgbClr val="0070C0"/>
                </a:solidFill>
                <a:latin typeface="微软雅黑" panose="020B0503020204020204" charset="-122"/>
                <a:ea typeface="微软雅黑" panose="020B0503020204020204" charset="-122"/>
                <a:cs typeface="+mn-ea"/>
                <a:sym typeface="+mn-ea"/>
              </a:rPr>
              <a:t>3.9 </a:t>
            </a:r>
            <a:r>
              <a:rPr lang="zh-CN" altLang="en-US" sz="2400" b="1" kern="100" dirty="0">
                <a:solidFill>
                  <a:srgbClr val="0070C0"/>
                </a:solidFill>
                <a:latin typeface="微软雅黑" panose="020B0503020204020204" charset="-122"/>
                <a:ea typeface="微软雅黑" panose="020B0503020204020204" charset="-122"/>
                <a:cs typeface="+mn-ea"/>
                <a:sym typeface="+mn-ea"/>
              </a:rPr>
              <a:t>系统介绍</a:t>
            </a:r>
            <a:r>
              <a:rPr lang="en-US" altLang="zh-CN" sz="2400" b="1" kern="100" dirty="0">
                <a:solidFill>
                  <a:srgbClr val="0070C0"/>
                </a:solidFill>
                <a:latin typeface="微软雅黑" panose="020B0503020204020204" charset="-122"/>
                <a:ea typeface="微软雅黑" panose="020B0503020204020204" charset="-122"/>
                <a:cs typeface="+mn-ea"/>
                <a:sym typeface="+mn-ea"/>
              </a:rPr>
              <a:t>-</a:t>
            </a:r>
            <a:r>
              <a:rPr lang="zh-CN" altLang="en-US" sz="2400" b="1" kern="100" dirty="0">
                <a:solidFill>
                  <a:srgbClr val="0070C0"/>
                </a:solidFill>
                <a:latin typeface="微软雅黑" panose="020B0503020204020204" charset="-122"/>
                <a:ea typeface="微软雅黑" panose="020B0503020204020204" charset="-122"/>
                <a:cs typeface="+mn-ea"/>
                <a:sym typeface="+mn-ea"/>
              </a:rPr>
              <a:t>巡检任务完成及我的信息</a:t>
            </a:r>
            <a:endParaRPr lang="zh-CN" altLang="en-US" sz="2400" b="1" kern="100" dirty="0">
              <a:solidFill>
                <a:srgbClr val="0070C0"/>
              </a:solidFill>
              <a:latin typeface="微软雅黑" panose="020B0503020204020204" charset="-122"/>
              <a:ea typeface="微软雅黑" panose="020B0503020204020204" charset="-122"/>
              <a:cs typeface="+mn-ea"/>
            </a:endParaRPr>
          </a:p>
        </p:txBody>
      </p:sp>
      <p:sp>
        <p:nvSpPr>
          <p:cNvPr id="17" name="文本框 16"/>
          <p:cNvSpPr txBox="1"/>
          <p:nvPr/>
        </p:nvSpPr>
        <p:spPr>
          <a:xfrm>
            <a:off x="494667" y="936533"/>
            <a:ext cx="1659593" cy="3684727"/>
          </a:xfrm>
          <a:prstGeom prst="rect">
            <a:avLst/>
          </a:prstGeom>
          <a:noFill/>
        </p:spPr>
        <p:txBody>
          <a:bodyPr wrap="square">
            <a:spAutoFit/>
          </a:bodyPr>
          <a:lstStyle/>
          <a:p>
            <a:pPr algn="l">
              <a:lnSpc>
                <a:spcPct val="250000"/>
              </a:lnSpc>
              <a:spcAft>
                <a:spcPts val="300"/>
              </a:spcAft>
            </a:pPr>
            <a:r>
              <a:rPr lang="zh-CN" altLang="en-US" sz="1600" b="1" dirty="0">
                <a:latin typeface="Inter"/>
              </a:rPr>
              <a:t>此处显示本次巡检任务的级别和是否处理完成等，以及显示针对本次巡检任务所上传的照片。</a:t>
            </a:r>
            <a:endParaRPr lang="zh-CN" altLang="en-US" sz="1600" b="1" i="0" dirty="0">
              <a:effectLst/>
              <a:latin typeface="Inter"/>
            </a:endParaRPr>
          </a:p>
        </p:txBody>
      </p:sp>
      <p:sp>
        <p:nvSpPr>
          <p:cNvPr id="6" name="矩形 5"/>
          <p:cNvSpPr/>
          <p:nvPr/>
        </p:nvSpPr>
        <p:spPr>
          <a:xfrm>
            <a:off x="2908088" y="1458585"/>
            <a:ext cx="2717792" cy="6819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6"/>
          <a:stretch>
            <a:fillRect/>
          </a:stretch>
        </p:blipFill>
        <p:spPr>
          <a:xfrm>
            <a:off x="2995630" y="2905833"/>
            <a:ext cx="715506" cy="561814"/>
          </a:xfrm>
          <a:prstGeom prst="rect">
            <a:avLst/>
          </a:prstGeom>
        </p:spPr>
      </p:pic>
      <p:cxnSp>
        <p:nvCxnSpPr>
          <p:cNvPr id="11" name="直接箭头连接符 10"/>
          <p:cNvCxnSpPr/>
          <p:nvPr/>
        </p:nvCxnSpPr>
        <p:spPr>
          <a:xfrm flipH="1">
            <a:off x="2154260" y="1799545"/>
            <a:ext cx="753828" cy="0"/>
          </a:xfrm>
          <a:prstGeom prst="straightConnector1">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pic>
        <p:nvPicPr>
          <p:cNvPr id="12" name="Picture 8" descr="C:\Users\fusongzhao\Desktop\整理\桌面\我的工具\手机壳\Group.png"/>
          <p:cNvPicPr>
            <a:picLocks noChangeAspect="1"/>
          </p:cNvPicPr>
          <p:nvPr>
            <p:custDataLst>
              <p:tags r:id="rId7"/>
            </p:custDataLst>
          </p:nvPr>
        </p:nvPicPr>
        <p:blipFill>
          <a:blip r:embed="rId4"/>
          <a:stretch>
            <a:fillRect/>
          </a:stretch>
        </p:blipFill>
        <p:spPr>
          <a:xfrm>
            <a:off x="6006974" y="639107"/>
            <a:ext cx="3295028" cy="6218893"/>
          </a:xfrm>
          <a:prstGeom prst="rect">
            <a:avLst/>
          </a:prstGeom>
          <a:noFill/>
          <a:ln w="9525">
            <a:noFill/>
          </a:ln>
        </p:spPr>
      </p:pic>
      <p:sp>
        <p:nvSpPr>
          <p:cNvPr id="13" name="矩形 12"/>
          <p:cNvSpPr/>
          <p:nvPr/>
        </p:nvSpPr>
        <p:spPr>
          <a:xfrm>
            <a:off x="8521967" y="1689316"/>
            <a:ext cx="550290" cy="279179"/>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7189544" y="2511880"/>
            <a:ext cx="963479" cy="277817"/>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6322269" y="3528186"/>
            <a:ext cx="2633651" cy="440733"/>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10333996" y="769005"/>
            <a:ext cx="1663059" cy="1530291"/>
          </a:xfrm>
          <a:prstGeom prst="rect">
            <a:avLst/>
          </a:prstGeom>
          <a:noFill/>
        </p:spPr>
        <p:txBody>
          <a:bodyPr wrap="square">
            <a:spAutoFit/>
          </a:bodyPr>
          <a:lstStyle/>
          <a:p>
            <a:pPr algn="l">
              <a:lnSpc>
                <a:spcPct val="150000"/>
              </a:lnSpc>
              <a:spcAft>
                <a:spcPts val="300"/>
              </a:spcAft>
            </a:pPr>
            <a:r>
              <a:rPr lang="zh-CN" altLang="en-US" sz="1600" b="1" dirty="0">
                <a:latin typeface="Inter"/>
              </a:rPr>
              <a:t>此处可以根据用户需求点击推出登录按钮更换其它的账号 。</a:t>
            </a:r>
            <a:endParaRPr lang="zh-CN" altLang="en-US" sz="1600" b="1" i="0" dirty="0">
              <a:effectLst/>
              <a:latin typeface="Inter"/>
            </a:endParaRPr>
          </a:p>
        </p:txBody>
      </p:sp>
      <p:sp>
        <p:nvSpPr>
          <p:cNvPr id="20" name="文本框 19"/>
          <p:cNvSpPr txBox="1"/>
          <p:nvPr/>
        </p:nvSpPr>
        <p:spPr>
          <a:xfrm>
            <a:off x="10338658" y="2325353"/>
            <a:ext cx="1658397" cy="1530291"/>
          </a:xfrm>
          <a:prstGeom prst="rect">
            <a:avLst/>
          </a:prstGeom>
          <a:noFill/>
        </p:spPr>
        <p:txBody>
          <a:bodyPr wrap="square">
            <a:spAutoFit/>
          </a:bodyPr>
          <a:lstStyle/>
          <a:p>
            <a:pPr algn="l">
              <a:lnSpc>
                <a:spcPct val="150000"/>
              </a:lnSpc>
              <a:spcAft>
                <a:spcPts val="300"/>
              </a:spcAft>
            </a:pPr>
            <a:r>
              <a:rPr lang="zh-CN" altLang="en-US" sz="1600" b="1" dirty="0">
                <a:latin typeface="Inter"/>
              </a:rPr>
              <a:t>此处可以编辑用户的个人信息以及更改头像等问题。</a:t>
            </a:r>
            <a:endParaRPr lang="zh-CN" altLang="en-US" sz="1600" b="1" i="0" dirty="0">
              <a:effectLst/>
              <a:latin typeface="Inter"/>
            </a:endParaRPr>
          </a:p>
        </p:txBody>
      </p:sp>
      <p:sp>
        <p:nvSpPr>
          <p:cNvPr id="21" name="文本框 20"/>
          <p:cNvSpPr txBox="1"/>
          <p:nvPr/>
        </p:nvSpPr>
        <p:spPr>
          <a:xfrm>
            <a:off x="10333996" y="4184907"/>
            <a:ext cx="1658397" cy="1530291"/>
          </a:xfrm>
          <a:prstGeom prst="rect">
            <a:avLst/>
          </a:prstGeom>
          <a:noFill/>
        </p:spPr>
        <p:txBody>
          <a:bodyPr wrap="square">
            <a:spAutoFit/>
          </a:bodyPr>
          <a:lstStyle/>
          <a:p>
            <a:pPr algn="l">
              <a:lnSpc>
                <a:spcPct val="150000"/>
              </a:lnSpc>
              <a:spcAft>
                <a:spcPts val="300"/>
              </a:spcAft>
            </a:pPr>
            <a:r>
              <a:rPr lang="zh-CN" altLang="en-US" sz="1600" b="1" i="0" dirty="0">
                <a:effectLst/>
                <a:latin typeface="Inter"/>
              </a:rPr>
              <a:t>如果需要从新绑定新的手机号可以点击此按钮修改绑定的手机号。</a:t>
            </a:r>
            <a:endParaRPr lang="zh-CN" altLang="en-US" sz="1600" b="1" i="0" dirty="0">
              <a:effectLst/>
              <a:latin typeface="Inter"/>
            </a:endParaRPr>
          </a:p>
        </p:txBody>
      </p:sp>
      <p:cxnSp>
        <p:nvCxnSpPr>
          <p:cNvPr id="23" name="直接箭头连接符 22"/>
          <p:cNvCxnSpPr/>
          <p:nvPr/>
        </p:nvCxnSpPr>
        <p:spPr>
          <a:xfrm>
            <a:off x="9072257" y="1799545"/>
            <a:ext cx="965483" cy="0"/>
          </a:xfrm>
          <a:prstGeom prst="straightConnector1">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a:off x="8153023" y="2650788"/>
            <a:ext cx="1884716" cy="0"/>
          </a:xfrm>
          <a:prstGeom prst="straightConnector1">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8" name="连接符: 肘形 27"/>
          <p:cNvCxnSpPr>
            <a:stCxn id="16" idx="3"/>
          </p:cNvCxnSpPr>
          <p:nvPr/>
        </p:nvCxnSpPr>
        <p:spPr>
          <a:xfrm>
            <a:off x="8955920" y="3748553"/>
            <a:ext cx="1081819" cy="872707"/>
          </a:xfrm>
          <a:prstGeom prst="bentConnector3">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文本框 438"/>
          <p:cNvSpPr txBox="1"/>
          <p:nvPr>
            <p:custDataLst>
              <p:tags r:id="rId1"/>
            </p:custDataLst>
          </p:nvPr>
        </p:nvSpPr>
        <p:spPr>
          <a:xfrm>
            <a:off x="633095" y="177442"/>
            <a:ext cx="11363960" cy="461665"/>
          </a:xfrm>
          <a:prstGeom prst="rect">
            <a:avLst/>
          </a:prstGeom>
          <a:noFill/>
        </p:spPr>
        <p:txBody>
          <a:bodyPr wrap="square" rtlCol="0" anchor="t">
            <a:spAutoFit/>
          </a:bodyPr>
          <a:lstStyle/>
          <a:p>
            <a:pPr>
              <a:defRPr/>
            </a:pPr>
            <a:r>
              <a:rPr lang="en-US" altLang="zh-CN" sz="2400" b="1" kern="100" dirty="0">
                <a:solidFill>
                  <a:srgbClr val="0070C0"/>
                </a:solidFill>
                <a:latin typeface="微软雅黑" panose="020B0503020204020204" charset="-122"/>
                <a:ea typeface="微软雅黑" panose="020B0503020204020204" charset="-122"/>
                <a:cs typeface="+mn-ea"/>
                <a:sym typeface="+mn-ea"/>
              </a:rPr>
              <a:t>3.10 </a:t>
            </a:r>
            <a:r>
              <a:rPr lang="zh-CN" altLang="en-US" sz="2400" b="1" kern="100" dirty="0">
                <a:solidFill>
                  <a:srgbClr val="0070C0"/>
                </a:solidFill>
                <a:latin typeface="微软雅黑" panose="020B0503020204020204" charset="-122"/>
                <a:ea typeface="微软雅黑" panose="020B0503020204020204" charset="-122"/>
                <a:cs typeface="+mn-ea"/>
                <a:sym typeface="+mn-ea"/>
              </a:rPr>
              <a:t>系统介绍</a:t>
            </a:r>
            <a:r>
              <a:rPr lang="en-US" altLang="zh-CN" sz="2400" b="1" kern="100" dirty="0">
                <a:solidFill>
                  <a:srgbClr val="0070C0"/>
                </a:solidFill>
                <a:latin typeface="微软雅黑" panose="020B0503020204020204" charset="-122"/>
                <a:ea typeface="微软雅黑" panose="020B0503020204020204" charset="-122"/>
                <a:cs typeface="+mn-ea"/>
                <a:sym typeface="+mn-ea"/>
              </a:rPr>
              <a:t>-</a:t>
            </a:r>
            <a:r>
              <a:rPr lang="zh-CN" altLang="en-US" sz="2400" b="1" kern="100" dirty="0">
                <a:solidFill>
                  <a:srgbClr val="0070C0"/>
                </a:solidFill>
                <a:latin typeface="微软雅黑" panose="020B0503020204020204" charset="-122"/>
                <a:ea typeface="微软雅黑" panose="020B0503020204020204" charset="-122"/>
                <a:cs typeface="+mn-ea"/>
                <a:sym typeface="+mn-ea"/>
              </a:rPr>
              <a:t>巡检任务完成情况</a:t>
            </a:r>
            <a:endParaRPr lang="zh-CN" altLang="en-US" sz="2400" b="1" kern="100" dirty="0">
              <a:solidFill>
                <a:srgbClr val="0070C0"/>
              </a:solidFill>
              <a:latin typeface="微软雅黑" panose="020B0503020204020204" charset="-122"/>
              <a:ea typeface="微软雅黑" panose="020B0503020204020204" charset="-122"/>
              <a:cs typeface="+mn-ea"/>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0308" y="1067996"/>
            <a:ext cx="8384451" cy="5403313"/>
          </a:xfrm>
          <a:prstGeom prst="rect">
            <a:avLst/>
          </a:prstGeom>
        </p:spPr>
      </p:pic>
      <p:sp>
        <p:nvSpPr>
          <p:cNvPr id="4" name="矩形 3"/>
          <p:cNvSpPr/>
          <p:nvPr/>
        </p:nvSpPr>
        <p:spPr>
          <a:xfrm>
            <a:off x="2727707" y="2340244"/>
            <a:ext cx="6261315" cy="6199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箭头连接符 5"/>
          <p:cNvCxnSpPr/>
          <p:nvPr/>
        </p:nvCxnSpPr>
        <p:spPr>
          <a:xfrm flipH="1">
            <a:off x="1481236" y="2634712"/>
            <a:ext cx="1246471" cy="0"/>
          </a:xfrm>
          <a:prstGeom prst="straightConnector1">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82845" y="1349415"/>
            <a:ext cx="1298391" cy="3469283"/>
          </a:xfrm>
          <a:prstGeom prst="rect">
            <a:avLst/>
          </a:prstGeom>
          <a:noFill/>
        </p:spPr>
        <p:txBody>
          <a:bodyPr wrap="square">
            <a:spAutoFit/>
          </a:bodyPr>
          <a:lstStyle/>
          <a:p>
            <a:pPr algn="l">
              <a:lnSpc>
                <a:spcPct val="200000"/>
              </a:lnSpc>
              <a:spcAft>
                <a:spcPts val="300"/>
              </a:spcAft>
            </a:pPr>
            <a:r>
              <a:rPr lang="zh-CN" altLang="en-US" sz="1600" b="1" dirty="0">
                <a:latin typeface="Inter"/>
              </a:rPr>
              <a:t>此处可以根据任务的大类、检查的周期、发布、完成的时间、进行查询与提醒。</a:t>
            </a:r>
            <a:endParaRPr lang="zh-CN" altLang="en-US" sz="1600" b="1" i="0" dirty="0">
              <a:effectLst/>
              <a:latin typeface="Inter"/>
            </a:endParaRPr>
          </a:p>
        </p:txBody>
      </p:sp>
      <p:sp>
        <p:nvSpPr>
          <p:cNvPr id="9" name="矩形 8"/>
          <p:cNvSpPr/>
          <p:nvPr/>
        </p:nvSpPr>
        <p:spPr>
          <a:xfrm>
            <a:off x="2727707" y="3002796"/>
            <a:ext cx="7129221" cy="6199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箭头连接符 9"/>
          <p:cNvCxnSpPr>
            <a:stCxn id="9" idx="3"/>
          </p:cNvCxnSpPr>
          <p:nvPr/>
        </p:nvCxnSpPr>
        <p:spPr>
          <a:xfrm>
            <a:off x="9856928" y="3312762"/>
            <a:ext cx="669760" cy="0"/>
          </a:xfrm>
          <a:prstGeom prst="straightConnector1">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10540155" y="2398277"/>
            <a:ext cx="1502849" cy="4484946"/>
          </a:xfrm>
          <a:prstGeom prst="rect">
            <a:avLst/>
          </a:prstGeom>
          <a:noFill/>
        </p:spPr>
        <p:txBody>
          <a:bodyPr wrap="square">
            <a:spAutoFit/>
          </a:bodyPr>
          <a:lstStyle/>
          <a:p>
            <a:pPr algn="l">
              <a:lnSpc>
                <a:spcPct val="150000"/>
              </a:lnSpc>
              <a:spcAft>
                <a:spcPts val="300"/>
              </a:spcAft>
            </a:pPr>
            <a:r>
              <a:rPr lang="zh-CN" altLang="en-US" sz="1600" b="1" dirty="0">
                <a:latin typeface="Inter"/>
              </a:rPr>
              <a:t>此处显示已发布任务、参与机构、检查细项、已完成检查细项、未完成检查细项、过期未完成的数量以及任务的完成率方便管理人员更方便清楚的了解相关信息。</a:t>
            </a:r>
            <a:endParaRPr lang="zh-CN" altLang="en-US" sz="1600" b="1" i="0" dirty="0">
              <a:effectLst/>
              <a:latin typeface="Inter"/>
            </a:endParaRPr>
          </a:p>
        </p:txBody>
      </p:sp>
      <p:sp>
        <p:nvSpPr>
          <p:cNvPr id="12" name="矩形 11"/>
          <p:cNvSpPr/>
          <p:nvPr/>
        </p:nvSpPr>
        <p:spPr>
          <a:xfrm>
            <a:off x="2701875" y="1063968"/>
            <a:ext cx="4458347" cy="46166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连接符: 肘形 13"/>
          <p:cNvCxnSpPr/>
          <p:nvPr/>
        </p:nvCxnSpPr>
        <p:spPr>
          <a:xfrm flipV="1">
            <a:off x="3732446" y="976568"/>
            <a:ext cx="6831355" cy="145820"/>
          </a:xfrm>
          <a:prstGeom prst="bentConnector3">
            <a:avLst>
              <a:gd name="adj1" fmla="val 89"/>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10540154" y="801039"/>
            <a:ext cx="1502849" cy="338554"/>
          </a:xfrm>
          <a:prstGeom prst="rect">
            <a:avLst/>
          </a:prstGeom>
          <a:noFill/>
        </p:spPr>
        <p:txBody>
          <a:bodyPr wrap="square">
            <a:spAutoFit/>
          </a:bodyPr>
          <a:lstStyle/>
          <a:p>
            <a:pPr algn="ctr">
              <a:spcAft>
                <a:spcPts val="300"/>
              </a:spcAft>
            </a:pPr>
            <a:r>
              <a:rPr lang="zh-CN" altLang="en-US" sz="1600" b="1" dirty="0">
                <a:latin typeface="Inter"/>
              </a:rPr>
              <a:t>软件应用模块。</a:t>
            </a:r>
            <a:endParaRPr lang="zh-CN" altLang="en-US" sz="1600" b="1" i="0" dirty="0">
              <a:effectLst/>
              <a:latin typeface="Inter"/>
            </a:endParaRPr>
          </a:p>
        </p:txBody>
      </p:sp>
      <p:sp>
        <p:nvSpPr>
          <p:cNvPr id="17" name="矩形 16"/>
          <p:cNvSpPr/>
          <p:nvPr/>
        </p:nvSpPr>
        <p:spPr>
          <a:xfrm>
            <a:off x="7904141" y="1137397"/>
            <a:ext cx="2120618" cy="29277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10551692" y="1964425"/>
            <a:ext cx="1119276" cy="338554"/>
          </a:xfrm>
          <a:prstGeom prst="rect">
            <a:avLst/>
          </a:prstGeom>
          <a:noFill/>
        </p:spPr>
        <p:txBody>
          <a:bodyPr wrap="square">
            <a:spAutoFit/>
          </a:bodyPr>
          <a:lstStyle/>
          <a:p>
            <a:pPr algn="ctr">
              <a:spcAft>
                <a:spcPts val="300"/>
              </a:spcAft>
            </a:pPr>
            <a:r>
              <a:rPr lang="zh-CN" altLang="en-US" sz="1600" b="1" dirty="0">
                <a:latin typeface="Inter"/>
              </a:rPr>
              <a:t>回到首页。</a:t>
            </a:r>
            <a:endParaRPr lang="zh-CN" altLang="en-US" sz="1600" b="1" i="0" dirty="0">
              <a:effectLst/>
              <a:latin typeface="Inter"/>
            </a:endParaRPr>
          </a:p>
        </p:txBody>
      </p:sp>
      <p:cxnSp>
        <p:nvCxnSpPr>
          <p:cNvPr id="41" name="连接符: 肘形 40"/>
          <p:cNvCxnSpPr/>
          <p:nvPr/>
        </p:nvCxnSpPr>
        <p:spPr>
          <a:xfrm>
            <a:off x="8198609" y="1430173"/>
            <a:ext cx="2328079" cy="703529"/>
          </a:xfrm>
          <a:prstGeom prst="bentConnector3">
            <a:avLst>
              <a:gd name="adj1" fmla="val -594"/>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4" name="连接符: 肘形 43"/>
          <p:cNvCxnSpPr/>
          <p:nvPr/>
        </p:nvCxnSpPr>
        <p:spPr>
          <a:xfrm>
            <a:off x="8462080" y="1430173"/>
            <a:ext cx="2064608" cy="351764"/>
          </a:xfrm>
          <a:prstGeom prst="bentConnector3">
            <a:avLst>
              <a:gd name="adj1" fmla="val 456"/>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sp>
        <p:nvSpPr>
          <p:cNvPr id="46" name="文本框 45"/>
          <p:cNvSpPr txBox="1"/>
          <p:nvPr/>
        </p:nvSpPr>
        <p:spPr>
          <a:xfrm>
            <a:off x="10536761" y="1656675"/>
            <a:ext cx="1119276" cy="338554"/>
          </a:xfrm>
          <a:prstGeom prst="rect">
            <a:avLst/>
          </a:prstGeom>
          <a:noFill/>
        </p:spPr>
        <p:txBody>
          <a:bodyPr wrap="square">
            <a:spAutoFit/>
          </a:bodyPr>
          <a:lstStyle/>
          <a:p>
            <a:pPr algn="ctr">
              <a:spcAft>
                <a:spcPts val="300"/>
              </a:spcAft>
            </a:pPr>
            <a:r>
              <a:rPr lang="zh-CN" altLang="en-US" sz="1600" b="1" dirty="0">
                <a:latin typeface="Inter"/>
              </a:rPr>
              <a:t>事件提醒。</a:t>
            </a:r>
            <a:endParaRPr lang="zh-CN" altLang="en-US" sz="1600" b="1" i="0" dirty="0">
              <a:effectLst/>
              <a:latin typeface="Inter"/>
            </a:endParaRPr>
          </a:p>
        </p:txBody>
      </p:sp>
      <p:cxnSp>
        <p:nvCxnSpPr>
          <p:cNvPr id="50" name="连接符: 肘形 49"/>
          <p:cNvCxnSpPr/>
          <p:nvPr/>
        </p:nvCxnSpPr>
        <p:spPr>
          <a:xfrm>
            <a:off x="9538197" y="1453720"/>
            <a:ext cx="988491" cy="71911"/>
          </a:xfrm>
          <a:prstGeom prst="bentConnector3">
            <a:avLst>
              <a:gd name="adj1" fmla="val -107"/>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sp>
        <p:nvSpPr>
          <p:cNvPr id="52" name="文本框 51"/>
          <p:cNvSpPr txBox="1"/>
          <p:nvPr/>
        </p:nvSpPr>
        <p:spPr>
          <a:xfrm>
            <a:off x="10536761" y="1361104"/>
            <a:ext cx="1119276" cy="338554"/>
          </a:xfrm>
          <a:prstGeom prst="rect">
            <a:avLst/>
          </a:prstGeom>
          <a:noFill/>
        </p:spPr>
        <p:txBody>
          <a:bodyPr wrap="square">
            <a:spAutoFit/>
          </a:bodyPr>
          <a:lstStyle/>
          <a:p>
            <a:pPr algn="ctr">
              <a:spcAft>
                <a:spcPts val="300"/>
              </a:spcAft>
            </a:pPr>
            <a:r>
              <a:rPr lang="zh-CN" altLang="en-US" sz="1600" b="1" i="0" dirty="0">
                <a:effectLst/>
                <a:latin typeface="Inter"/>
              </a:rPr>
              <a:t>用户信息。</a:t>
            </a:r>
            <a:endParaRPr lang="zh-CN" altLang="en-US" sz="1600" b="1" i="0" dirty="0">
              <a:effectLst/>
              <a:latin typeface="Inter"/>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bwMode="auto">
          <a:xfrm>
            <a:off x="347370" y="775008"/>
            <a:ext cx="108812" cy="108956"/>
          </a:xfrm>
          <a:prstGeom prst="ellipse">
            <a:avLst/>
          </a:prstGeom>
          <a:solidFill>
            <a:schemeClr val="bg1"/>
          </a:solidFill>
          <a:ln w="15875">
            <a:solidFill>
              <a:schemeClr val="bg1"/>
            </a:solidFill>
          </a:ln>
          <a:effectLst/>
        </p:spPr>
        <p:txBody>
          <a:bodyPr rtlCol="0" anchor="ctr">
            <a:scene3d>
              <a:camera prst="orthographicFront"/>
              <a:lightRig rig="threePt" dir="t"/>
            </a:scene3d>
            <a:sp3d>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custDataLst>
              <p:tags r:id="rId1"/>
            </p:custDataLst>
          </p:nvPr>
        </p:nvSpPr>
        <p:spPr>
          <a:xfrm>
            <a:off x="114007" y="626100"/>
            <a:ext cx="6501106" cy="6231900"/>
          </a:xfrm>
          <a:prstGeom prst="rect">
            <a:avLst/>
          </a:prstGeom>
          <a:noFill/>
        </p:spPr>
        <p:txBody>
          <a:bodyPr wrap="square" rtlCol="0">
            <a:noAutofit/>
          </a:bodyPr>
          <a:lstStyle/>
          <a:p>
            <a:pPr algn="l">
              <a:lnSpc>
                <a:spcPct val="150000"/>
              </a:lnSpc>
            </a:pPr>
            <a:r>
              <a:rPr lang="zh-CN" altLang="en-US" sz="1700" b="1" i="0" dirty="0">
                <a:effectLst/>
                <a:latin typeface="微软雅黑" panose="020B0503020204020204" charset="-122"/>
                <a:ea typeface="微软雅黑" panose="020B0503020204020204" charset="-122"/>
                <a:cs typeface="微软雅黑" panose="020B0503020204020204" charset="-122"/>
              </a:rPr>
              <a:t>一、国家层面政策要求</a:t>
            </a:r>
            <a:endParaRPr lang="zh-CN" altLang="en-US" sz="1700" b="1" i="0" dirty="0">
              <a:effectLst/>
              <a:latin typeface="微软雅黑" panose="020B0503020204020204" charset="-122"/>
              <a:ea typeface="微软雅黑" panose="020B0503020204020204" charset="-122"/>
              <a:cs typeface="微软雅黑" panose="020B0503020204020204" charset="-122"/>
            </a:endParaRPr>
          </a:p>
          <a:p>
            <a:pPr algn="l" latinLnBrk="1">
              <a:lnSpc>
                <a:spcPct val="150000"/>
              </a:lnSpc>
              <a:buFont typeface="+mj-lt"/>
              <a:buAutoNum type="arabicPeriod"/>
            </a:pPr>
            <a:r>
              <a:rPr lang="en-US" altLang="zh-CN" sz="1700" b="1" i="0" dirty="0">
                <a:effectLst/>
                <a:latin typeface="微软雅黑" panose="020B0503020204020204" charset="-122"/>
                <a:ea typeface="微软雅黑" panose="020B0503020204020204" charset="-122"/>
                <a:cs typeface="微软雅黑" panose="020B0503020204020204" charset="-122"/>
              </a:rPr>
              <a:t>《</a:t>
            </a:r>
            <a:r>
              <a:rPr lang="zh-CN" altLang="en-US" sz="1700" b="1" i="0" dirty="0">
                <a:effectLst/>
                <a:latin typeface="微软雅黑" panose="020B0503020204020204" charset="-122"/>
                <a:ea typeface="微软雅黑" panose="020B0503020204020204" charset="-122"/>
                <a:cs typeface="微软雅黑" panose="020B0503020204020204" charset="-122"/>
              </a:rPr>
              <a:t>中华人民共和国体育法</a:t>
            </a:r>
            <a:r>
              <a:rPr lang="en-US" altLang="zh-CN" sz="1700" b="1" i="0" dirty="0">
                <a:effectLst/>
                <a:latin typeface="微软雅黑" panose="020B0503020204020204" charset="-122"/>
                <a:ea typeface="微软雅黑" panose="020B0503020204020204" charset="-122"/>
                <a:cs typeface="微软雅黑" panose="020B0503020204020204" charset="-122"/>
              </a:rPr>
              <a:t>》</a:t>
            </a:r>
            <a:r>
              <a:rPr lang="zh-CN" altLang="en-US" sz="1700" b="1" i="0" dirty="0">
                <a:effectLst/>
                <a:latin typeface="微软雅黑" panose="020B0503020204020204" charset="-122"/>
                <a:ea typeface="微软雅黑" panose="020B0503020204020204" charset="-122"/>
                <a:cs typeface="微软雅黑" panose="020B0503020204020204" charset="-122"/>
              </a:rPr>
              <a:t>安全责任强化</a:t>
            </a:r>
            <a:br>
              <a:rPr lang="zh-CN" altLang="en-US" sz="1700" b="0" i="0" dirty="0">
                <a:effectLst/>
                <a:latin typeface="微软雅黑" panose="020B0503020204020204" charset="-122"/>
                <a:ea typeface="微软雅黑" panose="020B0503020204020204" charset="-122"/>
                <a:cs typeface="微软雅黑" panose="020B0503020204020204" charset="-122"/>
              </a:rPr>
            </a:br>
            <a:r>
              <a:rPr lang="zh-CN" altLang="en-US" sz="1700" b="0" i="0" dirty="0">
                <a:effectLst/>
                <a:latin typeface="微软雅黑" panose="020B0503020204020204" charset="-122"/>
                <a:ea typeface="微软雅黑" panose="020B0503020204020204" charset="-122"/>
                <a:cs typeface="微软雅黑" panose="020B0503020204020204" charset="-122"/>
              </a:rPr>
              <a:t>明确要求体育场馆运营方落实安全管理主体责任，重点加强</a:t>
            </a:r>
            <a:r>
              <a:rPr lang="zh-CN" altLang="en-US" sz="1700" b="1" i="0" dirty="0">
                <a:effectLst/>
                <a:latin typeface="微软雅黑" panose="020B0503020204020204" charset="-122"/>
                <a:ea typeface="微软雅黑" panose="020B0503020204020204" charset="-122"/>
                <a:cs typeface="微软雅黑" panose="020B0503020204020204" charset="-122"/>
              </a:rPr>
              <a:t>大跨度钢结构、消防设施、人流密集区域</a:t>
            </a:r>
            <a:r>
              <a:rPr lang="zh-CN" altLang="en-US" sz="1700" b="0" i="0" dirty="0">
                <a:effectLst/>
                <a:latin typeface="微软雅黑" panose="020B0503020204020204" charset="-122"/>
                <a:ea typeface="微软雅黑" panose="020B0503020204020204" charset="-122"/>
                <a:cs typeface="微软雅黑" panose="020B0503020204020204" charset="-122"/>
              </a:rPr>
              <a:t>的常态化巡查与隐患整改机制。</a:t>
            </a:r>
            <a:endParaRPr lang="zh-CN" altLang="en-US" sz="1700" b="0" i="0" dirty="0">
              <a:effectLst/>
              <a:latin typeface="微软雅黑" panose="020B0503020204020204" charset="-122"/>
              <a:ea typeface="微软雅黑" panose="020B0503020204020204" charset="-122"/>
              <a:cs typeface="微软雅黑" panose="020B0503020204020204" charset="-122"/>
            </a:endParaRPr>
          </a:p>
          <a:p>
            <a:pPr algn="l" latinLnBrk="1">
              <a:lnSpc>
                <a:spcPct val="150000"/>
              </a:lnSpc>
              <a:buFont typeface="+mj-lt"/>
              <a:buAutoNum type="arabicPeriod"/>
            </a:pPr>
            <a:r>
              <a:rPr lang="en-US" altLang="zh-CN" sz="1700" b="1" i="0" dirty="0">
                <a:effectLst/>
                <a:latin typeface="微软雅黑" panose="020B0503020204020204" charset="-122"/>
                <a:ea typeface="微软雅黑" panose="020B0503020204020204" charset="-122"/>
                <a:cs typeface="微软雅黑" panose="020B0503020204020204" charset="-122"/>
              </a:rPr>
              <a:t>《</a:t>
            </a:r>
            <a:r>
              <a:rPr lang="zh-CN" altLang="en-US" sz="1700" b="1" i="0" dirty="0">
                <a:effectLst/>
                <a:latin typeface="微软雅黑" panose="020B0503020204020204" charset="-122"/>
                <a:ea typeface="微软雅黑" panose="020B0503020204020204" charset="-122"/>
                <a:cs typeface="微软雅黑" panose="020B0503020204020204" charset="-122"/>
              </a:rPr>
              <a:t>体育行业安全生产重大事故隐患判定标准（</a:t>
            </a:r>
            <a:r>
              <a:rPr lang="en-US" altLang="zh-CN" sz="1700" b="1" i="0" dirty="0">
                <a:effectLst/>
                <a:latin typeface="微软雅黑" panose="020B0503020204020204" charset="-122"/>
                <a:ea typeface="微软雅黑" panose="020B0503020204020204" charset="-122"/>
                <a:cs typeface="微软雅黑" panose="020B0503020204020204" charset="-122"/>
              </a:rPr>
              <a:t>2023</a:t>
            </a:r>
            <a:r>
              <a:rPr lang="zh-CN" altLang="en-US" sz="1700" b="1" i="0" dirty="0">
                <a:effectLst/>
                <a:latin typeface="微软雅黑" panose="020B0503020204020204" charset="-122"/>
                <a:ea typeface="微软雅黑" panose="020B0503020204020204" charset="-122"/>
                <a:cs typeface="微软雅黑" panose="020B0503020204020204" charset="-122"/>
              </a:rPr>
              <a:t>版）</a:t>
            </a:r>
            <a:r>
              <a:rPr lang="en-US" altLang="zh-CN" sz="1700" b="1" i="0" dirty="0">
                <a:effectLst/>
                <a:latin typeface="微软雅黑" panose="020B0503020204020204" charset="-122"/>
                <a:ea typeface="微软雅黑" panose="020B0503020204020204" charset="-122"/>
                <a:cs typeface="微软雅黑" panose="020B0503020204020204" charset="-122"/>
              </a:rPr>
              <a:t>》</a:t>
            </a:r>
            <a:br>
              <a:rPr lang="zh-CN" altLang="en-US" sz="1700" b="0" i="0" dirty="0">
                <a:effectLst/>
                <a:latin typeface="微软雅黑" panose="020B0503020204020204" charset="-122"/>
                <a:ea typeface="微软雅黑" panose="020B0503020204020204" charset="-122"/>
                <a:cs typeface="微软雅黑" panose="020B0503020204020204" charset="-122"/>
              </a:rPr>
            </a:br>
            <a:r>
              <a:rPr lang="zh-CN" altLang="en-US" sz="1700" b="0" i="0" dirty="0">
                <a:effectLst/>
                <a:latin typeface="微软雅黑" panose="020B0503020204020204" charset="-122"/>
                <a:ea typeface="微软雅黑" panose="020B0503020204020204" charset="-122"/>
                <a:cs typeface="微软雅黑" panose="020B0503020204020204" charset="-122"/>
              </a:rPr>
              <a:t>国家体育总局发布</a:t>
            </a:r>
            <a:r>
              <a:rPr lang="en-US" altLang="zh-CN" sz="1700" b="0" i="0" dirty="0">
                <a:effectLst/>
                <a:latin typeface="微软雅黑" panose="020B0503020204020204" charset="-122"/>
                <a:ea typeface="微软雅黑" panose="020B0503020204020204" charset="-122"/>
                <a:cs typeface="微软雅黑" panose="020B0503020204020204" charset="-122"/>
              </a:rPr>
              <a:t>19</a:t>
            </a:r>
            <a:r>
              <a:rPr lang="zh-CN" altLang="en-US" sz="1700" b="0" i="0" dirty="0">
                <a:effectLst/>
                <a:latin typeface="微软雅黑" panose="020B0503020204020204" charset="-122"/>
                <a:ea typeface="微软雅黑" panose="020B0503020204020204" charset="-122"/>
                <a:cs typeface="微软雅黑" panose="020B0503020204020204" charset="-122"/>
              </a:rPr>
              <a:t>项重大事故隐患判定标准，涵盖场馆建设合规性、设施设备维护、应急预案制定等核心环节，要求建立</a:t>
            </a:r>
            <a:r>
              <a:rPr lang="zh-CN" altLang="en-US" sz="1700" b="1" i="0" dirty="0">
                <a:effectLst/>
                <a:latin typeface="微软雅黑" panose="020B0503020204020204" charset="-122"/>
                <a:ea typeface="微软雅黑" panose="020B0503020204020204" charset="-122"/>
                <a:cs typeface="微软雅黑" panose="020B0503020204020204" charset="-122"/>
              </a:rPr>
              <a:t>安全管理制度、定期检验设施设备、规范从业人员职责</a:t>
            </a:r>
            <a:r>
              <a:rPr lang="zh-CN" altLang="en-US" sz="1700" b="0" i="0" dirty="0">
                <a:effectLst/>
                <a:latin typeface="微软雅黑" panose="020B0503020204020204" charset="-122"/>
                <a:ea typeface="微软雅黑" panose="020B0503020204020204" charset="-122"/>
                <a:cs typeface="微软雅黑" panose="020B0503020204020204" charset="-122"/>
              </a:rPr>
              <a:t>。</a:t>
            </a:r>
            <a:endParaRPr lang="zh-CN" altLang="en-US" sz="1700" b="0" i="0" dirty="0">
              <a:effectLst/>
              <a:latin typeface="微软雅黑" panose="020B0503020204020204" charset="-122"/>
              <a:ea typeface="微软雅黑" panose="020B0503020204020204" charset="-122"/>
              <a:cs typeface="微软雅黑" panose="020B0503020204020204" charset="-122"/>
            </a:endParaRPr>
          </a:p>
          <a:p>
            <a:pPr algn="l" latinLnBrk="1">
              <a:lnSpc>
                <a:spcPct val="150000"/>
              </a:lnSpc>
              <a:buFont typeface="+mj-lt"/>
              <a:buAutoNum type="arabicPeriod"/>
            </a:pPr>
            <a:r>
              <a:rPr lang="en-US" altLang="zh-CN" sz="1700" b="1" i="0" dirty="0">
                <a:effectLst/>
                <a:latin typeface="微软雅黑" panose="020B0503020204020204" charset="-122"/>
                <a:ea typeface="微软雅黑" panose="020B0503020204020204" charset="-122"/>
                <a:cs typeface="微软雅黑" panose="020B0503020204020204" charset="-122"/>
              </a:rPr>
              <a:t>《</a:t>
            </a:r>
            <a:r>
              <a:rPr lang="zh-CN" altLang="en-US" sz="1700" b="1" i="0" dirty="0">
                <a:effectLst/>
                <a:latin typeface="微软雅黑" panose="020B0503020204020204" charset="-122"/>
                <a:ea typeface="微软雅黑" panose="020B0503020204020204" charset="-122"/>
                <a:cs typeface="微软雅黑" panose="020B0503020204020204" charset="-122"/>
              </a:rPr>
              <a:t>体育场馆运营管理办法</a:t>
            </a:r>
            <a:r>
              <a:rPr lang="en-US" altLang="zh-CN" sz="1700" b="1" i="0" dirty="0">
                <a:effectLst/>
                <a:latin typeface="微软雅黑" panose="020B0503020204020204" charset="-122"/>
                <a:ea typeface="微软雅黑" panose="020B0503020204020204" charset="-122"/>
                <a:cs typeface="微软雅黑" panose="020B0503020204020204" charset="-122"/>
              </a:rPr>
              <a:t>》</a:t>
            </a:r>
            <a:br>
              <a:rPr lang="zh-CN" altLang="en-US" sz="1700" b="0" i="0" dirty="0">
                <a:effectLst/>
                <a:latin typeface="微软雅黑" panose="020B0503020204020204" charset="-122"/>
                <a:ea typeface="微软雅黑" panose="020B0503020204020204" charset="-122"/>
                <a:cs typeface="微软雅黑" panose="020B0503020204020204" charset="-122"/>
              </a:rPr>
            </a:br>
            <a:r>
              <a:rPr lang="zh-CN" altLang="en-US" sz="1700" b="0" i="0" dirty="0">
                <a:effectLst/>
                <a:latin typeface="微软雅黑" panose="020B0503020204020204" charset="-122"/>
                <a:ea typeface="微软雅黑" panose="020B0503020204020204" charset="-122"/>
                <a:cs typeface="微软雅黑" panose="020B0503020204020204" charset="-122"/>
              </a:rPr>
              <a:t>要求体育场馆配备全面视频监控系统，动态管理场地安全，并强制投保责任险和提示购买意外险。明确需制定突发公共事件应急预案，定期组织安全培训和演习。</a:t>
            </a:r>
            <a:endParaRPr lang="zh-CN" altLang="en-US" sz="1700" b="0" i="0" dirty="0">
              <a:effectLst/>
              <a:latin typeface="微软雅黑" panose="020B0503020204020204" charset="-122"/>
              <a:ea typeface="微软雅黑" panose="020B0503020204020204" charset="-122"/>
              <a:cs typeface="微软雅黑" panose="020B0503020204020204" charset="-122"/>
            </a:endParaRPr>
          </a:p>
          <a:p>
            <a:pPr algn="l" latinLnBrk="1">
              <a:lnSpc>
                <a:spcPct val="150000"/>
              </a:lnSpc>
              <a:buFont typeface="+mj-lt"/>
              <a:buAutoNum type="arabicPeriod"/>
            </a:pPr>
            <a:r>
              <a:rPr lang="zh-CN" altLang="en-US" sz="1700" b="1" i="0" dirty="0">
                <a:effectLst/>
                <a:latin typeface="微软雅黑" panose="020B0503020204020204" charset="-122"/>
                <a:ea typeface="微软雅黑" panose="020B0503020204020204" charset="-122"/>
                <a:cs typeface="微软雅黑" panose="020B0503020204020204" charset="-122"/>
              </a:rPr>
              <a:t>安全生产专项整治行动</a:t>
            </a:r>
            <a:br>
              <a:rPr lang="zh-CN" altLang="en-US" sz="1700" b="0" i="0" dirty="0">
                <a:effectLst/>
                <a:latin typeface="微软雅黑" panose="020B0503020204020204" charset="-122"/>
                <a:ea typeface="微软雅黑" panose="020B0503020204020204" charset="-122"/>
                <a:cs typeface="微软雅黑" panose="020B0503020204020204" charset="-122"/>
              </a:rPr>
            </a:br>
            <a:r>
              <a:rPr lang="zh-CN" altLang="en-US" sz="1700" b="0" i="0" dirty="0">
                <a:effectLst/>
                <a:latin typeface="微软雅黑" panose="020B0503020204020204" charset="-122"/>
                <a:ea typeface="微软雅黑" panose="020B0503020204020204" charset="-122"/>
                <a:cs typeface="微软雅黑" panose="020B0503020204020204" charset="-122"/>
              </a:rPr>
              <a:t>国家体育总局开展三年专项行动，推动数字化隐患闭环管理，重点排查大跨度建筑、违规改建场馆，</a:t>
            </a:r>
            <a:r>
              <a:rPr lang="zh-CN" altLang="en-US" sz="1700" b="0" i="0" dirty="0">
                <a:solidFill>
                  <a:srgbClr val="FF0000"/>
                </a:solidFill>
                <a:effectLst/>
                <a:latin typeface="微软雅黑" panose="020B0503020204020204" charset="-122"/>
                <a:ea typeface="微软雅黑" panose="020B0503020204020204" charset="-122"/>
                <a:cs typeface="微软雅黑" panose="020B0503020204020204" charset="-122"/>
              </a:rPr>
              <a:t>要求建立“检查</a:t>
            </a:r>
            <a:r>
              <a:rPr lang="en-US" altLang="zh-CN" sz="1700" b="0" i="0" dirty="0">
                <a:solidFill>
                  <a:srgbClr val="FF0000"/>
                </a:solidFill>
                <a:effectLst/>
                <a:latin typeface="微软雅黑" panose="020B0503020204020204" charset="-122"/>
                <a:ea typeface="微软雅黑" panose="020B0503020204020204" charset="-122"/>
                <a:cs typeface="微软雅黑" panose="020B0503020204020204" charset="-122"/>
              </a:rPr>
              <a:t>-</a:t>
            </a:r>
            <a:r>
              <a:rPr lang="zh-CN" altLang="en-US" sz="1700" b="0" i="0" dirty="0">
                <a:solidFill>
                  <a:srgbClr val="FF0000"/>
                </a:solidFill>
                <a:effectLst/>
                <a:latin typeface="微软雅黑" panose="020B0503020204020204" charset="-122"/>
                <a:ea typeface="微软雅黑" panose="020B0503020204020204" charset="-122"/>
                <a:cs typeface="微软雅黑" panose="020B0503020204020204" charset="-122"/>
              </a:rPr>
              <a:t>整改</a:t>
            </a:r>
            <a:r>
              <a:rPr lang="en-US" altLang="zh-CN" sz="1700" b="0" i="0" dirty="0">
                <a:solidFill>
                  <a:srgbClr val="FF0000"/>
                </a:solidFill>
                <a:effectLst/>
                <a:latin typeface="微软雅黑" panose="020B0503020204020204" charset="-122"/>
                <a:ea typeface="微软雅黑" panose="020B0503020204020204" charset="-122"/>
                <a:cs typeface="微软雅黑" panose="020B0503020204020204" charset="-122"/>
              </a:rPr>
              <a:t>-</a:t>
            </a:r>
            <a:r>
              <a:rPr lang="zh-CN" altLang="en-US" sz="1700" b="0" i="0" dirty="0">
                <a:solidFill>
                  <a:srgbClr val="FF0000"/>
                </a:solidFill>
                <a:effectLst/>
                <a:latin typeface="微软雅黑" panose="020B0503020204020204" charset="-122"/>
                <a:ea typeface="微软雅黑" panose="020B0503020204020204" charset="-122"/>
                <a:cs typeface="微软雅黑" panose="020B0503020204020204" charset="-122"/>
              </a:rPr>
              <a:t>反馈”全流程留痕机制</a:t>
            </a:r>
            <a:r>
              <a:rPr lang="zh-CN" altLang="en-US" sz="1700" b="0" i="0" dirty="0">
                <a:effectLst/>
                <a:latin typeface="微软雅黑" panose="020B0503020204020204" charset="-122"/>
                <a:ea typeface="微软雅黑" panose="020B0503020204020204" charset="-122"/>
                <a:cs typeface="微软雅黑" panose="020B0503020204020204" charset="-122"/>
              </a:rPr>
              <a:t>。</a:t>
            </a:r>
            <a:endParaRPr lang="zh-CN" altLang="en-US" sz="1700" b="0" i="0" dirty="0">
              <a:effectLst/>
              <a:latin typeface="微软雅黑" panose="020B0503020204020204" charset="-122"/>
              <a:ea typeface="微软雅黑" panose="020B0503020204020204" charset="-122"/>
              <a:cs typeface="微软雅黑" panose="020B0503020204020204" charset="-122"/>
            </a:endParaRPr>
          </a:p>
          <a:p>
            <a:pPr algn="l">
              <a:lnSpc>
                <a:spcPct val="200000"/>
              </a:lnSpc>
              <a:spcBef>
                <a:spcPts val="300"/>
              </a:spcBef>
            </a:pPr>
            <a:endParaRPr lang="en-US" altLang="zh-CN" b="0" i="0" dirty="0">
              <a:solidFill>
                <a:srgbClr val="404040"/>
              </a:solidFill>
              <a:effectLst/>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18820" y="161290"/>
            <a:ext cx="9138102" cy="461665"/>
          </a:xfrm>
          <a:prstGeom prst="rect">
            <a:avLst/>
          </a:prstGeom>
          <a:noFill/>
        </p:spPr>
        <p:txBody>
          <a:bodyPr wrap="square" rtlCol="0" anchor="t">
            <a:spAutoFit/>
          </a:bodyPr>
          <a:lstStyle/>
          <a:p>
            <a:pPr>
              <a:defRPr/>
            </a:pPr>
            <a:r>
              <a:rPr lang="en-US" altLang="zh-CN" sz="2400" b="1" kern="100" dirty="0">
                <a:solidFill>
                  <a:srgbClr val="0070C0"/>
                </a:solidFill>
                <a:latin typeface="微软雅黑" panose="020B0503020204020204" charset="-122"/>
                <a:ea typeface="微软雅黑" panose="020B0503020204020204" charset="-122"/>
                <a:cs typeface="+mn-ea"/>
                <a:sym typeface="+mn-lt"/>
              </a:rPr>
              <a:t>1.1 </a:t>
            </a:r>
            <a:r>
              <a:rPr lang="zh-CN" altLang="en-US" sz="2400" b="1" kern="100" dirty="0">
                <a:solidFill>
                  <a:srgbClr val="0070C0"/>
                </a:solidFill>
                <a:latin typeface="微软雅黑" panose="020B0503020204020204" charset="-122"/>
                <a:ea typeface="微软雅黑" panose="020B0503020204020204" charset="-122"/>
                <a:cs typeface="+mn-ea"/>
                <a:sym typeface="+mn-lt"/>
              </a:rPr>
              <a:t>政策法律依据</a:t>
            </a:r>
            <a:r>
              <a:rPr lang="en-US" altLang="zh-CN" sz="2400" b="1" kern="100" dirty="0">
                <a:solidFill>
                  <a:srgbClr val="0070C0"/>
                </a:solidFill>
                <a:latin typeface="微软雅黑" panose="020B0503020204020204" charset="-122"/>
                <a:ea typeface="微软雅黑" panose="020B0503020204020204" charset="-122"/>
                <a:cs typeface="+mn-ea"/>
                <a:sym typeface="+mn-lt"/>
              </a:rPr>
              <a:t>-</a:t>
            </a:r>
            <a:r>
              <a:rPr lang="zh-CN" altLang="en-US" sz="2400" b="1" kern="100" dirty="0">
                <a:solidFill>
                  <a:srgbClr val="0070C0"/>
                </a:solidFill>
                <a:latin typeface="微软雅黑" panose="020B0503020204020204" charset="-122"/>
                <a:ea typeface="微软雅黑" panose="020B0503020204020204" charset="-122"/>
                <a:cs typeface="+mn-ea"/>
              </a:rPr>
              <a:t>国家层面政策要求</a:t>
            </a:r>
            <a:endParaRPr lang="zh-CN" altLang="en-US" sz="2400" b="1" kern="100" dirty="0">
              <a:solidFill>
                <a:srgbClr val="0070C0"/>
              </a:solidFill>
              <a:latin typeface="微软雅黑" panose="020B0503020204020204" charset="-122"/>
              <a:ea typeface="微软雅黑" panose="020B0503020204020204" charset="-122"/>
              <a:cs typeface="+mn-ea"/>
            </a:endParaRPr>
          </a:p>
        </p:txBody>
      </p:sp>
      <p:pic>
        <p:nvPicPr>
          <p:cNvPr id="4" name="图片 3"/>
          <p:cNvPicPr>
            <a:picLocks noChangeAspect="1"/>
          </p:cNvPicPr>
          <p:nvPr/>
        </p:nvPicPr>
        <p:blipFill>
          <a:blip r:embed="rId2"/>
          <a:stretch>
            <a:fillRect/>
          </a:stretch>
        </p:blipFill>
        <p:spPr>
          <a:xfrm>
            <a:off x="6622421" y="829486"/>
            <a:ext cx="5455572" cy="2782580"/>
          </a:xfrm>
          <a:prstGeom prst="rect">
            <a:avLst/>
          </a:prstGeom>
        </p:spPr>
      </p:pic>
      <p:pic>
        <p:nvPicPr>
          <p:cNvPr id="6" name="图片 5"/>
          <p:cNvPicPr>
            <a:picLocks noChangeAspect="1"/>
          </p:cNvPicPr>
          <p:nvPr/>
        </p:nvPicPr>
        <p:blipFill>
          <a:blip r:embed="rId3"/>
          <a:stretch>
            <a:fillRect/>
          </a:stretch>
        </p:blipFill>
        <p:spPr>
          <a:xfrm>
            <a:off x="6622420" y="3968608"/>
            <a:ext cx="5455573" cy="272810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文本框 438"/>
          <p:cNvSpPr txBox="1"/>
          <p:nvPr>
            <p:custDataLst>
              <p:tags r:id="rId1"/>
            </p:custDataLst>
          </p:nvPr>
        </p:nvSpPr>
        <p:spPr>
          <a:xfrm>
            <a:off x="633095" y="177442"/>
            <a:ext cx="11363960" cy="461665"/>
          </a:xfrm>
          <a:prstGeom prst="rect">
            <a:avLst/>
          </a:prstGeom>
          <a:noFill/>
        </p:spPr>
        <p:txBody>
          <a:bodyPr wrap="square" rtlCol="0" anchor="t">
            <a:spAutoFit/>
          </a:bodyPr>
          <a:lstStyle/>
          <a:p>
            <a:pPr>
              <a:defRPr/>
            </a:pPr>
            <a:r>
              <a:rPr lang="en-US" altLang="zh-CN" sz="2400" b="1" kern="100" dirty="0">
                <a:solidFill>
                  <a:srgbClr val="0070C0"/>
                </a:solidFill>
                <a:latin typeface="微软雅黑" panose="020B0503020204020204" charset="-122"/>
                <a:ea typeface="微软雅黑" panose="020B0503020204020204" charset="-122"/>
                <a:cs typeface="+mn-ea"/>
                <a:sym typeface="+mn-ea"/>
              </a:rPr>
              <a:t>3.11 </a:t>
            </a:r>
            <a:r>
              <a:rPr lang="zh-CN" altLang="en-US" sz="2400" b="1" kern="100" dirty="0">
                <a:solidFill>
                  <a:srgbClr val="0070C0"/>
                </a:solidFill>
                <a:latin typeface="微软雅黑" panose="020B0503020204020204" charset="-122"/>
                <a:ea typeface="微软雅黑" panose="020B0503020204020204" charset="-122"/>
                <a:cs typeface="+mn-ea"/>
                <a:sym typeface="+mn-ea"/>
              </a:rPr>
              <a:t>系统介绍</a:t>
            </a:r>
            <a:r>
              <a:rPr lang="en-US" altLang="zh-CN" sz="2400" b="1" kern="100" dirty="0">
                <a:solidFill>
                  <a:srgbClr val="0070C0"/>
                </a:solidFill>
                <a:latin typeface="微软雅黑" panose="020B0503020204020204" charset="-122"/>
                <a:ea typeface="微软雅黑" panose="020B0503020204020204" charset="-122"/>
                <a:cs typeface="+mn-ea"/>
                <a:sym typeface="+mn-ea"/>
              </a:rPr>
              <a:t>-</a:t>
            </a:r>
            <a:r>
              <a:rPr lang="zh-CN" altLang="en-US" sz="2400" b="1" kern="100" dirty="0">
                <a:solidFill>
                  <a:srgbClr val="0070C0"/>
                </a:solidFill>
                <a:latin typeface="微软雅黑" panose="020B0503020204020204" charset="-122"/>
                <a:ea typeface="微软雅黑" panose="020B0503020204020204" charset="-122"/>
                <a:cs typeface="+mn-ea"/>
                <a:sym typeface="+mn-ea"/>
              </a:rPr>
              <a:t>巡检任务完成情况</a:t>
            </a:r>
            <a:endParaRPr lang="zh-CN" altLang="en-US" sz="2400" b="1" kern="100" dirty="0">
              <a:solidFill>
                <a:srgbClr val="0070C0"/>
              </a:solidFill>
              <a:latin typeface="微软雅黑" panose="020B0503020204020204" charset="-122"/>
              <a:ea typeface="微软雅黑" panose="020B0503020204020204" charset="-122"/>
              <a:cs typeface="+mn-ea"/>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095" y="958583"/>
            <a:ext cx="8384451" cy="5403313"/>
          </a:xfrm>
          <a:prstGeom prst="rect">
            <a:avLst/>
          </a:prstGeom>
        </p:spPr>
      </p:pic>
      <p:sp>
        <p:nvSpPr>
          <p:cNvPr id="55" name="矩形 54"/>
          <p:cNvSpPr/>
          <p:nvPr/>
        </p:nvSpPr>
        <p:spPr>
          <a:xfrm>
            <a:off x="8294235" y="3969101"/>
            <a:ext cx="435429" cy="2177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文本框 56"/>
          <p:cNvSpPr txBox="1"/>
          <p:nvPr/>
        </p:nvSpPr>
        <p:spPr>
          <a:xfrm>
            <a:off x="9519475" y="3375627"/>
            <a:ext cx="1951805" cy="338554"/>
          </a:xfrm>
          <a:prstGeom prst="rect">
            <a:avLst/>
          </a:prstGeom>
          <a:noFill/>
        </p:spPr>
        <p:txBody>
          <a:bodyPr wrap="square">
            <a:spAutoFit/>
          </a:bodyPr>
          <a:lstStyle/>
          <a:p>
            <a:pPr algn="ctr">
              <a:spcAft>
                <a:spcPts val="300"/>
              </a:spcAft>
            </a:pPr>
            <a:r>
              <a:rPr lang="zh-CN" altLang="en-US" sz="1600" b="1" i="0" dirty="0">
                <a:effectLst/>
                <a:latin typeface="Inter"/>
              </a:rPr>
              <a:t>此任务的详细信息。</a:t>
            </a:r>
            <a:endParaRPr lang="zh-CN" altLang="en-US" sz="1600" b="1" i="0" dirty="0">
              <a:effectLst/>
              <a:latin typeface="Inter"/>
            </a:endParaRPr>
          </a:p>
        </p:txBody>
      </p:sp>
      <p:cxnSp>
        <p:nvCxnSpPr>
          <p:cNvPr id="58" name="直接箭头连接符 57"/>
          <p:cNvCxnSpPr/>
          <p:nvPr/>
        </p:nvCxnSpPr>
        <p:spPr>
          <a:xfrm>
            <a:off x="8190622" y="4471945"/>
            <a:ext cx="1328853" cy="0"/>
          </a:xfrm>
          <a:prstGeom prst="straightConnector1">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sp>
        <p:nvSpPr>
          <p:cNvPr id="59" name="矩形 58"/>
          <p:cNvSpPr/>
          <p:nvPr/>
        </p:nvSpPr>
        <p:spPr>
          <a:xfrm>
            <a:off x="5935294" y="4294281"/>
            <a:ext cx="2255328" cy="3279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p:cNvSpPr txBox="1"/>
          <p:nvPr/>
        </p:nvSpPr>
        <p:spPr>
          <a:xfrm>
            <a:off x="9591602" y="4179557"/>
            <a:ext cx="1864180" cy="584775"/>
          </a:xfrm>
          <a:prstGeom prst="rect">
            <a:avLst/>
          </a:prstGeom>
          <a:noFill/>
        </p:spPr>
        <p:txBody>
          <a:bodyPr wrap="square">
            <a:spAutoFit/>
          </a:bodyPr>
          <a:lstStyle/>
          <a:p>
            <a:pPr algn="ctr">
              <a:spcAft>
                <a:spcPts val="300"/>
              </a:spcAft>
            </a:pPr>
            <a:r>
              <a:rPr lang="zh-CN" altLang="en-US" sz="1600" b="1" dirty="0">
                <a:latin typeface="Inter"/>
              </a:rPr>
              <a:t>下发任务的时间及任务的完成期限。</a:t>
            </a:r>
            <a:endParaRPr lang="zh-CN" altLang="en-US" sz="1600" b="1" i="0" dirty="0">
              <a:effectLst/>
              <a:latin typeface="Inter"/>
            </a:endParaRPr>
          </a:p>
        </p:txBody>
      </p:sp>
      <p:cxnSp>
        <p:nvCxnSpPr>
          <p:cNvPr id="63" name="连接符: 肘形 62"/>
          <p:cNvCxnSpPr>
            <a:stCxn id="55" idx="3"/>
          </p:cNvCxnSpPr>
          <p:nvPr/>
        </p:nvCxnSpPr>
        <p:spPr>
          <a:xfrm flipV="1">
            <a:off x="8729664" y="3552644"/>
            <a:ext cx="709604" cy="525315"/>
          </a:xfrm>
          <a:prstGeom prst="bentConnector3">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sp>
        <p:nvSpPr>
          <p:cNvPr id="385" name="矩形 384"/>
          <p:cNvSpPr/>
          <p:nvPr/>
        </p:nvSpPr>
        <p:spPr>
          <a:xfrm>
            <a:off x="5298416" y="4705685"/>
            <a:ext cx="435429" cy="2177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7" name="连接符: 肘形 386"/>
          <p:cNvCxnSpPr>
            <a:stCxn id="385" idx="3"/>
          </p:cNvCxnSpPr>
          <p:nvPr/>
        </p:nvCxnSpPr>
        <p:spPr>
          <a:xfrm>
            <a:off x="5733845" y="4814543"/>
            <a:ext cx="3785630" cy="286673"/>
          </a:xfrm>
          <a:prstGeom prst="bentConnector3">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sp>
        <p:nvSpPr>
          <p:cNvPr id="388" name="文本框 387"/>
          <p:cNvSpPr txBox="1"/>
          <p:nvPr/>
        </p:nvSpPr>
        <p:spPr>
          <a:xfrm>
            <a:off x="9552990" y="4917686"/>
            <a:ext cx="1864180" cy="584775"/>
          </a:xfrm>
          <a:prstGeom prst="rect">
            <a:avLst/>
          </a:prstGeom>
          <a:noFill/>
        </p:spPr>
        <p:txBody>
          <a:bodyPr wrap="square">
            <a:spAutoFit/>
          </a:bodyPr>
          <a:lstStyle/>
          <a:p>
            <a:pPr algn="ctr">
              <a:spcAft>
                <a:spcPts val="300"/>
              </a:spcAft>
            </a:pPr>
            <a:r>
              <a:rPr lang="zh-CN" altLang="en-US" sz="1600" b="1" dirty="0">
                <a:latin typeface="Inter"/>
              </a:rPr>
              <a:t>本项任务的检查周期。</a:t>
            </a:r>
            <a:endParaRPr lang="zh-CN" altLang="en-US" sz="1600" b="1" i="0" dirty="0">
              <a:effectLst/>
              <a:latin typeface="Inter"/>
            </a:endParaRPr>
          </a:p>
        </p:txBody>
      </p:sp>
      <p:sp>
        <p:nvSpPr>
          <p:cNvPr id="389" name="矩形 388"/>
          <p:cNvSpPr/>
          <p:nvPr/>
        </p:nvSpPr>
        <p:spPr>
          <a:xfrm>
            <a:off x="4397990" y="5072188"/>
            <a:ext cx="435429" cy="2177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0" name="连接符: 肘形 389"/>
          <p:cNvCxnSpPr/>
          <p:nvPr/>
        </p:nvCxnSpPr>
        <p:spPr>
          <a:xfrm>
            <a:off x="4851151" y="5187366"/>
            <a:ext cx="4668324" cy="493225"/>
          </a:xfrm>
          <a:prstGeom prst="bentConnector3">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sp>
        <p:nvSpPr>
          <p:cNvPr id="392" name="文本框 391"/>
          <p:cNvSpPr txBox="1"/>
          <p:nvPr/>
        </p:nvSpPr>
        <p:spPr>
          <a:xfrm>
            <a:off x="9558271" y="5470493"/>
            <a:ext cx="1864180" cy="584775"/>
          </a:xfrm>
          <a:prstGeom prst="rect">
            <a:avLst/>
          </a:prstGeom>
          <a:noFill/>
        </p:spPr>
        <p:txBody>
          <a:bodyPr wrap="square">
            <a:spAutoFit/>
          </a:bodyPr>
          <a:lstStyle/>
          <a:p>
            <a:pPr algn="ctr">
              <a:spcAft>
                <a:spcPts val="300"/>
              </a:spcAft>
            </a:pPr>
            <a:r>
              <a:rPr lang="zh-CN" altLang="en-US" sz="1600" b="1" i="0" dirty="0">
                <a:effectLst/>
                <a:latin typeface="Inter"/>
              </a:rPr>
              <a:t>有多少家场馆提交本项任务。</a:t>
            </a:r>
            <a:endParaRPr lang="zh-CN" altLang="en-US" sz="1600" b="1" i="0" dirty="0">
              <a:effectLst/>
              <a:latin typeface="Inter"/>
            </a:endParaRPr>
          </a:p>
        </p:txBody>
      </p:sp>
      <p:sp>
        <p:nvSpPr>
          <p:cNvPr id="394" name="矩形 393"/>
          <p:cNvSpPr/>
          <p:nvPr/>
        </p:nvSpPr>
        <p:spPr>
          <a:xfrm>
            <a:off x="3488406" y="5448362"/>
            <a:ext cx="435429" cy="2177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9" name="矩形 398"/>
          <p:cNvSpPr/>
          <p:nvPr/>
        </p:nvSpPr>
        <p:spPr>
          <a:xfrm>
            <a:off x="2088979" y="5431785"/>
            <a:ext cx="1139771" cy="2488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7" name="文本框 406"/>
          <p:cNvSpPr txBox="1"/>
          <p:nvPr/>
        </p:nvSpPr>
        <p:spPr>
          <a:xfrm>
            <a:off x="7413767" y="6163094"/>
            <a:ext cx="2882562" cy="338554"/>
          </a:xfrm>
          <a:prstGeom prst="rect">
            <a:avLst/>
          </a:prstGeom>
          <a:noFill/>
        </p:spPr>
        <p:txBody>
          <a:bodyPr wrap="square">
            <a:spAutoFit/>
          </a:bodyPr>
          <a:lstStyle/>
          <a:p>
            <a:pPr algn="ctr">
              <a:spcAft>
                <a:spcPts val="300"/>
              </a:spcAft>
            </a:pPr>
            <a:r>
              <a:rPr lang="zh-CN" altLang="en-US" sz="1600" b="1" i="0" dirty="0">
                <a:effectLst/>
                <a:latin typeface="Inter"/>
              </a:rPr>
              <a:t>关联此任务的场馆数量。</a:t>
            </a:r>
            <a:endParaRPr lang="zh-CN" altLang="en-US" sz="1600" b="1" i="0" dirty="0">
              <a:effectLst/>
              <a:latin typeface="Inter"/>
            </a:endParaRPr>
          </a:p>
        </p:txBody>
      </p:sp>
      <p:cxnSp>
        <p:nvCxnSpPr>
          <p:cNvPr id="409" name="连接符: 肘形 408"/>
          <p:cNvCxnSpPr/>
          <p:nvPr/>
        </p:nvCxnSpPr>
        <p:spPr>
          <a:xfrm rot="10800000">
            <a:off x="3923835" y="5556188"/>
            <a:ext cx="3531032" cy="765240"/>
          </a:xfrm>
          <a:prstGeom prst="bentConnector3">
            <a:avLst/>
          </a:prstGeom>
          <a:ln w="28575">
            <a:headEnd type="triangle"/>
            <a:tailEnd type="oval"/>
          </a:ln>
        </p:spPr>
        <p:style>
          <a:lnRef idx="1">
            <a:schemeClr val="accent1"/>
          </a:lnRef>
          <a:fillRef idx="0">
            <a:schemeClr val="accent1"/>
          </a:fillRef>
          <a:effectRef idx="0">
            <a:schemeClr val="accent1"/>
          </a:effectRef>
          <a:fontRef idx="minor">
            <a:schemeClr val="tx1"/>
          </a:fontRef>
        </p:style>
      </p:cxnSp>
      <p:cxnSp>
        <p:nvCxnSpPr>
          <p:cNvPr id="411" name="直接箭头连接符 410"/>
          <p:cNvCxnSpPr>
            <a:stCxn id="399" idx="2"/>
          </p:cNvCxnSpPr>
          <p:nvPr/>
        </p:nvCxnSpPr>
        <p:spPr>
          <a:xfrm>
            <a:off x="2658865" y="5680591"/>
            <a:ext cx="0" cy="415192"/>
          </a:xfrm>
          <a:prstGeom prst="straightConnector1">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sp>
        <p:nvSpPr>
          <p:cNvPr id="414" name="文本框 413"/>
          <p:cNvSpPr txBox="1"/>
          <p:nvPr/>
        </p:nvSpPr>
        <p:spPr>
          <a:xfrm>
            <a:off x="1458633" y="6114770"/>
            <a:ext cx="2650579" cy="338554"/>
          </a:xfrm>
          <a:prstGeom prst="rect">
            <a:avLst/>
          </a:prstGeom>
          <a:noFill/>
        </p:spPr>
        <p:txBody>
          <a:bodyPr wrap="square">
            <a:spAutoFit/>
          </a:bodyPr>
          <a:lstStyle/>
          <a:p>
            <a:pPr algn="ctr">
              <a:spcAft>
                <a:spcPts val="300"/>
              </a:spcAft>
            </a:pPr>
            <a:r>
              <a:rPr lang="zh-CN" altLang="en-US" sz="1600" b="1" i="0" dirty="0">
                <a:effectLst/>
                <a:latin typeface="Inter"/>
              </a:rPr>
              <a:t>任务的类型及检查的场地。</a:t>
            </a:r>
            <a:endParaRPr lang="zh-CN" altLang="en-US" sz="1600" b="1" i="0" dirty="0">
              <a:effectLst/>
              <a:latin typeface="Inter"/>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文本框 438"/>
          <p:cNvSpPr txBox="1"/>
          <p:nvPr>
            <p:custDataLst>
              <p:tags r:id="rId1"/>
            </p:custDataLst>
          </p:nvPr>
        </p:nvSpPr>
        <p:spPr>
          <a:xfrm>
            <a:off x="633095" y="177442"/>
            <a:ext cx="11363960" cy="461665"/>
          </a:xfrm>
          <a:prstGeom prst="rect">
            <a:avLst/>
          </a:prstGeom>
          <a:noFill/>
        </p:spPr>
        <p:txBody>
          <a:bodyPr wrap="square" rtlCol="0" anchor="t">
            <a:spAutoFit/>
          </a:bodyPr>
          <a:lstStyle/>
          <a:p>
            <a:pPr>
              <a:defRPr/>
            </a:pPr>
            <a:r>
              <a:rPr lang="en-US" altLang="zh-CN" sz="2400" b="1" kern="100" dirty="0">
                <a:solidFill>
                  <a:srgbClr val="0070C0"/>
                </a:solidFill>
                <a:latin typeface="微软雅黑" panose="020B0503020204020204" charset="-122"/>
                <a:ea typeface="微软雅黑" panose="020B0503020204020204" charset="-122"/>
                <a:cs typeface="+mn-ea"/>
                <a:sym typeface="+mn-ea"/>
              </a:rPr>
              <a:t>3.12 </a:t>
            </a:r>
            <a:r>
              <a:rPr lang="zh-CN" altLang="en-US" sz="2400" b="1" kern="100" dirty="0">
                <a:solidFill>
                  <a:srgbClr val="0070C0"/>
                </a:solidFill>
                <a:latin typeface="微软雅黑" panose="020B0503020204020204" charset="-122"/>
                <a:ea typeface="微软雅黑" panose="020B0503020204020204" charset="-122"/>
                <a:cs typeface="+mn-ea"/>
                <a:sym typeface="+mn-ea"/>
              </a:rPr>
              <a:t>系统介绍</a:t>
            </a:r>
            <a:r>
              <a:rPr lang="en-US" altLang="zh-CN" sz="2400" b="1" kern="100" dirty="0">
                <a:solidFill>
                  <a:srgbClr val="0070C0"/>
                </a:solidFill>
                <a:latin typeface="微软雅黑" panose="020B0503020204020204" charset="-122"/>
                <a:ea typeface="微软雅黑" panose="020B0503020204020204" charset="-122"/>
                <a:cs typeface="+mn-ea"/>
                <a:sym typeface="+mn-ea"/>
              </a:rPr>
              <a:t>-</a:t>
            </a:r>
            <a:r>
              <a:rPr lang="zh-CN" altLang="en-US" sz="2400" b="1" kern="100" dirty="0">
                <a:solidFill>
                  <a:srgbClr val="0070C0"/>
                </a:solidFill>
                <a:latin typeface="微软雅黑" panose="020B0503020204020204" charset="-122"/>
                <a:ea typeface="微软雅黑" panose="020B0503020204020204" charset="-122"/>
                <a:cs typeface="+mn-ea"/>
                <a:sym typeface="+mn-ea"/>
              </a:rPr>
              <a:t>巡检任务完成情况</a:t>
            </a:r>
            <a:endParaRPr lang="zh-CN" altLang="en-US" sz="2400" b="1" kern="100" dirty="0">
              <a:solidFill>
                <a:srgbClr val="0070C0"/>
              </a:solidFill>
              <a:latin typeface="微软雅黑" panose="020B0503020204020204" charset="-122"/>
              <a:ea typeface="微软雅黑" panose="020B0503020204020204" charset="-122"/>
              <a:cs typeface="+mn-ea"/>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427" y="896395"/>
            <a:ext cx="7785346" cy="5777813"/>
          </a:xfrm>
          <a:prstGeom prst="rect">
            <a:avLst/>
          </a:prstGeom>
        </p:spPr>
      </p:pic>
      <p:sp>
        <p:nvSpPr>
          <p:cNvPr id="8" name="矩形 7"/>
          <p:cNvSpPr/>
          <p:nvPr/>
        </p:nvSpPr>
        <p:spPr>
          <a:xfrm>
            <a:off x="997385" y="5139069"/>
            <a:ext cx="680716" cy="1633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600" dirty="0">
                <a:solidFill>
                  <a:schemeClr val="tx1"/>
                </a:solidFill>
                <a:latin typeface="宋体" panose="02010600030101010101" pitchFamily="2" charset="-122"/>
                <a:ea typeface="宋体" panose="02010600030101010101" pitchFamily="2" charset="-122"/>
              </a:rPr>
              <a:t>自贡市檀木林体育馆</a:t>
            </a:r>
            <a:endParaRPr lang="zh-CN" altLang="en-US" sz="600" dirty="0">
              <a:solidFill>
                <a:schemeClr val="tx1"/>
              </a:solidFill>
              <a:latin typeface="宋体" panose="02010600030101010101" pitchFamily="2" charset="-122"/>
              <a:ea typeface="宋体" panose="02010600030101010101" pitchFamily="2" charset="-122"/>
            </a:endParaRPr>
          </a:p>
        </p:txBody>
      </p:sp>
      <p:sp>
        <p:nvSpPr>
          <p:cNvPr id="9" name="矩形 8"/>
          <p:cNvSpPr/>
          <p:nvPr/>
        </p:nvSpPr>
        <p:spPr>
          <a:xfrm>
            <a:off x="3439870" y="5131836"/>
            <a:ext cx="1101725" cy="1266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700" dirty="0">
                <a:solidFill>
                  <a:schemeClr val="tx1"/>
                </a:solidFill>
                <a:latin typeface="宋体" panose="02010600030101010101" pitchFamily="2" charset="-122"/>
                <a:ea typeface="宋体" panose="02010600030101010101" pitchFamily="2" charset="-122"/>
              </a:rPr>
              <a:t>自贡市教育和体育局</a:t>
            </a:r>
            <a:endParaRPr lang="zh-CN" altLang="en-US" sz="700" dirty="0">
              <a:solidFill>
                <a:schemeClr val="tx1"/>
              </a:solidFill>
              <a:latin typeface="宋体" panose="02010600030101010101" pitchFamily="2" charset="-122"/>
              <a:ea typeface="宋体" panose="02010600030101010101" pitchFamily="2" charset="-122"/>
            </a:endParaRPr>
          </a:p>
        </p:txBody>
      </p:sp>
      <p:sp>
        <p:nvSpPr>
          <p:cNvPr id="10" name="矩形 9"/>
          <p:cNvSpPr/>
          <p:nvPr/>
        </p:nvSpPr>
        <p:spPr>
          <a:xfrm>
            <a:off x="1027543" y="5420404"/>
            <a:ext cx="650558" cy="1633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600" dirty="0">
                <a:solidFill>
                  <a:schemeClr val="tx1"/>
                </a:solidFill>
                <a:latin typeface="宋体" panose="02010600030101010101" pitchFamily="2" charset="-122"/>
                <a:ea typeface="宋体" panose="02010600030101010101" pitchFamily="2" charset="-122"/>
              </a:rPr>
              <a:t>自贡市檀木林体育场</a:t>
            </a:r>
            <a:endParaRPr lang="zh-CN" altLang="en-US" sz="600" dirty="0">
              <a:solidFill>
                <a:schemeClr val="tx1"/>
              </a:solidFill>
              <a:latin typeface="宋体" panose="02010600030101010101" pitchFamily="2" charset="-122"/>
              <a:ea typeface="宋体" panose="02010600030101010101" pitchFamily="2" charset="-122"/>
            </a:endParaRPr>
          </a:p>
        </p:txBody>
      </p:sp>
      <p:sp>
        <p:nvSpPr>
          <p:cNvPr id="12" name="矩形 11"/>
          <p:cNvSpPr/>
          <p:nvPr/>
        </p:nvSpPr>
        <p:spPr>
          <a:xfrm>
            <a:off x="905761" y="5701739"/>
            <a:ext cx="894122" cy="1633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600" dirty="0">
                <a:solidFill>
                  <a:schemeClr val="tx1"/>
                </a:solidFill>
                <a:latin typeface="宋体" panose="02010600030101010101" pitchFamily="2" charset="-122"/>
                <a:ea typeface="宋体" panose="02010600030101010101" pitchFamily="2" charset="-122"/>
              </a:rPr>
              <a:t>自贡市游泳运动学校游泳馆</a:t>
            </a:r>
            <a:endParaRPr lang="zh-CN" altLang="en-US" sz="600" dirty="0">
              <a:solidFill>
                <a:schemeClr val="tx1"/>
              </a:solidFill>
              <a:latin typeface="宋体" panose="02010600030101010101" pitchFamily="2" charset="-122"/>
              <a:ea typeface="宋体" panose="02010600030101010101" pitchFamily="2" charset="-122"/>
            </a:endParaRPr>
          </a:p>
        </p:txBody>
      </p:sp>
      <p:sp>
        <p:nvSpPr>
          <p:cNvPr id="14" name="矩形 13"/>
          <p:cNvSpPr/>
          <p:nvPr/>
        </p:nvSpPr>
        <p:spPr>
          <a:xfrm>
            <a:off x="936551" y="5988771"/>
            <a:ext cx="844120" cy="1633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600" dirty="0">
                <a:solidFill>
                  <a:schemeClr val="tx1"/>
                </a:solidFill>
                <a:latin typeface="宋体" panose="02010600030101010101" pitchFamily="2" charset="-122"/>
                <a:ea typeface="宋体" panose="02010600030101010101" pitchFamily="2" charset="-122"/>
              </a:rPr>
              <a:t>自贡市跳水运动学校游泳（跳水）馆</a:t>
            </a:r>
            <a:endParaRPr lang="zh-CN" altLang="en-US" sz="600" dirty="0">
              <a:solidFill>
                <a:schemeClr val="tx1"/>
              </a:solidFill>
              <a:latin typeface="宋体" panose="02010600030101010101" pitchFamily="2" charset="-122"/>
              <a:ea typeface="宋体" panose="02010600030101010101" pitchFamily="2" charset="-122"/>
            </a:endParaRPr>
          </a:p>
        </p:txBody>
      </p:sp>
      <p:sp>
        <p:nvSpPr>
          <p:cNvPr id="16" name="矩形 15"/>
          <p:cNvSpPr/>
          <p:nvPr/>
        </p:nvSpPr>
        <p:spPr>
          <a:xfrm>
            <a:off x="951573" y="6280323"/>
            <a:ext cx="772340" cy="1633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600" dirty="0">
                <a:solidFill>
                  <a:schemeClr val="tx1"/>
                </a:solidFill>
                <a:latin typeface="宋体" panose="02010600030101010101" pitchFamily="2" charset="-122"/>
                <a:ea typeface="宋体" panose="02010600030101010101" pitchFamily="2" charset="-122"/>
              </a:rPr>
              <a:t>自贡市川南网球中心</a:t>
            </a:r>
            <a:endParaRPr lang="zh-CN" altLang="en-US" sz="600" dirty="0">
              <a:solidFill>
                <a:schemeClr val="tx1"/>
              </a:solidFill>
              <a:latin typeface="宋体" panose="02010600030101010101" pitchFamily="2" charset="-122"/>
              <a:ea typeface="宋体" panose="02010600030101010101" pitchFamily="2" charset="-122"/>
            </a:endParaRPr>
          </a:p>
        </p:txBody>
      </p:sp>
      <p:sp>
        <p:nvSpPr>
          <p:cNvPr id="18" name="矩形 17"/>
          <p:cNvSpPr/>
          <p:nvPr/>
        </p:nvSpPr>
        <p:spPr>
          <a:xfrm>
            <a:off x="418454" y="4401519"/>
            <a:ext cx="4293031" cy="216976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9668976" y="1284297"/>
            <a:ext cx="2157597" cy="1499513"/>
          </a:xfrm>
          <a:prstGeom prst="rect">
            <a:avLst/>
          </a:prstGeom>
          <a:noFill/>
        </p:spPr>
        <p:txBody>
          <a:bodyPr wrap="square">
            <a:spAutoFit/>
          </a:bodyPr>
          <a:lstStyle/>
          <a:p>
            <a:pPr algn="ctr">
              <a:lnSpc>
                <a:spcPct val="200000"/>
              </a:lnSpc>
              <a:spcAft>
                <a:spcPts val="300"/>
              </a:spcAft>
            </a:pPr>
            <a:r>
              <a:rPr lang="zh-CN" altLang="en-US" sz="1600" b="1" dirty="0">
                <a:latin typeface="Inter"/>
              </a:rPr>
              <a:t>此处显示各个体育场馆针对已发布任务到期后未完成情况。</a:t>
            </a:r>
            <a:endParaRPr lang="zh-CN" altLang="en-US" sz="1600" b="1" i="0" dirty="0">
              <a:effectLst/>
              <a:latin typeface="Inter"/>
            </a:endParaRPr>
          </a:p>
        </p:txBody>
      </p:sp>
      <p:sp>
        <p:nvSpPr>
          <p:cNvPr id="26" name="矩形 25"/>
          <p:cNvSpPr/>
          <p:nvPr/>
        </p:nvSpPr>
        <p:spPr>
          <a:xfrm>
            <a:off x="4804473" y="4401519"/>
            <a:ext cx="3741624" cy="171138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9668977" y="3429000"/>
            <a:ext cx="2104569" cy="2484398"/>
          </a:xfrm>
          <a:prstGeom prst="rect">
            <a:avLst/>
          </a:prstGeom>
          <a:noFill/>
        </p:spPr>
        <p:txBody>
          <a:bodyPr wrap="square">
            <a:spAutoFit/>
          </a:bodyPr>
          <a:lstStyle/>
          <a:p>
            <a:pPr algn="ctr">
              <a:lnSpc>
                <a:spcPct val="200000"/>
              </a:lnSpc>
              <a:spcAft>
                <a:spcPts val="300"/>
              </a:spcAft>
            </a:pPr>
            <a:r>
              <a:rPr lang="zh-CN" altLang="en-US" sz="1600" b="1" dirty="0">
                <a:latin typeface="Inter"/>
              </a:rPr>
              <a:t>此处显示各个体育场馆的巡检任务完成情况（已完成、到期未完成、进行中）的数量和占比。</a:t>
            </a:r>
            <a:endParaRPr lang="zh-CN" altLang="en-US" sz="1600" b="1" i="0" dirty="0">
              <a:effectLst/>
              <a:latin typeface="Inter"/>
            </a:endParaRPr>
          </a:p>
        </p:txBody>
      </p:sp>
      <p:cxnSp>
        <p:nvCxnSpPr>
          <p:cNvPr id="39" name="连接符: 肘形 38"/>
          <p:cNvCxnSpPr/>
          <p:nvPr/>
        </p:nvCxnSpPr>
        <p:spPr>
          <a:xfrm flipV="1">
            <a:off x="7242629" y="3986219"/>
            <a:ext cx="2104571" cy="415300"/>
          </a:xfrm>
          <a:prstGeom prst="bentConnector3">
            <a:avLst>
              <a:gd name="adj1" fmla="val -345"/>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4" name="连接符: 肘形 43"/>
          <p:cNvCxnSpPr/>
          <p:nvPr/>
        </p:nvCxnSpPr>
        <p:spPr>
          <a:xfrm flipV="1">
            <a:off x="3947886" y="1785257"/>
            <a:ext cx="5399314" cy="2616262"/>
          </a:xfrm>
          <a:prstGeom prst="bentConnector3">
            <a:avLst>
              <a:gd name="adj1" fmla="val -269"/>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3"/>
          <a:stretch>
            <a:fillRect/>
          </a:stretch>
        </p:blipFill>
        <p:spPr>
          <a:xfrm>
            <a:off x="5847442" y="2289816"/>
            <a:ext cx="1429657" cy="202889"/>
          </a:xfrm>
          <a:prstGeom prst="rect">
            <a:avLst/>
          </a:prstGeom>
        </p:spPr>
      </p:pic>
      <p:pic>
        <p:nvPicPr>
          <p:cNvPr id="20" name="图片 19"/>
          <p:cNvPicPr>
            <a:picLocks noChangeAspect="1"/>
          </p:cNvPicPr>
          <p:nvPr/>
        </p:nvPicPr>
        <p:blipFill>
          <a:blip r:embed="rId4"/>
          <a:stretch>
            <a:fillRect/>
          </a:stretch>
        </p:blipFill>
        <p:spPr>
          <a:xfrm>
            <a:off x="7454967" y="1946787"/>
            <a:ext cx="585621" cy="545918"/>
          </a:xfrm>
          <a:prstGeom prst="rect">
            <a:avLst/>
          </a:prstGeom>
        </p:spPr>
      </p:pic>
      <p:sp>
        <p:nvSpPr>
          <p:cNvPr id="5" name="矩形 4"/>
          <p:cNvSpPr/>
          <p:nvPr/>
        </p:nvSpPr>
        <p:spPr>
          <a:xfrm>
            <a:off x="421629" y="2159204"/>
            <a:ext cx="984012" cy="1746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700" dirty="0">
                <a:solidFill>
                  <a:schemeClr val="tx1"/>
                </a:solidFill>
                <a:latin typeface="宋体" panose="02010600030101010101" pitchFamily="2" charset="-122"/>
                <a:ea typeface="宋体" panose="02010600030101010101" pitchFamily="2" charset="-122"/>
              </a:rPr>
              <a:t>自贡市教育和体育局</a:t>
            </a:r>
            <a:endParaRPr lang="en-US" altLang="zh-CN" sz="700" dirty="0">
              <a:solidFill>
                <a:schemeClr val="tx1"/>
              </a:solidFill>
              <a:latin typeface="宋体" panose="02010600030101010101" pitchFamily="2" charset="-122"/>
              <a:ea typeface="宋体" panose="02010600030101010101" pitchFamily="2" charset="-122"/>
            </a:endParaRPr>
          </a:p>
        </p:txBody>
      </p:sp>
      <p:sp>
        <p:nvSpPr>
          <p:cNvPr id="6" name="矩形 5"/>
          <p:cNvSpPr/>
          <p:nvPr/>
        </p:nvSpPr>
        <p:spPr>
          <a:xfrm>
            <a:off x="396371" y="2333829"/>
            <a:ext cx="1384300" cy="149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600" dirty="0">
                <a:solidFill>
                  <a:schemeClr val="tx1"/>
                </a:solidFill>
                <a:latin typeface="宋体" panose="02010600030101010101" pitchFamily="2" charset="-122"/>
                <a:ea typeface="宋体" panose="02010600030101010101" pitchFamily="2" charset="-122"/>
              </a:rPr>
              <a:t>注册时间：</a:t>
            </a:r>
            <a:r>
              <a:rPr lang="en-US" altLang="zh-CN" sz="600" dirty="0">
                <a:solidFill>
                  <a:schemeClr val="tx1"/>
                </a:solidFill>
                <a:latin typeface="宋体" panose="02010600030101010101" pitchFamily="2" charset="-122"/>
                <a:ea typeface="宋体" panose="02010600030101010101" pitchFamily="2" charset="-122"/>
              </a:rPr>
              <a:t>2025</a:t>
            </a:r>
            <a:r>
              <a:rPr lang="zh-CN" altLang="en-US" sz="600" dirty="0">
                <a:solidFill>
                  <a:schemeClr val="tx1"/>
                </a:solidFill>
                <a:latin typeface="宋体" panose="02010600030101010101" pitchFamily="2" charset="-122"/>
                <a:ea typeface="宋体" panose="02010600030101010101" pitchFamily="2" charset="-122"/>
              </a:rPr>
              <a:t>年</a:t>
            </a:r>
            <a:r>
              <a:rPr lang="en-US" altLang="zh-CN" sz="600" dirty="0">
                <a:solidFill>
                  <a:schemeClr val="tx1"/>
                </a:solidFill>
                <a:latin typeface="宋体" panose="02010600030101010101" pitchFamily="2" charset="-122"/>
                <a:ea typeface="宋体" panose="02010600030101010101" pitchFamily="2" charset="-122"/>
              </a:rPr>
              <a:t>1</a:t>
            </a:r>
            <a:r>
              <a:rPr lang="zh-CN" altLang="en-US" sz="600" dirty="0">
                <a:solidFill>
                  <a:schemeClr val="tx1"/>
                </a:solidFill>
                <a:latin typeface="宋体" panose="02010600030101010101" pitchFamily="2" charset="-122"/>
                <a:ea typeface="宋体" panose="02010600030101010101" pitchFamily="2" charset="-122"/>
              </a:rPr>
              <a:t>月</a:t>
            </a:r>
            <a:r>
              <a:rPr lang="en-US" altLang="zh-CN" sz="600" dirty="0">
                <a:solidFill>
                  <a:schemeClr val="tx1"/>
                </a:solidFill>
                <a:latin typeface="宋体" panose="02010600030101010101" pitchFamily="2" charset="-122"/>
                <a:ea typeface="宋体" panose="02010600030101010101" pitchFamily="2" charset="-122"/>
              </a:rPr>
              <a:t>8</a:t>
            </a:r>
            <a:r>
              <a:rPr lang="zh-CN" altLang="en-US" sz="600" dirty="0">
                <a:solidFill>
                  <a:schemeClr val="tx1"/>
                </a:solidFill>
                <a:latin typeface="宋体" panose="02010600030101010101" pitchFamily="2" charset="-122"/>
                <a:ea typeface="宋体" panose="02010600030101010101" pitchFamily="2" charset="-122"/>
              </a:rPr>
              <a:t>日</a:t>
            </a:r>
            <a:r>
              <a:rPr lang="en-US" altLang="zh-CN" sz="600" dirty="0">
                <a:solidFill>
                  <a:schemeClr val="tx1"/>
                </a:solidFill>
                <a:latin typeface="宋体" panose="02010600030101010101" pitchFamily="2" charset="-122"/>
                <a:ea typeface="宋体" panose="02010600030101010101" pitchFamily="2" charset="-122"/>
              </a:rPr>
              <a:t>16:31:20</a:t>
            </a:r>
            <a:endParaRPr lang="en-US" altLang="zh-CN" sz="600" dirty="0">
              <a:solidFill>
                <a:schemeClr val="tx1"/>
              </a:solidFill>
              <a:latin typeface="宋体" panose="02010600030101010101" pitchFamily="2" charset="-122"/>
              <a:ea typeface="宋体" panose="02010600030101010101" pitchFamily="2" charset="-122"/>
            </a:endParaRPr>
          </a:p>
        </p:txBody>
      </p:sp>
      <p:sp>
        <p:nvSpPr>
          <p:cNvPr id="19" name="矩形 18"/>
          <p:cNvSpPr/>
          <p:nvPr/>
        </p:nvSpPr>
        <p:spPr>
          <a:xfrm>
            <a:off x="166116" y="2702738"/>
            <a:ext cx="2170684" cy="1066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600" dirty="0">
                <a:solidFill>
                  <a:schemeClr val="tx1"/>
                </a:solidFill>
                <a:latin typeface="宋体" panose="02010600030101010101" pitchFamily="2" charset="-122"/>
                <a:ea typeface="宋体" panose="02010600030101010101" pitchFamily="2" charset="-122"/>
              </a:rPr>
              <a:t>体育局地址：自贡市自流井区丹桂大街</a:t>
            </a:r>
            <a:r>
              <a:rPr lang="en-US" altLang="zh-CN" sz="600" dirty="0">
                <a:solidFill>
                  <a:schemeClr val="tx1"/>
                </a:solidFill>
                <a:latin typeface="宋体" panose="02010600030101010101" pitchFamily="2" charset="-122"/>
                <a:ea typeface="宋体" panose="02010600030101010101" pitchFamily="2" charset="-122"/>
              </a:rPr>
              <a:t>443</a:t>
            </a:r>
            <a:r>
              <a:rPr lang="zh-CN" altLang="en-US" sz="600" dirty="0">
                <a:solidFill>
                  <a:schemeClr val="tx1"/>
                </a:solidFill>
                <a:latin typeface="宋体" panose="02010600030101010101" pitchFamily="2" charset="-122"/>
                <a:ea typeface="宋体" panose="02010600030101010101" pitchFamily="2" charset="-122"/>
              </a:rPr>
              <a:t>号</a:t>
            </a:r>
            <a:endParaRPr lang="en-US" altLang="zh-CN" sz="600" dirty="0">
              <a:solidFill>
                <a:schemeClr val="tx1"/>
              </a:solidFill>
              <a:latin typeface="宋体" panose="02010600030101010101" pitchFamily="2" charset="-122"/>
              <a:ea typeface="宋体" panose="02010600030101010101" pitchFamily="2" charset="-122"/>
            </a:endParaRPr>
          </a:p>
        </p:txBody>
      </p:sp>
      <p:sp>
        <p:nvSpPr>
          <p:cNvPr id="22" name="矩形 21"/>
          <p:cNvSpPr/>
          <p:nvPr/>
        </p:nvSpPr>
        <p:spPr>
          <a:xfrm>
            <a:off x="217812" y="2933368"/>
            <a:ext cx="1829729" cy="1066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600" dirty="0">
                <a:solidFill>
                  <a:schemeClr val="tx1"/>
                </a:solidFill>
                <a:latin typeface="宋体" panose="02010600030101010101" pitchFamily="2" charset="-122"/>
                <a:ea typeface="宋体" panose="02010600030101010101" pitchFamily="2" charset="-122"/>
              </a:rPr>
              <a:t>上次登录时间：</a:t>
            </a:r>
            <a:r>
              <a:rPr lang="en-US" altLang="zh-CN" sz="600" dirty="0">
                <a:solidFill>
                  <a:srgbClr val="FF0000"/>
                </a:solidFill>
                <a:latin typeface="宋体" panose="02010600030101010101" pitchFamily="2" charset="-122"/>
                <a:ea typeface="宋体" panose="02010600030101010101" pitchFamily="2" charset="-122"/>
              </a:rPr>
              <a:t>2025-01-08 17:20:15</a:t>
            </a:r>
            <a:endParaRPr lang="en-US" altLang="zh-CN" sz="600" dirty="0">
              <a:solidFill>
                <a:srgbClr val="FF0000"/>
              </a:solidFill>
              <a:latin typeface="宋体" panose="02010600030101010101" pitchFamily="2" charset="-122"/>
              <a:ea typeface="宋体" panose="02010600030101010101" pitchFamily="2" charset="-122"/>
            </a:endParaRPr>
          </a:p>
        </p:txBody>
      </p:sp>
      <p:sp>
        <p:nvSpPr>
          <p:cNvPr id="24" name="矩形 23"/>
          <p:cNvSpPr/>
          <p:nvPr/>
        </p:nvSpPr>
        <p:spPr>
          <a:xfrm>
            <a:off x="-113683" y="2528021"/>
            <a:ext cx="2170684" cy="1066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600" dirty="0">
                <a:solidFill>
                  <a:schemeClr val="tx1"/>
                </a:solidFill>
                <a:latin typeface="宋体" panose="02010600030101010101" pitchFamily="2" charset="-122"/>
                <a:ea typeface="宋体" panose="02010600030101010101" pitchFamily="2" charset="-122"/>
              </a:rPr>
              <a:t>联系人信息：</a:t>
            </a:r>
            <a:r>
              <a:rPr lang="en-US" altLang="zh-CN" sz="600" dirty="0">
                <a:solidFill>
                  <a:schemeClr val="tx1"/>
                </a:solidFill>
                <a:latin typeface="宋体" panose="02010600030101010101" pitchFamily="2" charset="-122"/>
                <a:ea typeface="宋体" panose="02010600030101010101" pitchFamily="2" charset="-122"/>
              </a:rPr>
              <a:t>0813-8125809</a:t>
            </a:r>
            <a:endParaRPr lang="en-US" altLang="zh-CN" sz="600" dirty="0">
              <a:solidFill>
                <a:schemeClr val="tx1"/>
              </a:solidFill>
              <a:latin typeface="宋体" panose="02010600030101010101" pitchFamily="2" charset="-122"/>
              <a:ea typeface="宋体" panose="02010600030101010101" pitchFamily="2" charset="-122"/>
            </a:endParaRPr>
          </a:p>
        </p:txBody>
      </p:sp>
      <p:pic>
        <p:nvPicPr>
          <p:cNvPr id="27" name="图片 26"/>
          <p:cNvPicPr>
            <a:picLocks noChangeAspect="1"/>
          </p:cNvPicPr>
          <p:nvPr/>
        </p:nvPicPr>
        <p:blipFill>
          <a:blip r:embed="rId5"/>
          <a:stretch>
            <a:fillRect/>
          </a:stretch>
        </p:blipFill>
        <p:spPr>
          <a:xfrm>
            <a:off x="497246" y="1818948"/>
            <a:ext cx="658648" cy="206275"/>
          </a:xfrm>
          <a:prstGeom prst="rect">
            <a:avLst/>
          </a:prstGeom>
        </p:spPr>
      </p:pic>
      <p:sp>
        <p:nvSpPr>
          <p:cNvPr id="28" name="矩形 27"/>
          <p:cNvSpPr/>
          <p:nvPr/>
        </p:nvSpPr>
        <p:spPr>
          <a:xfrm>
            <a:off x="3439869" y="5397654"/>
            <a:ext cx="1101725" cy="1266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700" dirty="0">
                <a:solidFill>
                  <a:schemeClr val="tx1"/>
                </a:solidFill>
                <a:latin typeface="宋体" panose="02010600030101010101" pitchFamily="2" charset="-122"/>
                <a:ea typeface="宋体" panose="02010600030101010101" pitchFamily="2" charset="-122"/>
              </a:rPr>
              <a:t>自贡市教育和体育局</a:t>
            </a:r>
            <a:endParaRPr lang="zh-CN" altLang="en-US" sz="700" dirty="0">
              <a:solidFill>
                <a:schemeClr val="tx1"/>
              </a:solidFill>
              <a:latin typeface="宋体" panose="02010600030101010101" pitchFamily="2" charset="-122"/>
              <a:ea typeface="宋体" panose="02010600030101010101" pitchFamily="2" charset="-122"/>
            </a:endParaRPr>
          </a:p>
        </p:txBody>
      </p:sp>
      <p:sp>
        <p:nvSpPr>
          <p:cNvPr id="29" name="矩形 28"/>
          <p:cNvSpPr/>
          <p:nvPr/>
        </p:nvSpPr>
        <p:spPr>
          <a:xfrm>
            <a:off x="3439868" y="5691424"/>
            <a:ext cx="1101725" cy="1266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700" dirty="0">
                <a:solidFill>
                  <a:schemeClr val="tx1"/>
                </a:solidFill>
                <a:latin typeface="宋体" panose="02010600030101010101" pitchFamily="2" charset="-122"/>
                <a:ea typeface="宋体" panose="02010600030101010101" pitchFamily="2" charset="-122"/>
              </a:rPr>
              <a:t>自贡市教育和体育局</a:t>
            </a:r>
            <a:endParaRPr lang="zh-CN" altLang="en-US" sz="700" dirty="0">
              <a:solidFill>
                <a:schemeClr val="tx1"/>
              </a:solidFill>
              <a:latin typeface="宋体" panose="02010600030101010101" pitchFamily="2" charset="-122"/>
              <a:ea typeface="宋体" panose="02010600030101010101" pitchFamily="2" charset="-122"/>
            </a:endParaRPr>
          </a:p>
        </p:txBody>
      </p:sp>
      <p:sp>
        <p:nvSpPr>
          <p:cNvPr id="30" name="矩形 29"/>
          <p:cNvSpPr/>
          <p:nvPr/>
        </p:nvSpPr>
        <p:spPr>
          <a:xfrm>
            <a:off x="3439867" y="5981722"/>
            <a:ext cx="1101725" cy="1266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700" dirty="0">
                <a:solidFill>
                  <a:schemeClr val="tx1"/>
                </a:solidFill>
                <a:latin typeface="宋体" panose="02010600030101010101" pitchFamily="2" charset="-122"/>
                <a:ea typeface="宋体" panose="02010600030101010101" pitchFamily="2" charset="-122"/>
              </a:rPr>
              <a:t>自贡市教育和体育局</a:t>
            </a:r>
            <a:endParaRPr lang="zh-CN" altLang="en-US" sz="700" dirty="0">
              <a:solidFill>
                <a:schemeClr val="tx1"/>
              </a:solidFill>
              <a:latin typeface="宋体" panose="02010600030101010101" pitchFamily="2" charset="-122"/>
              <a:ea typeface="宋体" panose="02010600030101010101" pitchFamily="2" charset="-122"/>
            </a:endParaRPr>
          </a:p>
        </p:txBody>
      </p:sp>
      <p:sp>
        <p:nvSpPr>
          <p:cNvPr id="31" name="矩形 30"/>
          <p:cNvSpPr/>
          <p:nvPr/>
        </p:nvSpPr>
        <p:spPr>
          <a:xfrm>
            <a:off x="3439867" y="6254626"/>
            <a:ext cx="1101725" cy="1266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700" dirty="0">
                <a:solidFill>
                  <a:schemeClr val="tx1"/>
                </a:solidFill>
                <a:latin typeface="宋体" panose="02010600030101010101" pitchFamily="2" charset="-122"/>
                <a:ea typeface="宋体" panose="02010600030101010101" pitchFamily="2" charset="-122"/>
              </a:rPr>
              <a:t>自贡市教育和体育局</a:t>
            </a:r>
            <a:endParaRPr lang="zh-CN" altLang="en-US" sz="700" dirty="0">
              <a:solidFill>
                <a:schemeClr val="tx1"/>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文本框 438"/>
          <p:cNvSpPr txBox="1"/>
          <p:nvPr>
            <p:custDataLst>
              <p:tags r:id="rId1"/>
            </p:custDataLst>
          </p:nvPr>
        </p:nvSpPr>
        <p:spPr>
          <a:xfrm>
            <a:off x="633095" y="177442"/>
            <a:ext cx="11363960" cy="461665"/>
          </a:xfrm>
          <a:prstGeom prst="rect">
            <a:avLst/>
          </a:prstGeom>
          <a:noFill/>
        </p:spPr>
        <p:txBody>
          <a:bodyPr wrap="square" rtlCol="0" anchor="t">
            <a:spAutoFit/>
          </a:bodyPr>
          <a:lstStyle/>
          <a:p>
            <a:pPr>
              <a:defRPr/>
            </a:pPr>
            <a:r>
              <a:rPr lang="en-US" altLang="zh-CN" sz="2400" b="1" kern="100" dirty="0">
                <a:solidFill>
                  <a:srgbClr val="0070C0"/>
                </a:solidFill>
                <a:latin typeface="微软雅黑" panose="020B0503020204020204" charset="-122"/>
                <a:ea typeface="微软雅黑" panose="020B0503020204020204" charset="-122"/>
                <a:cs typeface="+mn-ea"/>
                <a:sym typeface="+mn-ea"/>
              </a:rPr>
              <a:t>3.13 </a:t>
            </a:r>
            <a:r>
              <a:rPr lang="zh-CN" altLang="en-US" sz="2400" b="1" kern="100" dirty="0">
                <a:solidFill>
                  <a:srgbClr val="0070C0"/>
                </a:solidFill>
                <a:latin typeface="微软雅黑" panose="020B0503020204020204" charset="-122"/>
                <a:ea typeface="微软雅黑" panose="020B0503020204020204" charset="-122"/>
                <a:cs typeface="+mn-ea"/>
                <a:sym typeface="+mn-ea"/>
              </a:rPr>
              <a:t>系统介绍</a:t>
            </a:r>
            <a:r>
              <a:rPr lang="en-US" altLang="zh-CN" sz="2400" b="1" kern="100" dirty="0">
                <a:solidFill>
                  <a:srgbClr val="0070C0"/>
                </a:solidFill>
                <a:latin typeface="微软雅黑" panose="020B0503020204020204" charset="-122"/>
                <a:ea typeface="微软雅黑" panose="020B0503020204020204" charset="-122"/>
                <a:cs typeface="+mn-ea"/>
                <a:sym typeface="+mn-ea"/>
              </a:rPr>
              <a:t>-</a:t>
            </a:r>
            <a:r>
              <a:rPr lang="zh-CN" altLang="en-US" sz="2400" b="1" kern="100" dirty="0">
                <a:solidFill>
                  <a:srgbClr val="0070C0"/>
                </a:solidFill>
                <a:latin typeface="微软雅黑" panose="020B0503020204020204" charset="-122"/>
                <a:ea typeface="微软雅黑" panose="020B0503020204020204" charset="-122"/>
                <a:cs typeface="+mn-ea"/>
                <a:sym typeface="+mn-ea"/>
              </a:rPr>
              <a:t>巡检任务列表</a:t>
            </a:r>
            <a:endParaRPr lang="zh-CN" altLang="en-US" sz="2400" b="1" kern="100" dirty="0">
              <a:solidFill>
                <a:srgbClr val="0070C0"/>
              </a:solidFill>
              <a:latin typeface="微软雅黑" panose="020B0503020204020204" charset="-122"/>
              <a:ea typeface="微软雅黑" panose="020B0503020204020204" charset="-122"/>
              <a:cs typeface="+mn-ea"/>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45" y="886431"/>
            <a:ext cx="8949055" cy="5616018"/>
          </a:xfrm>
          <a:prstGeom prst="rect">
            <a:avLst/>
          </a:prstGeom>
        </p:spPr>
      </p:pic>
      <p:sp>
        <p:nvSpPr>
          <p:cNvPr id="6" name="矩形 5"/>
          <p:cNvSpPr/>
          <p:nvPr/>
        </p:nvSpPr>
        <p:spPr>
          <a:xfrm>
            <a:off x="1410346" y="3735092"/>
            <a:ext cx="7625166" cy="249522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箭头连接符 18"/>
          <p:cNvCxnSpPr>
            <a:stCxn id="6" idx="3"/>
          </p:cNvCxnSpPr>
          <p:nvPr/>
        </p:nvCxnSpPr>
        <p:spPr>
          <a:xfrm flipV="1">
            <a:off x="9035512" y="4974956"/>
            <a:ext cx="681925" cy="7750"/>
          </a:xfrm>
          <a:prstGeom prst="straightConnector1">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9839458" y="4042272"/>
            <a:ext cx="2157597" cy="2638286"/>
          </a:xfrm>
          <a:prstGeom prst="rect">
            <a:avLst/>
          </a:prstGeom>
          <a:noFill/>
        </p:spPr>
        <p:txBody>
          <a:bodyPr wrap="square">
            <a:spAutoFit/>
          </a:bodyPr>
          <a:lstStyle/>
          <a:p>
            <a:pPr algn="ctr">
              <a:lnSpc>
                <a:spcPct val="150000"/>
              </a:lnSpc>
              <a:spcAft>
                <a:spcPts val="300"/>
              </a:spcAft>
            </a:pPr>
            <a:r>
              <a:rPr lang="zh-CN" altLang="en-US" sz="1600" b="1" dirty="0">
                <a:latin typeface="Inter"/>
              </a:rPr>
              <a:t>此处显示巡检的所有任务包含（巡检大类、周期、单个任务的数量、完成期限、创建日期、完成情况、提交时间以及任务的详情）。</a:t>
            </a:r>
            <a:endParaRPr lang="zh-CN" altLang="en-US" sz="1600" b="1" i="0" dirty="0">
              <a:effectLst/>
              <a:latin typeface="Inter"/>
            </a:endParaRPr>
          </a:p>
        </p:txBody>
      </p:sp>
      <p:sp>
        <p:nvSpPr>
          <p:cNvPr id="21" name="矩形 20"/>
          <p:cNvSpPr/>
          <p:nvPr/>
        </p:nvSpPr>
        <p:spPr>
          <a:xfrm>
            <a:off x="1410346" y="1425844"/>
            <a:ext cx="7625166" cy="147233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箭头连接符 21"/>
          <p:cNvCxnSpPr/>
          <p:nvPr/>
        </p:nvCxnSpPr>
        <p:spPr>
          <a:xfrm flipV="1">
            <a:off x="9035511" y="2105187"/>
            <a:ext cx="681925" cy="7750"/>
          </a:xfrm>
          <a:prstGeom prst="straightConnector1">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9839458" y="1374273"/>
            <a:ext cx="2157597" cy="1899623"/>
          </a:xfrm>
          <a:prstGeom prst="rect">
            <a:avLst/>
          </a:prstGeom>
          <a:noFill/>
        </p:spPr>
        <p:txBody>
          <a:bodyPr wrap="square">
            <a:spAutoFit/>
          </a:bodyPr>
          <a:lstStyle/>
          <a:p>
            <a:pPr algn="ctr">
              <a:lnSpc>
                <a:spcPct val="150000"/>
              </a:lnSpc>
              <a:spcAft>
                <a:spcPts val="300"/>
              </a:spcAft>
            </a:pPr>
            <a:r>
              <a:rPr lang="zh-CN" altLang="en-US" sz="1600" b="1" dirty="0">
                <a:latin typeface="Inter"/>
              </a:rPr>
              <a:t>此处显示场馆的信息包含（场馆名称、联系人、电话、场馆类型、上级主管单位及所在地区）。</a:t>
            </a:r>
            <a:endParaRPr lang="zh-CN" altLang="en-US" sz="1600" b="1" i="0" dirty="0">
              <a:effectLst/>
              <a:latin typeface="Inter"/>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3" name="图片 2"/>
          <p:cNvPicPr/>
          <p:nvPr/>
        </p:nvPicPr>
        <p:blipFill>
          <a:blip r:embed="rId1"/>
          <a:stretch>
            <a:fillRect/>
          </a:stretch>
        </p:blipFill>
        <p:spPr>
          <a:xfrm>
            <a:off x="1" y="8516"/>
            <a:ext cx="12192000" cy="6855460"/>
          </a:xfrm>
          <a:prstGeom prst="rect">
            <a:avLst/>
          </a:prstGeom>
        </p:spPr>
      </p:pic>
      <p:pic>
        <p:nvPicPr>
          <p:cNvPr id="9101" name="image 101"/>
          <p:cNvPicPr>
            <a:picLocks noChangeAspect="1"/>
          </p:cNvPicPr>
          <p:nvPr/>
        </p:nvPicPr>
        <p:blipFill>
          <a:blip r:embed="rId2">
            <a:alphaModFix amt="10196"/>
          </a:blip>
          <a:srcRect/>
          <a:stretch>
            <a:fillRect/>
          </a:stretch>
        </p:blipFill>
        <p:spPr>
          <a:xfrm>
            <a:off x="-317496" y="5619748"/>
            <a:ext cx="1625594" cy="1625601"/>
          </a:xfrm>
          <a:prstGeom prst="rect">
            <a:avLst/>
          </a:prstGeom>
        </p:spPr>
      </p:pic>
      <p:pic>
        <p:nvPicPr>
          <p:cNvPr id="9102" name="image 102"/>
          <p:cNvPicPr>
            <a:picLocks noChangeAspect="1"/>
          </p:cNvPicPr>
          <p:nvPr/>
        </p:nvPicPr>
        <p:blipFill>
          <a:blip r:embed="rId2">
            <a:alphaModFix amt="10196"/>
          </a:blip>
          <a:srcRect/>
          <a:stretch>
            <a:fillRect/>
          </a:stretch>
        </p:blipFill>
        <p:spPr>
          <a:xfrm>
            <a:off x="-698496" y="-812801"/>
            <a:ext cx="1625594" cy="1625601"/>
          </a:xfrm>
          <a:prstGeom prst="rect">
            <a:avLst/>
          </a:prstGeom>
        </p:spPr>
      </p:pic>
      <p:pic>
        <p:nvPicPr>
          <p:cNvPr id="9109" name="image 109"/>
          <p:cNvPicPr>
            <a:picLocks noChangeAspect="1"/>
          </p:cNvPicPr>
          <p:nvPr/>
        </p:nvPicPr>
        <p:blipFill>
          <a:blip r:embed="rId2">
            <a:alphaModFix amt="10196"/>
          </a:blip>
          <a:srcRect/>
          <a:stretch>
            <a:fillRect/>
          </a:stretch>
        </p:blipFill>
        <p:spPr>
          <a:xfrm>
            <a:off x="10965112" y="-476253"/>
            <a:ext cx="1625594" cy="1625601"/>
          </a:xfrm>
          <a:prstGeom prst="rect">
            <a:avLst/>
          </a:prstGeom>
        </p:spPr>
      </p:pic>
      <p:sp>
        <p:nvSpPr>
          <p:cNvPr id="6" name="任意多边形 20"/>
          <p:cNvSpPr/>
          <p:nvPr/>
        </p:nvSpPr>
        <p:spPr>
          <a:xfrm rot="2968493">
            <a:off x="5687566" y="-1478785"/>
            <a:ext cx="7894504" cy="5440346"/>
          </a:xfrm>
          <a:custGeom>
            <a:avLst/>
            <a:gdLst>
              <a:gd name="connsiteX0" fmla="*/ 0 w 8152386"/>
              <a:gd name="connsiteY0" fmla="*/ 5633681 h 5633681"/>
              <a:gd name="connsiteX1" fmla="*/ 4815891 w 8152386"/>
              <a:gd name="connsiteY1" fmla="*/ 0 h 5633681"/>
              <a:gd name="connsiteX2" fmla="*/ 8152386 w 8152386"/>
              <a:gd name="connsiteY2" fmla="*/ 2852167 h 5633681"/>
              <a:gd name="connsiteX3" fmla="*/ 8152386 w 8152386"/>
              <a:gd name="connsiteY3" fmla="*/ 5633681 h 5633681"/>
            </a:gdLst>
            <a:ahLst/>
            <a:cxnLst>
              <a:cxn ang="0">
                <a:pos x="connsiteX0" y="connsiteY0"/>
              </a:cxn>
              <a:cxn ang="0">
                <a:pos x="connsiteX1" y="connsiteY1"/>
              </a:cxn>
              <a:cxn ang="0">
                <a:pos x="connsiteX2" y="connsiteY2"/>
              </a:cxn>
              <a:cxn ang="0">
                <a:pos x="connsiteX3" y="connsiteY3"/>
              </a:cxn>
            </a:cxnLst>
            <a:rect l="l" t="t" r="r" b="b"/>
            <a:pathLst>
              <a:path w="8152386" h="5633681">
                <a:moveTo>
                  <a:pt x="0" y="5633681"/>
                </a:moveTo>
                <a:lnTo>
                  <a:pt x="4815891" y="0"/>
                </a:lnTo>
                <a:lnTo>
                  <a:pt x="8152386" y="2852167"/>
                </a:lnTo>
                <a:lnTo>
                  <a:pt x="8152386" y="5633681"/>
                </a:lnTo>
                <a:close/>
              </a:path>
            </a:pathLst>
          </a:custGeom>
          <a:solidFill>
            <a:srgbClr val="0070C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175">
              <a:cs typeface="微软雅黑" panose="020B0503020204020204" charset="-122"/>
            </a:endParaRPr>
          </a:p>
        </p:txBody>
      </p:sp>
      <p:sp>
        <p:nvSpPr>
          <p:cNvPr id="2" name="Object 106"/>
          <p:cNvSpPr txBox="1"/>
          <p:nvPr>
            <p:custDataLst>
              <p:tags r:id="rId3"/>
            </p:custDataLst>
          </p:nvPr>
        </p:nvSpPr>
        <p:spPr>
          <a:xfrm>
            <a:off x="130810" y="1738630"/>
            <a:ext cx="11911965" cy="2163445"/>
          </a:xfrm>
          <a:prstGeom prst="rect">
            <a:avLst/>
          </a:prstGeom>
        </p:spPr>
        <p:txBody>
          <a:bodyPr vert="horz" wrap="square" lIns="0" tIns="0" rIns="0" bIns="0" rtlCol="0" anchor="ctr" anchorCtr="0">
            <a:noAutofit/>
          </a:bodyPr>
          <a:lstStyle/>
          <a:p>
            <a:pPr algn="ctr">
              <a:lnSpc>
                <a:spcPct val="110000"/>
              </a:lnSpc>
            </a:pPr>
            <a:r>
              <a:rPr lang="zh-CN" altLang="en-US" sz="4800" b="1" dirty="0">
                <a:solidFill>
                  <a:schemeClr val="bg1"/>
                </a:solidFill>
                <a:latin typeface="微软雅黑" panose="020B0503020204020204" charset="-122"/>
                <a:ea typeface="微软雅黑" panose="020B0503020204020204" charset="-122"/>
                <a:cs typeface="微软雅黑" panose="020B0503020204020204" charset="-122"/>
              </a:rPr>
              <a:t>数字技术服务体育场馆开放服务与安全管理</a:t>
            </a:r>
            <a:endParaRPr lang="zh-CN" altLang="en-US" sz="4800" b="1" dirty="0">
              <a:solidFill>
                <a:schemeClr val="bg1"/>
              </a:solidFill>
              <a:latin typeface="微软雅黑" panose="020B0503020204020204" charset="-122"/>
              <a:ea typeface="微软雅黑" panose="020B0503020204020204" charset="-122"/>
              <a:cs typeface="微软雅黑" panose="020B0503020204020204" charset="-122"/>
            </a:endParaRPr>
          </a:p>
          <a:p>
            <a:pPr algn="ctr">
              <a:lnSpc>
                <a:spcPct val="110000"/>
              </a:lnSpc>
            </a:pPr>
            <a:r>
              <a:rPr lang="zh-CN" altLang="en-US" sz="4000" b="1" dirty="0">
                <a:solidFill>
                  <a:schemeClr val="bg1"/>
                </a:solidFill>
                <a:latin typeface="微软雅黑" panose="020B0503020204020204" charset="-122"/>
                <a:ea typeface="微软雅黑" panose="020B0503020204020204" charset="-122"/>
                <a:cs typeface="微软雅黑" panose="020B0503020204020204" charset="-122"/>
              </a:rPr>
              <a:t>四川省数字体育场馆平台公共体育场馆</a:t>
            </a:r>
            <a:r>
              <a:rPr lang="en-US" altLang="zh-CN" sz="4000" b="1"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4000" b="1" dirty="0">
                <a:solidFill>
                  <a:schemeClr val="bg1"/>
                </a:solidFill>
                <a:latin typeface="微软雅黑" panose="020B0503020204020204" charset="-122"/>
                <a:ea typeface="微软雅黑" panose="020B0503020204020204" charset="-122"/>
                <a:cs typeface="微软雅黑" panose="020B0503020204020204" charset="-122"/>
              </a:rPr>
              <a:t>体育公园</a:t>
            </a:r>
            <a:r>
              <a:rPr lang="en-US" altLang="zh-CN" sz="4000" b="1" dirty="0">
                <a:solidFill>
                  <a:schemeClr val="bg1"/>
                </a:solidFill>
                <a:latin typeface="微软雅黑" panose="020B0503020204020204" charset="-122"/>
                <a:ea typeface="微软雅黑" panose="020B0503020204020204" charset="-122"/>
                <a:cs typeface="微软雅黑" panose="020B0503020204020204" charset="-122"/>
              </a:rPr>
              <a:t>)</a:t>
            </a:r>
            <a:endParaRPr lang="en-US" altLang="zh-CN" sz="4000" b="1" dirty="0">
              <a:solidFill>
                <a:schemeClr val="bg1"/>
              </a:solidFill>
              <a:latin typeface="微软雅黑" panose="020B0503020204020204" charset="-122"/>
              <a:ea typeface="微软雅黑" panose="020B0503020204020204" charset="-122"/>
              <a:cs typeface="微软雅黑" panose="020B0503020204020204" charset="-122"/>
            </a:endParaRPr>
          </a:p>
          <a:p>
            <a:pPr algn="ctr">
              <a:lnSpc>
                <a:spcPct val="110000"/>
              </a:lnSpc>
            </a:pPr>
            <a:r>
              <a:rPr lang="zh-CN" altLang="en-US" sz="4000" b="1" dirty="0">
                <a:solidFill>
                  <a:schemeClr val="bg1"/>
                </a:solidFill>
                <a:latin typeface="微软雅黑" panose="020B0503020204020204" charset="-122"/>
                <a:ea typeface="微软雅黑" panose="020B0503020204020204" charset="-122"/>
                <a:cs typeface="微软雅黑" panose="020B0503020204020204" charset="-122"/>
              </a:rPr>
              <a:t>免费低收费开放服务数字管理系统</a:t>
            </a:r>
            <a:endParaRPr lang="zh-CN" altLang="en-US" sz="40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3" name="文本框 22"/>
          <p:cNvSpPr txBox="1"/>
          <p:nvPr>
            <p:custDataLst>
              <p:tags r:id="rId4"/>
            </p:custDataLst>
          </p:nvPr>
        </p:nvSpPr>
        <p:spPr>
          <a:xfrm>
            <a:off x="10519074" y="6294675"/>
            <a:ext cx="1872279" cy="398780"/>
          </a:xfrm>
          <a:prstGeom prst="rect">
            <a:avLst/>
          </a:prstGeom>
          <a:noFill/>
        </p:spPr>
        <p:txBody>
          <a:bodyPr wrap="square" rtlCol="0">
            <a:spAutoFit/>
          </a:bodyPr>
          <a:lstStyle/>
          <a:p>
            <a:r>
              <a:rPr lang="en-US" altLang="zh-CN" sz="2000" b="1" dirty="0">
                <a:solidFill>
                  <a:schemeClr val="bg1"/>
                </a:solidFill>
                <a:latin typeface="微软雅黑" panose="020B0503020204020204" charset="-122"/>
                <a:ea typeface="微软雅黑" panose="020B0503020204020204" charset="-122"/>
                <a:cs typeface="微软雅黑" panose="020B0503020204020204" charset="-122"/>
              </a:rPr>
              <a:t>2025</a:t>
            </a: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rPr>
              <a:t>年</a:t>
            </a:r>
            <a:r>
              <a:rPr lang="en-US" altLang="zh-CN" sz="2000" b="1" dirty="0">
                <a:solidFill>
                  <a:schemeClr val="bg1"/>
                </a:solidFill>
                <a:latin typeface="微软雅黑" panose="020B0503020204020204" charset="-122"/>
                <a:ea typeface="微软雅黑" panose="020B0503020204020204" charset="-122"/>
                <a:cs typeface="微软雅黑" panose="020B0503020204020204" charset="-122"/>
              </a:rPr>
              <a:t>03</a:t>
            </a: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rPr>
              <a:t>月</a:t>
            </a:r>
            <a:endParaRPr lang="zh-CN" altLang="en-US" sz="2000" b="1"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组合 6"/>
          <p:cNvGrpSpPr/>
          <p:nvPr/>
        </p:nvGrpSpPr>
        <p:grpSpPr>
          <a:xfrm>
            <a:off x="450080" y="1867366"/>
            <a:ext cx="2346163" cy="1647061"/>
            <a:chOff x="3119528" y="2803594"/>
            <a:chExt cx="2908142" cy="1938993"/>
          </a:xfrm>
        </p:grpSpPr>
        <p:sp>
          <p:nvSpPr>
            <p:cNvPr id="8" name="矩形 7"/>
            <p:cNvSpPr/>
            <p:nvPr>
              <p:custDataLst>
                <p:tags r:id="rId1"/>
              </p:custDataLst>
            </p:nvPr>
          </p:nvSpPr>
          <p:spPr>
            <a:xfrm>
              <a:off x="3119528" y="2803594"/>
              <a:ext cx="2908142" cy="1938993"/>
            </a:xfrm>
            <a:prstGeom prst="rect">
              <a:avLst/>
            </a:prstGeom>
          </p:spPr>
          <p:txBody>
            <a:bodyPr wrap="square">
              <a:spAutoFit/>
            </a:bodyPr>
            <a:lstStyle>
              <a:lvl1pPr marL="0" marR="0" indent="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1pPr>
              <a:lvl2pPr marL="0" marR="0" indent="457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2pPr>
              <a:lvl3pPr marL="0" marR="0" indent="914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3pPr>
              <a:lvl4pPr marL="0" marR="0" indent="1371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4pPr>
              <a:lvl5pPr marL="0" marR="0" indent="18288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5pPr>
              <a:lvl6pPr marL="0" marR="0" indent="22860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6pPr>
              <a:lvl7pPr marL="0" marR="0" indent="2743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7pPr>
              <a:lvl8pPr marL="0" marR="0" indent="3200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8pPr>
              <a:lvl9pPr marL="0" marR="0" indent="3657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9pPr>
            </a:lstStyle>
            <a:p>
              <a:pPr algn="ctr" defTabSz="908685" eaLnBrk="1" fontAlgn="auto" hangingPunct="1">
                <a:lnSpc>
                  <a:spcPct val="150000"/>
                </a:lnSpc>
                <a:defRPr/>
              </a:pPr>
              <a:r>
                <a:rPr lang="zh-CN" altLang="en-US" sz="8000" b="1" dirty="0">
                  <a:solidFill>
                    <a:srgbClr val="303030"/>
                  </a:solidFill>
                  <a:latin typeface="Impact" panose="020B0806030902050204"/>
                </a:rPr>
                <a:t>目</a:t>
              </a:r>
              <a:r>
                <a:rPr lang="zh-CN" altLang="en-US" sz="3600" b="1" dirty="0">
                  <a:solidFill>
                    <a:srgbClr val="303030"/>
                  </a:solidFill>
                  <a:latin typeface="Impact" panose="020B0806030902050204"/>
                </a:rPr>
                <a:t>录</a:t>
              </a:r>
              <a:endParaRPr lang="en-US" sz="3600" b="1" dirty="0">
                <a:solidFill>
                  <a:srgbClr val="303030"/>
                </a:solidFill>
                <a:latin typeface="Impact" panose="020B0806030902050204"/>
              </a:endParaRPr>
            </a:p>
          </p:txBody>
        </p:sp>
        <p:sp>
          <p:nvSpPr>
            <p:cNvPr id="9" name="矩形 8"/>
            <p:cNvSpPr/>
            <p:nvPr>
              <p:custDataLst>
                <p:tags r:id="rId2"/>
              </p:custDataLst>
            </p:nvPr>
          </p:nvSpPr>
          <p:spPr>
            <a:xfrm>
              <a:off x="4342572" y="2931990"/>
              <a:ext cx="1561196" cy="400110"/>
            </a:xfrm>
            <a:prstGeom prst="rect">
              <a:avLst/>
            </a:prstGeom>
          </p:spPr>
          <p:txBody>
            <a:bodyPr wrap="none">
              <a:spAutoFit/>
            </a:bodyPr>
            <a:lstStyle>
              <a:lvl1pPr marL="0" marR="0" indent="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1pPr>
              <a:lvl2pPr marL="0" marR="0" indent="457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2pPr>
              <a:lvl3pPr marL="0" marR="0" indent="914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3pPr>
              <a:lvl4pPr marL="0" marR="0" indent="1371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4pPr>
              <a:lvl5pPr marL="0" marR="0" indent="18288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5pPr>
              <a:lvl6pPr marL="0" marR="0" indent="22860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6pPr>
              <a:lvl7pPr marL="0" marR="0" indent="2743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7pPr>
              <a:lvl8pPr marL="0" marR="0" indent="3200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8pPr>
              <a:lvl9pPr marL="0" marR="0" indent="3657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9pPr>
            </a:lstStyle>
            <a:p>
              <a:pPr algn="ctr" defTabSz="908685" eaLnBrk="1" fontAlgn="auto" hangingPunct="1">
                <a:defRPr/>
              </a:pPr>
              <a:r>
                <a:rPr lang="en-US" sz="2000" dirty="0">
                  <a:solidFill>
                    <a:srgbClr val="303030"/>
                  </a:solidFill>
                </a:rPr>
                <a:t>CONTENTS</a:t>
              </a:r>
              <a:endParaRPr lang="en-US" sz="2000" dirty="0">
                <a:solidFill>
                  <a:srgbClr val="303030"/>
                </a:solidFill>
              </a:endParaRPr>
            </a:p>
          </p:txBody>
        </p:sp>
      </p:grpSp>
      <p:sp>
        <p:nvSpPr>
          <p:cNvPr id="10" name="矩形 9"/>
          <p:cNvSpPr/>
          <p:nvPr>
            <p:custDataLst>
              <p:tags r:id="rId3"/>
            </p:custDataLst>
          </p:nvPr>
        </p:nvSpPr>
        <p:spPr>
          <a:xfrm>
            <a:off x="2959100" y="2090420"/>
            <a:ext cx="104140" cy="2394000"/>
          </a:xfrm>
          <a:prstGeom prst="rect">
            <a:avLst/>
          </a:prstGeom>
          <a:solidFill>
            <a:srgbClr val="4472CC"/>
          </a:solidFill>
          <a:ln>
            <a:noFill/>
          </a:ln>
        </p:spPr>
        <p:style>
          <a:lnRef idx="2">
            <a:schemeClr val="accent1">
              <a:shade val="50000"/>
            </a:schemeClr>
          </a:lnRef>
          <a:fillRef idx="1">
            <a:schemeClr val="accent1"/>
          </a:fillRef>
          <a:effectRef idx="0">
            <a:schemeClr val="accent1"/>
          </a:effectRef>
          <a:fontRef idx="minor">
            <a:schemeClr val="lt1"/>
          </a:fontRef>
        </p:style>
        <p:txBody>
          <a:bodyPr lIns="90914" tIns="45460" rIns="90914" bIns="45460" rtlCol="0" anchor="ctr"/>
          <a:lstStyle>
            <a:lvl1pPr marL="0" marR="0" indent="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1pPr>
            <a:lvl2pPr marL="0" marR="0" indent="4572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2pPr>
            <a:lvl3pPr marL="0" marR="0" indent="9144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3pPr>
            <a:lvl4pPr marL="0" marR="0" indent="13716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4pPr>
            <a:lvl5pPr marL="0" marR="0" indent="18288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5pPr>
            <a:lvl6pPr marL="0" marR="0" indent="22860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6pPr>
            <a:lvl7pPr marL="0" marR="0" indent="27432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7pPr>
            <a:lvl8pPr marL="0" marR="0" indent="32004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8pPr>
            <a:lvl9pPr marL="0" marR="0" indent="36576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9pPr>
          </a:lstStyle>
          <a:p>
            <a:pPr algn="ctr" defTabSz="908685" eaLnBrk="1" fontAlgn="auto" hangingPunct="1">
              <a:lnSpc>
                <a:spcPct val="150000"/>
              </a:lnSpc>
              <a:defRPr/>
            </a:pPr>
            <a:endParaRPr lang="en-US" dirty="0">
              <a:solidFill>
                <a:srgbClr val="FFFFFF"/>
              </a:solidFill>
            </a:endParaRPr>
          </a:p>
        </p:txBody>
      </p:sp>
      <p:sp>
        <p:nvSpPr>
          <p:cNvPr id="11" name="Rectangle 6"/>
          <p:cNvSpPr/>
          <p:nvPr>
            <p:custDataLst>
              <p:tags r:id="rId4"/>
            </p:custDataLst>
          </p:nvPr>
        </p:nvSpPr>
        <p:spPr>
          <a:xfrm>
            <a:off x="3267748" y="2191777"/>
            <a:ext cx="1035066" cy="512198"/>
          </a:xfrm>
          <a:prstGeom prst="rect">
            <a:avLst/>
          </a:prstGeom>
          <a:solidFill>
            <a:srgbClr val="4472CC"/>
          </a:solidFill>
          <a:ln>
            <a:noFill/>
          </a:ln>
        </p:spPr>
        <p:txBody>
          <a:bodyPr lIns="90914" tIns="45460" rIns="90914" bIns="45460" anchor="ctr">
            <a:noAutofit/>
          </a:bodyPr>
          <a:p>
            <a:pPr lvl="0" algn="ctr" defTabSz="908685" eaLnBrk="0" fontAlgn="base" hangingPunct="0">
              <a:buClrTx/>
              <a:buSzTx/>
              <a:buFontTx/>
            </a:pPr>
            <a:r>
              <a:rPr lang="zh-CN" altLang="en-US" sz="2800" b="1" dirty="0">
                <a:solidFill>
                  <a:schemeClr val="bg1"/>
                </a:solidFill>
                <a:latin typeface="Impact MT Std" pitchFamily="34" charset="0"/>
                <a:ea typeface="微软雅黑" panose="020B0503020204020204" charset="-122"/>
                <a:cs typeface="Arial Unicode MS" panose="020B0604020202020204" charset="-122"/>
                <a:sym typeface="微软雅黑" panose="020B0503020204020204" charset="-122"/>
              </a:rPr>
              <a:t>一</a:t>
            </a:r>
            <a:endParaRPr lang="zh-CN" altLang="en-US" sz="2800" b="1" dirty="0">
              <a:solidFill>
                <a:schemeClr val="bg1"/>
              </a:solidFill>
              <a:latin typeface="Impact MT Std" pitchFamily="34" charset="0"/>
              <a:ea typeface="微软雅黑" panose="020B0503020204020204" charset="-122"/>
              <a:cs typeface="Arial Unicode MS" panose="020B0604020202020204" charset="-122"/>
              <a:sym typeface="微软雅黑" panose="020B0503020204020204" charset="-122"/>
            </a:endParaRPr>
          </a:p>
        </p:txBody>
      </p:sp>
      <p:sp>
        <p:nvSpPr>
          <p:cNvPr id="17" name="Rectangle 8"/>
          <p:cNvSpPr/>
          <p:nvPr>
            <p:custDataLst>
              <p:tags r:id="rId5"/>
            </p:custDataLst>
          </p:nvPr>
        </p:nvSpPr>
        <p:spPr>
          <a:xfrm>
            <a:off x="4696921" y="2191777"/>
            <a:ext cx="5600025" cy="532116"/>
          </a:xfrm>
          <a:prstGeom prst="rect">
            <a:avLst/>
          </a:prstGeom>
          <a:solidFill>
            <a:srgbClr val="4472CC"/>
          </a:solidFill>
          <a:ln>
            <a:noFill/>
          </a:ln>
        </p:spPr>
        <p:txBody>
          <a:bodyPr lIns="90914" tIns="45460" rIns="90914" bIns="45460" anchor="ctr">
            <a:noAutofit/>
          </a:bodyPr>
          <a:p>
            <a:pPr lvl="0" algn="ctr" defTabSz="1210310" eaLnBrk="0" fontAlgn="base" hangingPunct="0">
              <a:buClrTx/>
              <a:buSzTx/>
              <a:buFontTx/>
            </a:pPr>
            <a:r>
              <a:rPr lang="zh-CN" altLang="en-US" sz="2400" b="1" dirty="0">
                <a:solidFill>
                  <a:schemeClr val="bg1"/>
                </a:solidFill>
                <a:latin typeface="微软雅黑" panose="020B0503020204020204" charset="-122"/>
                <a:ea typeface="微软雅黑" panose="020B0503020204020204" charset="-122"/>
                <a:sym typeface="微软雅黑" panose="020B0503020204020204" charset="-122"/>
              </a:rPr>
              <a:t>系统背景与价值</a:t>
            </a:r>
            <a:endParaRPr lang="zh-CN" altLang="en-US" sz="24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8" name="Rectangle 8"/>
          <p:cNvSpPr/>
          <p:nvPr>
            <p:custDataLst>
              <p:tags r:id="rId6"/>
            </p:custDataLst>
          </p:nvPr>
        </p:nvSpPr>
        <p:spPr>
          <a:xfrm>
            <a:off x="4696921" y="2961495"/>
            <a:ext cx="5600025" cy="524291"/>
          </a:xfrm>
          <a:prstGeom prst="rect">
            <a:avLst/>
          </a:prstGeom>
          <a:solidFill>
            <a:srgbClr val="D9D9D9"/>
          </a:solidFill>
          <a:ln>
            <a:noFill/>
          </a:ln>
        </p:spPr>
        <p:txBody>
          <a:bodyPr lIns="90914" tIns="45460" rIns="90914" bIns="45460" anchor="ctr">
            <a:noAutofit/>
          </a:bodyPr>
          <a:p>
            <a:pPr lvl="0" algn="ctr" defTabSz="1210310" eaLnBrk="0" fontAlgn="base" hangingPunct="0">
              <a:buClrTx/>
              <a:buSzTx/>
              <a:buFontTx/>
            </a:pPr>
            <a:r>
              <a:rPr lang="zh-CN" altLang="en-US" sz="2400" b="1" dirty="0">
                <a:latin typeface="微软雅黑" panose="020B0503020204020204" charset="-122"/>
                <a:ea typeface="微软雅黑" panose="020B0503020204020204" charset="-122"/>
                <a:sym typeface="+mn-ea"/>
              </a:rPr>
              <a:t>系统架构与解决问题</a:t>
            </a:r>
            <a:endParaRPr lang="zh-CN" altLang="en-US" sz="2400" b="1" dirty="0">
              <a:latin typeface="微软雅黑" panose="020B0503020204020204" charset="-122"/>
              <a:ea typeface="微软雅黑" panose="020B0503020204020204" charset="-122"/>
              <a:sym typeface="+mn-ea"/>
            </a:endParaRPr>
          </a:p>
        </p:txBody>
      </p:sp>
      <p:sp>
        <p:nvSpPr>
          <p:cNvPr id="19" name="Rectangle 6"/>
          <p:cNvSpPr/>
          <p:nvPr>
            <p:custDataLst>
              <p:tags r:id="rId7"/>
            </p:custDataLst>
          </p:nvPr>
        </p:nvSpPr>
        <p:spPr>
          <a:xfrm>
            <a:off x="3267748" y="2961495"/>
            <a:ext cx="1035066" cy="524291"/>
          </a:xfrm>
          <a:prstGeom prst="rect">
            <a:avLst/>
          </a:prstGeom>
          <a:solidFill>
            <a:schemeClr val="bg1">
              <a:lumMod val="85000"/>
            </a:schemeClr>
          </a:solidFill>
          <a:ln>
            <a:noFill/>
          </a:ln>
        </p:spPr>
        <p:txBody>
          <a:bodyPr lIns="90914" tIns="45460" rIns="90914" bIns="45460" anchor="ctr">
            <a:noAutofit/>
          </a:bodyPr>
          <a:p>
            <a:pPr lvl="0" algn="ctr" defTabSz="908685" eaLnBrk="0" fontAlgn="base" hangingPunct="0">
              <a:buClrTx/>
              <a:buSzTx/>
              <a:buFontTx/>
            </a:pPr>
            <a:r>
              <a:rPr lang="zh-CN" altLang="en-US" sz="2800" b="1" dirty="0">
                <a:latin typeface="Impact MT Std" pitchFamily="34" charset="0"/>
                <a:ea typeface="微软雅黑" panose="020B0503020204020204" charset="-122"/>
                <a:cs typeface="Arial Unicode MS" panose="020B0604020202020204" charset="-122"/>
                <a:sym typeface="微软雅黑" panose="020B0503020204020204" charset="-122"/>
              </a:rPr>
              <a:t>二</a:t>
            </a:r>
            <a:endParaRPr lang="zh-CN" altLang="en-US" sz="2800" b="1" dirty="0">
              <a:latin typeface="Impact MT Std" pitchFamily="34" charset="0"/>
              <a:ea typeface="微软雅黑" panose="020B0503020204020204" charset="-122"/>
              <a:cs typeface="Arial Unicode MS" panose="020B0604020202020204" charset="-122"/>
              <a:sym typeface="微软雅黑" panose="020B0503020204020204" charset="-122"/>
            </a:endParaRPr>
          </a:p>
        </p:txBody>
      </p:sp>
      <p:sp>
        <p:nvSpPr>
          <p:cNvPr id="20" name="Rectangle 8"/>
          <p:cNvSpPr/>
          <p:nvPr>
            <p:custDataLst>
              <p:tags r:id="rId8"/>
            </p:custDataLst>
          </p:nvPr>
        </p:nvSpPr>
        <p:spPr>
          <a:xfrm>
            <a:off x="4696921" y="3737338"/>
            <a:ext cx="5600025" cy="524291"/>
          </a:xfrm>
          <a:prstGeom prst="rect">
            <a:avLst/>
          </a:prstGeom>
          <a:solidFill>
            <a:srgbClr val="D9D9D9"/>
          </a:solidFill>
          <a:ln>
            <a:noFill/>
          </a:ln>
        </p:spPr>
        <p:txBody>
          <a:bodyPr lIns="90914" tIns="45460" rIns="90914" bIns="45460" anchor="ctr">
            <a:noAutofit/>
          </a:bodyPr>
          <a:p>
            <a:pPr lvl="0" algn="ctr" defTabSz="1210310" eaLnBrk="0" fontAlgn="base" hangingPunct="0">
              <a:buClrTx/>
              <a:buSzTx/>
              <a:buFontTx/>
            </a:pPr>
            <a:r>
              <a:rPr lang="zh-CN" altLang="en-US" sz="2400" b="1" dirty="0">
                <a:latin typeface="微软雅黑" panose="020B0503020204020204" charset="-122"/>
                <a:ea typeface="微软雅黑" panose="020B0503020204020204" charset="-122"/>
                <a:sym typeface="+mn-ea"/>
              </a:rPr>
              <a:t>系统介绍</a:t>
            </a:r>
            <a:endParaRPr lang="zh-CN" altLang="en-US" sz="2400" b="1" dirty="0">
              <a:latin typeface="微软雅黑" panose="020B0503020204020204" charset="-122"/>
              <a:ea typeface="微软雅黑" panose="020B0503020204020204" charset="-122"/>
              <a:sym typeface="+mn-ea"/>
            </a:endParaRPr>
          </a:p>
        </p:txBody>
      </p:sp>
      <p:sp>
        <p:nvSpPr>
          <p:cNvPr id="22" name="Rectangle 6"/>
          <p:cNvSpPr/>
          <p:nvPr>
            <p:custDataLst>
              <p:tags r:id="rId9"/>
            </p:custDataLst>
          </p:nvPr>
        </p:nvSpPr>
        <p:spPr>
          <a:xfrm>
            <a:off x="3267748" y="3737338"/>
            <a:ext cx="1035066" cy="524291"/>
          </a:xfrm>
          <a:prstGeom prst="rect">
            <a:avLst/>
          </a:prstGeom>
          <a:solidFill>
            <a:schemeClr val="bg1">
              <a:lumMod val="85000"/>
            </a:schemeClr>
          </a:solidFill>
          <a:ln>
            <a:noFill/>
          </a:ln>
        </p:spPr>
        <p:txBody>
          <a:bodyPr lIns="90914" tIns="45460" rIns="90914" bIns="45460" anchor="ctr">
            <a:noAutofit/>
          </a:bodyPr>
          <a:p>
            <a:pPr lvl="0" algn="ctr" defTabSz="908685" eaLnBrk="0" fontAlgn="base" hangingPunct="0">
              <a:buClrTx/>
              <a:buSzTx/>
              <a:buFontTx/>
            </a:pPr>
            <a:r>
              <a:rPr lang="zh-CN" altLang="en-US" sz="2800" b="1" dirty="0">
                <a:latin typeface="Impact MT Std" pitchFamily="34" charset="0"/>
                <a:ea typeface="微软雅黑" panose="020B0503020204020204" charset="-122"/>
                <a:cs typeface="Arial Unicode MS" panose="020B0604020202020204" charset="-122"/>
                <a:sym typeface="微软雅黑" panose="020B0503020204020204" charset="-122"/>
              </a:rPr>
              <a:t>三</a:t>
            </a:r>
            <a:endParaRPr lang="zh-CN" altLang="en-US" sz="2800" b="1" dirty="0">
              <a:latin typeface="Impact MT Std" pitchFamily="34" charset="0"/>
              <a:ea typeface="微软雅黑" panose="020B0503020204020204" charset="-122"/>
              <a:cs typeface="Arial Unicode MS" panose="020B0604020202020204" charset="-122"/>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椭圆 9"/>
          <p:cNvSpPr/>
          <p:nvPr/>
        </p:nvSpPr>
        <p:spPr bwMode="auto">
          <a:xfrm>
            <a:off x="347370" y="775008"/>
            <a:ext cx="108812" cy="108956"/>
          </a:xfrm>
          <a:prstGeom prst="ellipse">
            <a:avLst/>
          </a:prstGeom>
          <a:solidFill>
            <a:schemeClr val="bg1"/>
          </a:solidFill>
          <a:ln w="15875">
            <a:solidFill>
              <a:schemeClr val="bg1"/>
            </a:solidFill>
          </a:ln>
          <a:effectLst/>
        </p:spPr>
        <p:txBody>
          <a:bodyPr rtlCol="0" anchor="ctr">
            <a:scene3d>
              <a:camera prst="orthographicFront"/>
              <a:lightRig rig="threePt" dir="t"/>
            </a:scene3d>
            <a:sp3d>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custDataLst>
              <p:tags r:id="rId1"/>
            </p:custDataLst>
          </p:nvPr>
        </p:nvSpPr>
        <p:spPr>
          <a:xfrm>
            <a:off x="371475" y="829310"/>
            <a:ext cx="4088765" cy="5527040"/>
          </a:xfrm>
          <a:prstGeom prst="rect">
            <a:avLst/>
          </a:prstGeom>
          <a:noFill/>
        </p:spPr>
        <p:txBody>
          <a:bodyPr wrap="square" rtlCol="0">
            <a:noAutofit/>
          </a:bodyPr>
          <a:lstStyle/>
          <a:p>
            <a:pPr indent="0" fontAlgn="auto">
              <a:lnSpc>
                <a:spcPct val="150000"/>
              </a:lnSpc>
              <a:buFont typeface="微软雅黑" panose="020B0503020204020204" charset="-122"/>
              <a:buChar char="•"/>
            </a:pPr>
            <a:r>
              <a:rPr lang="zh-CN" altLang="en-US" b="0" i="0" dirty="0">
                <a:solidFill>
                  <a:srgbClr val="404040"/>
                </a:solidFill>
                <a:effectLst/>
                <a:latin typeface="微软雅黑" panose="020B0503020204020204" charset="-122"/>
                <a:ea typeface="微软雅黑" panose="020B0503020204020204" charset="-122"/>
                <a:cs typeface="微软雅黑" panose="020B0503020204020204" charset="-122"/>
              </a:rPr>
              <a:t>《关于进一步加强公共体育场馆向社会免费或低收费开放管理工作的通知》</a:t>
            </a:r>
            <a:r>
              <a:rPr lang="en-US" altLang="zh-CN" b="0" i="0" dirty="0">
                <a:solidFill>
                  <a:srgbClr val="404040"/>
                </a:solidFill>
                <a:effectLst/>
                <a:latin typeface="微软雅黑" panose="020B0503020204020204" charset="-122"/>
                <a:ea typeface="微软雅黑" panose="020B0503020204020204" charset="-122"/>
                <a:cs typeface="微软雅黑" panose="020B0503020204020204" charset="-122"/>
              </a:rPr>
              <a:t> </a:t>
            </a:r>
            <a:r>
              <a:rPr lang="zh-CN" altLang="en-US" b="0" i="0" dirty="0">
                <a:solidFill>
                  <a:srgbClr val="404040"/>
                </a:solidFill>
                <a:effectLst/>
                <a:latin typeface="微软雅黑" panose="020B0503020204020204" charset="-122"/>
                <a:ea typeface="微软雅黑" panose="020B0503020204020204" charset="-122"/>
                <a:cs typeface="微软雅黑" panose="020B0503020204020204" charset="-122"/>
              </a:rPr>
              <a:t>：国家体育总局办公厅印发，明确要求提高政治站位，切实履行开放义务，落实安全责任，确保安全有序开放，强化监督检查，切实提升开放效果，确保场馆资源真正惠及广大群众。</a:t>
            </a:r>
            <a:endParaRPr lang="zh-CN" altLang="en-US" b="0" i="0" dirty="0">
              <a:solidFill>
                <a:srgbClr val="404040"/>
              </a:solidFill>
              <a:effectLst/>
              <a:latin typeface="微软雅黑" panose="020B0503020204020204" charset="-122"/>
              <a:ea typeface="微软雅黑" panose="020B0503020204020204" charset="-122"/>
              <a:cs typeface="微软雅黑" panose="020B0503020204020204" charset="-122"/>
            </a:endParaRPr>
          </a:p>
          <a:p>
            <a:pPr indent="0" fontAlgn="auto">
              <a:lnSpc>
                <a:spcPct val="150000"/>
              </a:lnSpc>
              <a:buFont typeface="微软雅黑" panose="020B0503020204020204" charset="-122"/>
              <a:buChar char="•"/>
            </a:pPr>
            <a:r>
              <a:rPr lang="zh-CN" altLang="en-US" b="0" i="0" dirty="0">
                <a:solidFill>
                  <a:srgbClr val="404040"/>
                </a:solidFill>
                <a:effectLst/>
                <a:latin typeface="微软雅黑" panose="020B0503020204020204" charset="-122"/>
                <a:ea typeface="微软雅黑" panose="020B0503020204020204" charset="-122"/>
                <a:cs typeface="微软雅黑" panose="020B0503020204020204" charset="-122"/>
              </a:rPr>
              <a:t>《公共体育场馆基本公共服务规范》</a:t>
            </a:r>
            <a:r>
              <a:rPr lang="en-US" altLang="zh-CN" b="0" i="0" dirty="0">
                <a:solidFill>
                  <a:srgbClr val="404040"/>
                </a:solidFill>
                <a:effectLst/>
                <a:latin typeface="微软雅黑" panose="020B0503020204020204" charset="-122"/>
                <a:ea typeface="微软雅黑" panose="020B0503020204020204" charset="-122"/>
                <a:cs typeface="微软雅黑" panose="020B0503020204020204" charset="-122"/>
              </a:rPr>
              <a:t> </a:t>
            </a:r>
            <a:r>
              <a:rPr lang="zh-CN" altLang="en-US" b="0" i="0" dirty="0">
                <a:solidFill>
                  <a:srgbClr val="404040"/>
                </a:solidFill>
                <a:effectLst/>
                <a:latin typeface="微软雅黑" panose="020B0503020204020204" charset="-122"/>
                <a:ea typeface="微软雅黑" panose="020B0503020204020204" charset="-122"/>
                <a:cs typeface="微软雅黑" panose="020B0503020204020204" charset="-122"/>
              </a:rPr>
              <a:t>：体育总局对《大型体育场馆基本公共服务规范》进行了修订形成，适用于接受中央财政资金补助的地方各级体育行政部门所属县级及以上公共体育场、公共体育馆、公共游泳馆和全民健身中心。</a:t>
            </a:r>
            <a:endParaRPr lang="zh-CN" altLang="en-US" b="0" i="0" dirty="0">
              <a:solidFill>
                <a:srgbClr val="404040"/>
              </a:solidFill>
              <a:effectLst/>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18820" y="161290"/>
            <a:ext cx="9168130" cy="460375"/>
          </a:xfrm>
          <a:prstGeom prst="rect">
            <a:avLst/>
          </a:prstGeom>
          <a:noFill/>
        </p:spPr>
        <p:txBody>
          <a:bodyPr wrap="square" rtlCol="0" anchor="t">
            <a:spAutoFit/>
          </a:bodyPr>
          <a:lstStyle/>
          <a:p>
            <a:pPr algn="l">
              <a:defRPr/>
            </a:pPr>
            <a:r>
              <a:rPr lang="en-US" altLang="zh-CN" sz="2400" b="1" kern="100" dirty="0">
                <a:solidFill>
                  <a:srgbClr val="4472C4"/>
                </a:solidFill>
                <a:latin typeface="微软雅黑" panose="020B0503020204020204" charset="-122"/>
                <a:ea typeface="微软雅黑" panose="020B0503020204020204" charset="-122"/>
                <a:cs typeface="+mn-ea"/>
                <a:sym typeface="+mn-lt"/>
              </a:rPr>
              <a:t>1.1 </a:t>
            </a:r>
            <a:r>
              <a:rPr lang="zh-CN" altLang="en-US" sz="2400" b="1" kern="100" dirty="0">
                <a:solidFill>
                  <a:srgbClr val="4472C4"/>
                </a:solidFill>
                <a:latin typeface="微软雅黑" panose="020B0503020204020204" charset="-122"/>
                <a:ea typeface="微软雅黑" panose="020B0503020204020204" charset="-122"/>
                <a:cs typeface="+mn-ea"/>
                <a:sym typeface="+mn-lt"/>
              </a:rPr>
              <a:t>政策导向</a:t>
            </a:r>
            <a:endParaRPr lang="zh-CN" altLang="en-US" sz="2400" b="1" kern="100" dirty="0">
              <a:solidFill>
                <a:srgbClr val="4472C4"/>
              </a:solidFill>
              <a:latin typeface="微软雅黑" panose="020B0503020204020204" charset="-122"/>
              <a:ea typeface="微软雅黑" panose="020B0503020204020204" charset="-122"/>
              <a:cs typeface="+mn-ea"/>
              <a:sym typeface="+mn-lt"/>
            </a:endParaRPr>
          </a:p>
        </p:txBody>
      </p:sp>
      <p:pic>
        <p:nvPicPr>
          <p:cNvPr id="7" name="图片 6"/>
          <p:cNvPicPr>
            <a:picLocks noChangeAspect="1"/>
          </p:cNvPicPr>
          <p:nvPr/>
        </p:nvPicPr>
        <p:blipFill>
          <a:blip r:embed="rId2"/>
          <a:stretch>
            <a:fillRect/>
          </a:stretch>
        </p:blipFill>
        <p:spPr>
          <a:xfrm>
            <a:off x="4650740" y="3925570"/>
            <a:ext cx="6866255" cy="2757170"/>
          </a:xfrm>
          <a:prstGeom prst="rect">
            <a:avLst/>
          </a:prstGeom>
        </p:spPr>
      </p:pic>
      <p:pic>
        <p:nvPicPr>
          <p:cNvPr id="3" name="图片 2"/>
          <p:cNvPicPr>
            <a:picLocks noChangeAspect="1"/>
          </p:cNvPicPr>
          <p:nvPr/>
        </p:nvPicPr>
        <p:blipFill>
          <a:blip r:embed="rId3"/>
          <a:stretch>
            <a:fillRect/>
          </a:stretch>
        </p:blipFill>
        <p:spPr>
          <a:xfrm>
            <a:off x="4755515" y="829310"/>
            <a:ext cx="6886575" cy="296926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组合 6"/>
          <p:cNvGrpSpPr/>
          <p:nvPr/>
        </p:nvGrpSpPr>
        <p:grpSpPr>
          <a:xfrm>
            <a:off x="450080" y="1867366"/>
            <a:ext cx="2346163" cy="1647061"/>
            <a:chOff x="3119528" y="2803594"/>
            <a:chExt cx="2908142" cy="1938993"/>
          </a:xfrm>
        </p:grpSpPr>
        <p:sp>
          <p:nvSpPr>
            <p:cNvPr id="8" name="矩形 7"/>
            <p:cNvSpPr/>
            <p:nvPr>
              <p:custDataLst>
                <p:tags r:id="rId1"/>
              </p:custDataLst>
            </p:nvPr>
          </p:nvSpPr>
          <p:spPr>
            <a:xfrm>
              <a:off x="3119528" y="2803594"/>
              <a:ext cx="2908142" cy="1938993"/>
            </a:xfrm>
            <a:prstGeom prst="rect">
              <a:avLst/>
            </a:prstGeom>
          </p:spPr>
          <p:txBody>
            <a:bodyPr wrap="square">
              <a:spAutoFit/>
            </a:bodyPr>
            <a:lstStyle>
              <a:lvl1pPr marL="0" marR="0" indent="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1pPr>
              <a:lvl2pPr marL="0" marR="0" indent="457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2pPr>
              <a:lvl3pPr marL="0" marR="0" indent="914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3pPr>
              <a:lvl4pPr marL="0" marR="0" indent="1371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4pPr>
              <a:lvl5pPr marL="0" marR="0" indent="18288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5pPr>
              <a:lvl6pPr marL="0" marR="0" indent="22860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6pPr>
              <a:lvl7pPr marL="0" marR="0" indent="2743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7pPr>
              <a:lvl8pPr marL="0" marR="0" indent="3200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8pPr>
              <a:lvl9pPr marL="0" marR="0" indent="3657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9pPr>
            </a:lstStyle>
            <a:p>
              <a:pPr algn="ctr" defTabSz="908685" eaLnBrk="1" fontAlgn="auto" hangingPunct="1">
                <a:lnSpc>
                  <a:spcPct val="150000"/>
                </a:lnSpc>
                <a:defRPr/>
              </a:pPr>
              <a:r>
                <a:rPr lang="zh-CN" altLang="en-US" sz="8000" b="1" dirty="0">
                  <a:solidFill>
                    <a:srgbClr val="303030"/>
                  </a:solidFill>
                  <a:latin typeface="Impact" panose="020B0806030902050204"/>
                </a:rPr>
                <a:t>目</a:t>
              </a:r>
              <a:r>
                <a:rPr lang="zh-CN" altLang="en-US" sz="3600" b="1" dirty="0">
                  <a:solidFill>
                    <a:srgbClr val="303030"/>
                  </a:solidFill>
                  <a:latin typeface="Impact" panose="020B0806030902050204"/>
                </a:rPr>
                <a:t>录</a:t>
              </a:r>
              <a:endParaRPr lang="en-US" sz="3600" b="1" dirty="0">
                <a:solidFill>
                  <a:srgbClr val="303030"/>
                </a:solidFill>
                <a:latin typeface="Impact" panose="020B0806030902050204"/>
              </a:endParaRPr>
            </a:p>
          </p:txBody>
        </p:sp>
        <p:sp>
          <p:nvSpPr>
            <p:cNvPr id="9" name="矩形 8"/>
            <p:cNvSpPr/>
            <p:nvPr>
              <p:custDataLst>
                <p:tags r:id="rId2"/>
              </p:custDataLst>
            </p:nvPr>
          </p:nvSpPr>
          <p:spPr>
            <a:xfrm>
              <a:off x="4342572" y="2931990"/>
              <a:ext cx="1561196" cy="400110"/>
            </a:xfrm>
            <a:prstGeom prst="rect">
              <a:avLst/>
            </a:prstGeom>
          </p:spPr>
          <p:txBody>
            <a:bodyPr wrap="none">
              <a:spAutoFit/>
            </a:bodyPr>
            <a:lstStyle>
              <a:lvl1pPr marL="0" marR="0" indent="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1pPr>
              <a:lvl2pPr marL="0" marR="0" indent="457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2pPr>
              <a:lvl3pPr marL="0" marR="0" indent="914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3pPr>
              <a:lvl4pPr marL="0" marR="0" indent="1371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4pPr>
              <a:lvl5pPr marL="0" marR="0" indent="18288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5pPr>
              <a:lvl6pPr marL="0" marR="0" indent="22860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6pPr>
              <a:lvl7pPr marL="0" marR="0" indent="2743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7pPr>
              <a:lvl8pPr marL="0" marR="0" indent="3200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8pPr>
              <a:lvl9pPr marL="0" marR="0" indent="3657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9pPr>
            </a:lstStyle>
            <a:p>
              <a:pPr algn="ctr" defTabSz="908685" eaLnBrk="1" fontAlgn="auto" hangingPunct="1">
                <a:defRPr/>
              </a:pPr>
              <a:r>
                <a:rPr lang="en-US" sz="2000" dirty="0">
                  <a:solidFill>
                    <a:srgbClr val="303030"/>
                  </a:solidFill>
                </a:rPr>
                <a:t>CONTENTS</a:t>
              </a:r>
              <a:endParaRPr lang="en-US" sz="2000" dirty="0">
                <a:solidFill>
                  <a:srgbClr val="303030"/>
                </a:solidFill>
              </a:endParaRPr>
            </a:p>
          </p:txBody>
        </p:sp>
      </p:grpSp>
      <p:sp>
        <p:nvSpPr>
          <p:cNvPr id="10" name="矩形 9"/>
          <p:cNvSpPr/>
          <p:nvPr>
            <p:custDataLst>
              <p:tags r:id="rId3"/>
            </p:custDataLst>
          </p:nvPr>
        </p:nvSpPr>
        <p:spPr>
          <a:xfrm>
            <a:off x="2959100" y="2090420"/>
            <a:ext cx="104140" cy="2394000"/>
          </a:xfrm>
          <a:prstGeom prst="rect">
            <a:avLst/>
          </a:prstGeom>
          <a:solidFill>
            <a:srgbClr val="4472CC"/>
          </a:solidFill>
          <a:ln>
            <a:noFill/>
          </a:ln>
        </p:spPr>
        <p:style>
          <a:lnRef idx="2">
            <a:schemeClr val="accent1">
              <a:shade val="50000"/>
            </a:schemeClr>
          </a:lnRef>
          <a:fillRef idx="1">
            <a:schemeClr val="accent1"/>
          </a:fillRef>
          <a:effectRef idx="0">
            <a:schemeClr val="accent1"/>
          </a:effectRef>
          <a:fontRef idx="minor">
            <a:schemeClr val="lt1"/>
          </a:fontRef>
        </p:style>
        <p:txBody>
          <a:bodyPr lIns="90914" tIns="45460" rIns="90914" bIns="45460" rtlCol="0" anchor="ctr"/>
          <a:lstStyle>
            <a:lvl1pPr marL="0" marR="0" indent="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1pPr>
            <a:lvl2pPr marL="0" marR="0" indent="4572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2pPr>
            <a:lvl3pPr marL="0" marR="0" indent="9144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3pPr>
            <a:lvl4pPr marL="0" marR="0" indent="13716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4pPr>
            <a:lvl5pPr marL="0" marR="0" indent="18288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5pPr>
            <a:lvl6pPr marL="0" marR="0" indent="22860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6pPr>
            <a:lvl7pPr marL="0" marR="0" indent="27432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7pPr>
            <a:lvl8pPr marL="0" marR="0" indent="32004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8pPr>
            <a:lvl9pPr marL="0" marR="0" indent="36576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9pPr>
          </a:lstStyle>
          <a:p>
            <a:pPr algn="ctr" defTabSz="908685" eaLnBrk="1" fontAlgn="auto" hangingPunct="1">
              <a:lnSpc>
                <a:spcPct val="150000"/>
              </a:lnSpc>
              <a:defRPr/>
            </a:pPr>
            <a:endParaRPr lang="en-US" dirty="0">
              <a:solidFill>
                <a:srgbClr val="FFFFFF"/>
              </a:solidFill>
            </a:endParaRPr>
          </a:p>
        </p:txBody>
      </p:sp>
      <p:sp>
        <p:nvSpPr>
          <p:cNvPr id="11" name="Rectangle 6"/>
          <p:cNvSpPr/>
          <p:nvPr>
            <p:custDataLst>
              <p:tags r:id="rId4"/>
            </p:custDataLst>
          </p:nvPr>
        </p:nvSpPr>
        <p:spPr>
          <a:xfrm>
            <a:off x="3267748" y="2191777"/>
            <a:ext cx="1035066" cy="512198"/>
          </a:xfrm>
          <a:prstGeom prst="rect">
            <a:avLst/>
          </a:prstGeom>
          <a:solidFill>
            <a:schemeClr val="bg1">
              <a:lumMod val="85000"/>
            </a:schemeClr>
          </a:solidFill>
          <a:ln>
            <a:noFill/>
          </a:ln>
        </p:spPr>
        <p:txBody>
          <a:bodyPr lIns="90914" tIns="45460" rIns="90914" bIns="45460" anchor="ctr">
            <a:noAutofit/>
          </a:bodyPr>
          <a:p>
            <a:pPr lvl="0" algn="ctr" defTabSz="908685" eaLnBrk="0" fontAlgn="base" hangingPunct="0">
              <a:buClrTx/>
              <a:buSzTx/>
              <a:buFontTx/>
            </a:pPr>
            <a:r>
              <a:rPr lang="zh-CN" altLang="en-US" sz="2800" b="1" dirty="0">
                <a:latin typeface="Impact MT Std" pitchFamily="34" charset="0"/>
                <a:ea typeface="微软雅黑" panose="020B0503020204020204" charset="-122"/>
                <a:cs typeface="Arial Unicode MS" panose="020B0604020202020204" charset="-122"/>
                <a:sym typeface="微软雅黑" panose="020B0503020204020204" charset="-122"/>
              </a:rPr>
              <a:t>一</a:t>
            </a:r>
            <a:endParaRPr lang="zh-CN" altLang="en-US" sz="2800" b="1" dirty="0">
              <a:latin typeface="Impact MT Std" pitchFamily="34" charset="0"/>
              <a:ea typeface="微软雅黑" panose="020B0503020204020204" charset="-122"/>
              <a:cs typeface="Arial Unicode MS" panose="020B0604020202020204" charset="-122"/>
              <a:sym typeface="微软雅黑" panose="020B0503020204020204" charset="-122"/>
            </a:endParaRPr>
          </a:p>
        </p:txBody>
      </p:sp>
      <p:sp>
        <p:nvSpPr>
          <p:cNvPr id="17" name="Rectangle 8"/>
          <p:cNvSpPr/>
          <p:nvPr>
            <p:custDataLst>
              <p:tags r:id="rId5"/>
            </p:custDataLst>
          </p:nvPr>
        </p:nvSpPr>
        <p:spPr>
          <a:xfrm>
            <a:off x="4696921" y="2191777"/>
            <a:ext cx="5600025" cy="532116"/>
          </a:xfrm>
          <a:prstGeom prst="rect">
            <a:avLst/>
          </a:prstGeom>
          <a:solidFill>
            <a:srgbClr val="D9D9D9"/>
          </a:solidFill>
          <a:ln>
            <a:noFill/>
          </a:ln>
        </p:spPr>
        <p:txBody>
          <a:bodyPr lIns="90914" tIns="45460" rIns="90914" bIns="45460" anchor="ctr">
            <a:noAutofit/>
          </a:bodyPr>
          <a:p>
            <a:pPr lvl="0" algn="ctr" defTabSz="1210310" eaLnBrk="0" fontAlgn="base" hangingPunct="0">
              <a:buClrTx/>
              <a:buSzTx/>
              <a:buFontTx/>
            </a:pPr>
            <a:r>
              <a:rPr lang="zh-CN" altLang="en-US" sz="2400" b="1" dirty="0">
                <a:latin typeface="微软雅黑" panose="020B0503020204020204" charset="-122"/>
                <a:ea typeface="微软雅黑" panose="020B0503020204020204" charset="-122"/>
                <a:sym typeface="微软雅黑" panose="020B0503020204020204" charset="-122"/>
              </a:rPr>
              <a:t>系统背景与价值</a:t>
            </a:r>
            <a:endParaRPr lang="zh-CN" altLang="en-US" sz="2400" b="1" dirty="0">
              <a:latin typeface="微软雅黑" panose="020B0503020204020204" charset="-122"/>
              <a:ea typeface="微软雅黑" panose="020B0503020204020204" charset="-122"/>
              <a:sym typeface="微软雅黑" panose="020B0503020204020204" charset="-122"/>
            </a:endParaRPr>
          </a:p>
        </p:txBody>
      </p:sp>
      <p:sp>
        <p:nvSpPr>
          <p:cNvPr id="18" name="Rectangle 8"/>
          <p:cNvSpPr/>
          <p:nvPr>
            <p:custDataLst>
              <p:tags r:id="rId6"/>
            </p:custDataLst>
          </p:nvPr>
        </p:nvSpPr>
        <p:spPr>
          <a:xfrm>
            <a:off x="4696921" y="2961495"/>
            <a:ext cx="5600025" cy="524291"/>
          </a:xfrm>
          <a:prstGeom prst="rect">
            <a:avLst/>
          </a:prstGeom>
          <a:solidFill>
            <a:srgbClr val="4472CC"/>
          </a:solidFill>
          <a:ln>
            <a:noFill/>
          </a:ln>
        </p:spPr>
        <p:txBody>
          <a:bodyPr lIns="90914" tIns="45460" rIns="90914" bIns="45460" anchor="ctr">
            <a:noAutofit/>
          </a:bodyPr>
          <a:p>
            <a:pPr lvl="0" algn="ctr" defTabSz="1210310" eaLnBrk="0" fontAlgn="base" hangingPunct="0">
              <a:buClrTx/>
              <a:buSzTx/>
              <a:buFontTx/>
            </a:pPr>
            <a:r>
              <a:rPr lang="zh-CN" altLang="en-US" sz="2400" b="1" dirty="0">
                <a:solidFill>
                  <a:schemeClr val="bg1"/>
                </a:solidFill>
                <a:latin typeface="微软雅黑" panose="020B0503020204020204" charset="-122"/>
                <a:ea typeface="微软雅黑" panose="020B0503020204020204" charset="-122"/>
                <a:sym typeface="+mn-ea"/>
              </a:rPr>
              <a:t>系统架构与解决问题</a:t>
            </a:r>
            <a:endParaRPr lang="zh-CN" altLang="en-US" sz="2400" b="1" dirty="0">
              <a:solidFill>
                <a:schemeClr val="bg1"/>
              </a:solidFill>
              <a:latin typeface="微软雅黑" panose="020B0503020204020204" charset="-122"/>
              <a:ea typeface="微软雅黑" panose="020B0503020204020204" charset="-122"/>
              <a:sym typeface="+mn-ea"/>
            </a:endParaRPr>
          </a:p>
        </p:txBody>
      </p:sp>
      <p:sp>
        <p:nvSpPr>
          <p:cNvPr id="19" name="Rectangle 6"/>
          <p:cNvSpPr/>
          <p:nvPr>
            <p:custDataLst>
              <p:tags r:id="rId7"/>
            </p:custDataLst>
          </p:nvPr>
        </p:nvSpPr>
        <p:spPr>
          <a:xfrm>
            <a:off x="3267748" y="2961495"/>
            <a:ext cx="1035066" cy="524291"/>
          </a:xfrm>
          <a:prstGeom prst="rect">
            <a:avLst/>
          </a:prstGeom>
          <a:solidFill>
            <a:srgbClr val="4472CC"/>
          </a:solidFill>
          <a:ln>
            <a:noFill/>
          </a:ln>
        </p:spPr>
        <p:txBody>
          <a:bodyPr lIns="90914" tIns="45460" rIns="90914" bIns="45460" anchor="ctr">
            <a:noAutofit/>
          </a:bodyPr>
          <a:p>
            <a:pPr lvl="0" algn="ctr" defTabSz="908685" eaLnBrk="0" fontAlgn="base" hangingPunct="0">
              <a:buClrTx/>
              <a:buSzTx/>
              <a:buFontTx/>
            </a:pPr>
            <a:r>
              <a:rPr lang="zh-CN" altLang="en-US" sz="2800" b="1" dirty="0">
                <a:solidFill>
                  <a:schemeClr val="bg1"/>
                </a:solidFill>
                <a:latin typeface="Impact MT Std" pitchFamily="34" charset="0"/>
                <a:ea typeface="微软雅黑" panose="020B0503020204020204" charset="-122"/>
                <a:cs typeface="Arial Unicode MS" panose="020B0604020202020204" charset="-122"/>
                <a:sym typeface="微软雅黑" panose="020B0503020204020204" charset="-122"/>
              </a:rPr>
              <a:t>二</a:t>
            </a:r>
            <a:endParaRPr lang="zh-CN" altLang="en-US" sz="2800" b="1" dirty="0">
              <a:solidFill>
                <a:schemeClr val="bg1"/>
              </a:solidFill>
              <a:latin typeface="Impact MT Std" pitchFamily="34" charset="0"/>
              <a:ea typeface="微软雅黑" panose="020B0503020204020204" charset="-122"/>
              <a:cs typeface="Arial Unicode MS" panose="020B0604020202020204" charset="-122"/>
              <a:sym typeface="微软雅黑" panose="020B0503020204020204" charset="-122"/>
            </a:endParaRPr>
          </a:p>
        </p:txBody>
      </p:sp>
      <p:sp>
        <p:nvSpPr>
          <p:cNvPr id="20" name="Rectangle 8"/>
          <p:cNvSpPr/>
          <p:nvPr>
            <p:custDataLst>
              <p:tags r:id="rId8"/>
            </p:custDataLst>
          </p:nvPr>
        </p:nvSpPr>
        <p:spPr>
          <a:xfrm>
            <a:off x="4696921" y="3737338"/>
            <a:ext cx="5600025" cy="524291"/>
          </a:xfrm>
          <a:prstGeom prst="rect">
            <a:avLst/>
          </a:prstGeom>
          <a:solidFill>
            <a:srgbClr val="D9D9D9"/>
          </a:solidFill>
          <a:ln>
            <a:noFill/>
          </a:ln>
        </p:spPr>
        <p:txBody>
          <a:bodyPr lIns="90914" tIns="45460" rIns="90914" bIns="45460" anchor="ctr">
            <a:noAutofit/>
          </a:bodyPr>
          <a:p>
            <a:pPr lvl="0" algn="ctr" defTabSz="1210310" eaLnBrk="0" fontAlgn="base" hangingPunct="0">
              <a:buClrTx/>
              <a:buSzTx/>
              <a:buFontTx/>
            </a:pPr>
            <a:r>
              <a:rPr lang="zh-CN" altLang="en-US" sz="2400" b="1" dirty="0">
                <a:latin typeface="微软雅黑" panose="020B0503020204020204" charset="-122"/>
                <a:ea typeface="微软雅黑" panose="020B0503020204020204" charset="-122"/>
                <a:sym typeface="+mn-ea"/>
              </a:rPr>
              <a:t>系统介绍</a:t>
            </a:r>
            <a:endParaRPr lang="zh-CN" altLang="en-US" sz="2400" b="1" dirty="0">
              <a:latin typeface="微软雅黑" panose="020B0503020204020204" charset="-122"/>
              <a:ea typeface="微软雅黑" panose="020B0503020204020204" charset="-122"/>
              <a:sym typeface="+mn-ea"/>
            </a:endParaRPr>
          </a:p>
        </p:txBody>
      </p:sp>
      <p:sp>
        <p:nvSpPr>
          <p:cNvPr id="22" name="Rectangle 6"/>
          <p:cNvSpPr/>
          <p:nvPr>
            <p:custDataLst>
              <p:tags r:id="rId9"/>
            </p:custDataLst>
          </p:nvPr>
        </p:nvSpPr>
        <p:spPr>
          <a:xfrm>
            <a:off x="3267748" y="3737338"/>
            <a:ext cx="1035066" cy="524291"/>
          </a:xfrm>
          <a:prstGeom prst="rect">
            <a:avLst/>
          </a:prstGeom>
          <a:solidFill>
            <a:schemeClr val="bg1">
              <a:lumMod val="85000"/>
            </a:schemeClr>
          </a:solidFill>
          <a:ln>
            <a:noFill/>
          </a:ln>
        </p:spPr>
        <p:txBody>
          <a:bodyPr lIns="90914" tIns="45460" rIns="90914" bIns="45460" anchor="ctr">
            <a:noAutofit/>
          </a:bodyPr>
          <a:p>
            <a:pPr lvl="0" algn="ctr" defTabSz="908685" eaLnBrk="0" fontAlgn="base" hangingPunct="0">
              <a:buClrTx/>
              <a:buSzTx/>
              <a:buFontTx/>
            </a:pPr>
            <a:r>
              <a:rPr lang="zh-CN" altLang="en-US" sz="2800" b="1" dirty="0">
                <a:latin typeface="Impact MT Std" pitchFamily="34" charset="0"/>
                <a:ea typeface="微软雅黑" panose="020B0503020204020204" charset="-122"/>
                <a:cs typeface="Arial Unicode MS" panose="020B0604020202020204" charset="-122"/>
                <a:sym typeface="微软雅黑" panose="020B0503020204020204" charset="-122"/>
              </a:rPr>
              <a:t>三</a:t>
            </a:r>
            <a:endParaRPr lang="zh-CN" altLang="en-US" sz="2800" b="1" dirty="0">
              <a:latin typeface="Impact MT Std" pitchFamily="34" charset="0"/>
              <a:ea typeface="微软雅黑" panose="020B0503020204020204" charset="-122"/>
              <a:cs typeface="Arial Unicode MS" panose="020B0604020202020204" charset="-122"/>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p:nvSpPr>
        <p:spPr>
          <a:xfrm>
            <a:off x="718820" y="161290"/>
            <a:ext cx="11363960" cy="460375"/>
          </a:xfrm>
          <a:prstGeom prst="rect">
            <a:avLst/>
          </a:prstGeom>
          <a:noFill/>
        </p:spPr>
        <p:txBody>
          <a:bodyPr wrap="square" rtlCol="0" anchor="t">
            <a:spAutoFit/>
          </a:bodyPr>
          <a:lstStyle/>
          <a:p>
            <a:pPr algn="l">
              <a:defRPr/>
            </a:pPr>
            <a:r>
              <a:rPr lang="en-US" altLang="zh-CN" sz="2400" b="1" kern="100" dirty="0">
                <a:solidFill>
                  <a:srgbClr val="4472C4"/>
                </a:solidFill>
                <a:latin typeface="微软雅黑" panose="020B0503020204020204" charset="-122"/>
                <a:ea typeface="微软雅黑" panose="020B0503020204020204" charset="-122"/>
                <a:cs typeface="+mn-ea"/>
                <a:sym typeface="+mn-lt"/>
              </a:rPr>
              <a:t>2.1 </a:t>
            </a:r>
            <a:r>
              <a:rPr lang="zh-CN" altLang="en-US" sz="2400" b="1" kern="100" dirty="0">
                <a:solidFill>
                  <a:srgbClr val="4472C4"/>
                </a:solidFill>
                <a:latin typeface="微软雅黑" panose="020B0503020204020204" charset="-122"/>
                <a:ea typeface="微软雅黑" panose="020B0503020204020204" charset="-122"/>
                <a:cs typeface="+mn-ea"/>
                <a:sym typeface="+mn-lt"/>
              </a:rPr>
              <a:t>系统架构图</a:t>
            </a:r>
            <a:endParaRPr lang="zh-CN" altLang="en-US" sz="2400" b="1" kern="100" dirty="0">
              <a:solidFill>
                <a:srgbClr val="4472C4"/>
              </a:solidFill>
              <a:latin typeface="微软雅黑" panose="020B0503020204020204" charset="-122"/>
              <a:ea typeface="微软雅黑" panose="020B0503020204020204" charset="-122"/>
              <a:cs typeface="+mn-ea"/>
              <a:sym typeface="+mn-lt"/>
            </a:endParaRPr>
          </a:p>
        </p:txBody>
      </p:sp>
      <p:sp>
        <p:nvSpPr>
          <p:cNvPr id="48" name="矩形 47"/>
          <p:cNvSpPr/>
          <p:nvPr/>
        </p:nvSpPr>
        <p:spPr>
          <a:xfrm>
            <a:off x="739140" y="5346700"/>
            <a:ext cx="9743440" cy="809625"/>
          </a:xfrm>
          <a:prstGeom prst="rect">
            <a:avLst/>
          </a:prstGeom>
          <a:solidFill>
            <a:srgbClr val="F2F2F2"/>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59" name="矩形 58"/>
          <p:cNvSpPr/>
          <p:nvPr/>
        </p:nvSpPr>
        <p:spPr>
          <a:xfrm>
            <a:off x="1892300" y="5426710"/>
            <a:ext cx="8461375" cy="641350"/>
          </a:xfrm>
          <a:prstGeom prst="rect">
            <a:avLst/>
          </a:prstGeom>
          <a:solidFill>
            <a:srgbClr val="99CCFF"/>
          </a:solidFill>
          <a:ln>
            <a:solidFill>
              <a:schemeClr val="tx1">
                <a:lumMod val="50000"/>
                <a:lumOff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6" name="矩形 5"/>
          <p:cNvSpPr/>
          <p:nvPr/>
        </p:nvSpPr>
        <p:spPr>
          <a:xfrm>
            <a:off x="739140" y="918845"/>
            <a:ext cx="10864215" cy="605155"/>
          </a:xfrm>
          <a:prstGeom prst="rect">
            <a:avLst/>
          </a:prstGeom>
          <a:solidFill>
            <a:srgbClr val="CCE5FF"/>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b="1">
                <a:solidFill>
                  <a:schemeClr val="tx1"/>
                </a:solidFill>
                <a:latin typeface="微软雅黑" panose="020B0503020204020204" charset="-122"/>
                <a:ea typeface="微软雅黑" panose="020B0503020204020204" charset="-122"/>
                <a:cs typeface="微软雅黑" panose="020B0503020204020204" charset="-122"/>
              </a:rPr>
              <a:t>公共体育场馆（体育公园）免费低收费开放服务数字管理系统架构图</a:t>
            </a:r>
            <a:endParaRPr lang="zh-CN" altLang="en-US"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8" name="矩形 7"/>
          <p:cNvSpPr/>
          <p:nvPr/>
        </p:nvSpPr>
        <p:spPr>
          <a:xfrm>
            <a:off x="739140" y="1535430"/>
            <a:ext cx="9743440" cy="605155"/>
          </a:xfrm>
          <a:prstGeom prst="rect">
            <a:avLst/>
          </a:prstGeom>
          <a:solidFill>
            <a:srgbClr val="F2F2F2"/>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9" name="矩形 8"/>
          <p:cNvSpPr/>
          <p:nvPr/>
        </p:nvSpPr>
        <p:spPr>
          <a:xfrm>
            <a:off x="862965" y="1607820"/>
            <a:ext cx="1017905" cy="37401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solidFill>
                  <a:schemeClr val="tx1"/>
                </a:solidFill>
                <a:latin typeface="微软雅黑" panose="020B0503020204020204" charset="-122"/>
                <a:ea typeface="微软雅黑" panose="020B0503020204020204" charset="-122"/>
                <a:cs typeface="微软雅黑" panose="020B0503020204020204" charset="-122"/>
              </a:rPr>
              <a:t>展示层</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3" name="矩形 12"/>
          <p:cNvSpPr/>
          <p:nvPr/>
        </p:nvSpPr>
        <p:spPr>
          <a:xfrm>
            <a:off x="1908810" y="1630680"/>
            <a:ext cx="4170045" cy="374015"/>
          </a:xfrm>
          <a:prstGeom prst="rect">
            <a:avLst/>
          </a:prstGeom>
          <a:solidFill>
            <a:srgbClr val="66F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a:solidFill>
                  <a:schemeClr val="tx1"/>
                </a:solidFill>
                <a:latin typeface="微软雅黑" panose="020B0503020204020204" charset="-122"/>
                <a:ea typeface="微软雅黑" panose="020B0503020204020204" charset="-122"/>
                <a:cs typeface="微软雅黑" panose="020B0503020204020204" charset="-122"/>
              </a:rPr>
              <a:t>PC</a:t>
            </a:r>
            <a:r>
              <a:rPr lang="zh-CN" altLang="en-US">
                <a:solidFill>
                  <a:schemeClr val="tx1"/>
                </a:solidFill>
                <a:latin typeface="微软雅黑" panose="020B0503020204020204" charset="-122"/>
                <a:ea typeface="微软雅黑" panose="020B0503020204020204" charset="-122"/>
                <a:cs typeface="微软雅黑" panose="020B0503020204020204" charset="-122"/>
              </a:rPr>
              <a:t>端</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4" name="矩形 13"/>
          <p:cNvSpPr/>
          <p:nvPr/>
        </p:nvSpPr>
        <p:spPr>
          <a:xfrm>
            <a:off x="6173470" y="1630680"/>
            <a:ext cx="4170045" cy="374015"/>
          </a:xfrm>
          <a:prstGeom prst="rect">
            <a:avLst/>
          </a:prstGeom>
          <a:solidFill>
            <a:srgbClr val="66F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solidFill>
                  <a:schemeClr val="tx1"/>
                </a:solidFill>
                <a:latin typeface="微软雅黑" panose="020B0503020204020204" charset="-122"/>
                <a:ea typeface="微软雅黑" panose="020B0503020204020204" charset="-122"/>
                <a:cs typeface="微软雅黑" panose="020B0503020204020204" charset="-122"/>
              </a:rPr>
              <a:t>小程序端</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5" name="矩形 14"/>
          <p:cNvSpPr/>
          <p:nvPr/>
        </p:nvSpPr>
        <p:spPr>
          <a:xfrm>
            <a:off x="739140" y="2168525"/>
            <a:ext cx="9743440" cy="1132840"/>
          </a:xfrm>
          <a:prstGeom prst="rect">
            <a:avLst/>
          </a:prstGeom>
          <a:solidFill>
            <a:srgbClr val="F2F2F2"/>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6" name="矩形 15"/>
          <p:cNvSpPr/>
          <p:nvPr/>
        </p:nvSpPr>
        <p:spPr>
          <a:xfrm>
            <a:off x="862965" y="2240915"/>
            <a:ext cx="1017905" cy="94615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solidFill>
                  <a:schemeClr val="tx1"/>
                </a:solidFill>
                <a:latin typeface="微软雅黑" panose="020B0503020204020204" charset="-122"/>
                <a:ea typeface="微软雅黑" panose="020B0503020204020204" charset="-122"/>
                <a:cs typeface="微软雅黑" panose="020B0503020204020204" charset="-122"/>
              </a:rPr>
              <a:t>应用服务层</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8" name="矩形 17"/>
          <p:cNvSpPr/>
          <p:nvPr/>
        </p:nvSpPr>
        <p:spPr>
          <a:xfrm>
            <a:off x="1881505" y="2216785"/>
            <a:ext cx="8461375" cy="969645"/>
          </a:xfrm>
          <a:prstGeom prst="rect">
            <a:avLst/>
          </a:prstGeom>
          <a:solidFill>
            <a:srgbClr val="99CCFF"/>
          </a:solidFill>
          <a:ln>
            <a:solidFill>
              <a:schemeClr val="tx1">
                <a:lumMod val="50000"/>
                <a:lumOff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0" name="矩形 19"/>
          <p:cNvSpPr/>
          <p:nvPr/>
        </p:nvSpPr>
        <p:spPr>
          <a:xfrm>
            <a:off x="2021840" y="2298065"/>
            <a:ext cx="1920875" cy="37401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solidFill>
                  <a:schemeClr val="tx1"/>
                </a:solidFill>
                <a:latin typeface="微软雅黑" panose="020B0503020204020204" charset="-122"/>
                <a:ea typeface="微软雅黑" panose="020B0503020204020204" charset="-122"/>
                <a:cs typeface="微软雅黑" panose="020B0503020204020204" charset="-122"/>
              </a:rPr>
              <a:t>事项管理</a:t>
            </a:r>
            <a:endParaRPr lang="zh-CN">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1" name="矩形 20"/>
          <p:cNvSpPr/>
          <p:nvPr/>
        </p:nvSpPr>
        <p:spPr>
          <a:xfrm>
            <a:off x="4135120" y="2298065"/>
            <a:ext cx="1920875" cy="37401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solidFill>
                  <a:schemeClr val="tx1"/>
                </a:solidFill>
                <a:latin typeface="微软雅黑" panose="020B0503020204020204" charset="-122"/>
                <a:ea typeface="微软雅黑" panose="020B0503020204020204" charset="-122"/>
                <a:cs typeface="微软雅黑" panose="020B0503020204020204" charset="-122"/>
              </a:rPr>
              <a:t>审核管理</a:t>
            </a:r>
            <a:endParaRPr lang="zh-CN">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2" name="矩形 21"/>
          <p:cNvSpPr/>
          <p:nvPr/>
        </p:nvSpPr>
        <p:spPr>
          <a:xfrm>
            <a:off x="6206490" y="2298065"/>
            <a:ext cx="1920875" cy="37401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solidFill>
                  <a:schemeClr val="tx1"/>
                </a:solidFill>
                <a:latin typeface="微软雅黑" panose="020B0503020204020204" charset="-122"/>
                <a:ea typeface="微软雅黑" panose="020B0503020204020204" charset="-122"/>
                <a:cs typeface="微软雅黑" panose="020B0503020204020204" charset="-122"/>
              </a:rPr>
              <a:t>场馆管理</a:t>
            </a:r>
            <a:endParaRPr lang="zh-CN">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3" name="矩形 22"/>
          <p:cNvSpPr/>
          <p:nvPr/>
        </p:nvSpPr>
        <p:spPr>
          <a:xfrm>
            <a:off x="8277225" y="2298065"/>
            <a:ext cx="1951990" cy="37401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solidFill>
                  <a:schemeClr val="tx1"/>
                </a:solidFill>
                <a:latin typeface="微软雅黑" panose="020B0503020204020204" charset="-122"/>
                <a:ea typeface="微软雅黑" panose="020B0503020204020204" charset="-122"/>
                <a:cs typeface="微软雅黑" panose="020B0503020204020204" charset="-122"/>
              </a:rPr>
              <a:t>角色管理</a:t>
            </a:r>
            <a:endParaRPr lang="zh-CN">
              <a:solidFill>
                <a:schemeClr val="tx1"/>
              </a:solidFill>
              <a:latin typeface="微软雅黑" panose="020B0503020204020204" charset="-122"/>
              <a:ea typeface="微软雅黑" panose="020B0503020204020204" charset="-122"/>
              <a:cs typeface="微软雅黑" panose="020B0503020204020204" charset="-122"/>
            </a:endParaRPr>
          </a:p>
        </p:txBody>
      </p:sp>
      <p:grpSp>
        <p:nvGrpSpPr>
          <p:cNvPr id="10" name="组合 9"/>
          <p:cNvGrpSpPr/>
          <p:nvPr/>
        </p:nvGrpSpPr>
        <p:grpSpPr>
          <a:xfrm>
            <a:off x="2021840" y="2754630"/>
            <a:ext cx="8213725" cy="373380"/>
            <a:chOff x="3184" y="4338"/>
            <a:chExt cx="9579" cy="588"/>
          </a:xfrm>
        </p:grpSpPr>
        <p:sp>
          <p:nvSpPr>
            <p:cNvPr id="24" name="矩形 23"/>
            <p:cNvSpPr/>
            <p:nvPr/>
          </p:nvSpPr>
          <p:spPr>
            <a:xfrm>
              <a:off x="9739" y="4338"/>
              <a:ext cx="3025" cy="589"/>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solidFill>
                    <a:schemeClr val="tx1"/>
                  </a:solidFill>
                  <a:latin typeface="微软雅黑" panose="020B0503020204020204" charset="-122"/>
                  <a:ea typeface="微软雅黑" panose="020B0503020204020204" charset="-122"/>
                  <a:cs typeface="微软雅黑" panose="020B0503020204020204" charset="-122"/>
                </a:rPr>
                <a:t>权限管理</a:t>
              </a:r>
              <a:endParaRPr lang="zh-CN">
                <a:solidFill>
                  <a:schemeClr val="tx1"/>
                </a:solidFill>
                <a:latin typeface="微软雅黑" panose="020B0503020204020204" charset="-122"/>
                <a:ea typeface="微软雅黑" panose="020B0503020204020204" charset="-122"/>
                <a:cs typeface="微软雅黑" panose="020B0503020204020204" charset="-122"/>
              </a:endParaRPr>
            </a:p>
          </p:txBody>
        </p:sp>
        <p:grpSp>
          <p:nvGrpSpPr>
            <p:cNvPr id="32" name="组合 31"/>
            <p:cNvGrpSpPr/>
            <p:nvPr/>
          </p:nvGrpSpPr>
          <p:grpSpPr>
            <a:xfrm rot="0">
              <a:off x="3184" y="4338"/>
              <a:ext cx="6308" cy="589"/>
              <a:chOff x="3854" y="4120"/>
              <a:chExt cx="2802" cy="553"/>
            </a:xfrm>
          </p:grpSpPr>
          <p:sp>
            <p:nvSpPr>
              <p:cNvPr id="29" name="矩形 28"/>
              <p:cNvSpPr/>
              <p:nvPr/>
            </p:nvSpPr>
            <p:spPr>
              <a:xfrm>
                <a:off x="3854" y="4120"/>
                <a:ext cx="1344" cy="553"/>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solidFill>
                      <a:schemeClr val="tx1"/>
                    </a:solidFill>
                    <a:latin typeface="微软雅黑" panose="020B0503020204020204" charset="-122"/>
                    <a:ea typeface="微软雅黑" panose="020B0503020204020204" charset="-122"/>
                    <a:cs typeface="微软雅黑" panose="020B0503020204020204" charset="-122"/>
                  </a:rPr>
                  <a:t>系统设置</a:t>
                </a:r>
                <a:endParaRPr lang="zh-CN">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0" name="矩形 29"/>
              <p:cNvSpPr/>
              <p:nvPr/>
            </p:nvSpPr>
            <p:spPr>
              <a:xfrm>
                <a:off x="5332" y="4120"/>
                <a:ext cx="1324" cy="553"/>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solidFill>
                      <a:schemeClr val="tx1"/>
                    </a:solidFill>
                    <a:latin typeface="微软雅黑" panose="020B0503020204020204" charset="-122"/>
                    <a:ea typeface="微软雅黑" panose="020B0503020204020204" charset="-122"/>
                    <a:cs typeface="微软雅黑" panose="020B0503020204020204" charset="-122"/>
                  </a:rPr>
                  <a:t>运营设置</a:t>
                </a:r>
                <a:endParaRPr lang="zh-CN">
                  <a:solidFill>
                    <a:schemeClr val="tx1"/>
                  </a:solidFill>
                  <a:latin typeface="微软雅黑" panose="020B0503020204020204" charset="-122"/>
                  <a:ea typeface="微软雅黑" panose="020B0503020204020204" charset="-122"/>
                  <a:cs typeface="微软雅黑" panose="020B0503020204020204" charset="-122"/>
                </a:endParaRPr>
              </a:p>
            </p:txBody>
          </p:sp>
        </p:grpSp>
      </p:grpSp>
      <p:sp>
        <p:nvSpPr>
          <p:cNvPr id="33" name="矩形 32"/>
          <p:cNvSpPr/>
          <p:nvPr/>
        </p:nvSpPr>
        <p:spPr>
          <a:xfrm>
            <a:off x="739140" y="3312795"/>
            <a:ext cx="9743440" cy="605155"/>
          </a:xfrm>
          <a:prstGeom prst="rect">
            <a:avLst/>
          </a:prstGeom>
          <a:solidFill>
            <a:srgbClr val="F2F2F2"/>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4" name="矩形 33"/>
          <p:cNvSpPr/>
          <p:nvPr/>
        </p:nvSpPr>
        <p:spPr>
          <a:xfrm>
            <a:off x="862965" y="3385185"/>
            <a:ext cx="1017905" cy="37401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solidFill>
                  <a:schemeClr val="tx1"/>
                </a:solidFill>
                <a:latin typeface="微软雅黑" panose="020B0503020204020204" charset="-122"/>
                <a:ea typeface="微软雅黑" panose="020B0503020204020204" charset="-122"/>
                <a:cs typeface="微软雅黑" panose="020B0503020204020204" charset="-122"/>
              </a:rPr>
              <a:t>数据层</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6" name="矩形 35"/>
          <p:cNvSpPr/>
          <p:nvPr/>
        </p:nvSpPr>
        <p:spPr>
          <a:xfrm>
            <a:off x="1881505" y="3338195"/>
            <a:ext cx="8461375" cy="494030"/>
          </a:xfrm>
          <a:prstGeom prst="rect">
            <a:avLst/>
          </a:prstGeom>
          <a:solidFill>
            <a:srgbClr val="99CCFF"/>
          </a:solidFill>
          <a:ln>
            <a:solidFill>
              <a:schemeClr val="tx1">
                <a:lumMod val="50000"/>
                <a:lumOff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7" name="矩形 36"/>
          <p:cNvSpPr/>
          <p:nvPr/>
        </p:nvSpPr>
        <p:spPr>
          <a:xfrm>
            <a:off x="2021840" y="3420745"/>
            <a:ext cx="1532890" cy="37401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solidFill>
                  <a:schemeClr val="tx1"/>
                </a:solidFill>
                <a:latin typeface="微软雅黑" panose="020B0503020204020204" charset="-122"/>
                <a:ea typeface="微软雅黑" panose="020B0503020204020204" charset="-122"/>
                <a:cs typeface="微软雅黑" panose="020B0503020204020204" charset="-122"/>
              </a:rPr>
              <a:t>数据缓存</a:t>
            </a:r>
            <a:endParaRPr lang="zh-CN">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8" name="矩形 37"/>
          <p:cNvSpPr/>
          <p:nvPr/>
        </p:nvSpPr>
        <p:spPr>
          <a:xfrm>
            <a:off x="3682365" y="3420745"/>
            <a:ext cx="1532890" cy="37401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solidFill>
                  <a:schemeClr val="tx1"/>
                </a:solidFill>
                <a:latin typeface="微软雅黑" panose="020B0503020204020204" charset="-122"/>
                <a:ea typeface="微软雅黑" panose="020B0503020204020204" charset="-122"/>
                <a:cs typeface="微软雅黑" panose="020B0503020204020204" charset="-122"/>
              </a:rPr>
              <a:t>事项数据</a:t>
            </a:r>
            <a:endParaRPr lang="zh-CN">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9" name="矩形 38"/>
          <p:cNvSpPr/>
          <p:nvPr/>
        </p:nvSpPr>
        <p:spPr>
          <a:xfrm>
            <a:off x="5343525" y="3420745"/>
            <a:ext cx="1532890" cy="37401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solidFill>
                  <a:schemeClr val="tx1"/>
                </a:solidFill>
                <a:latin typeface="微软雅黑" panose="020B0503020204020204" charset="-122"/>
                <a:ea typeface="微软雅黑" panose="020B0503020204020204" charset="-122"/>
                <a:cs typeface="微软雅黑" panose="020B0503020204020204" charset="-122"/>
              </a:rPr>
              <a:t>读写数据库</a:t>
            </a:r>
            <a:endParaRPr lang="zh-CN">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40" name="矩形 39"/>
          <p:cNvSpPr/>
          <p:nvPr/>
        </p:nvSpPr>
        <p:spPr>
          <a:xfrm>
            <a:off x="7009130" y="3400425"/>
            <a:ext cx="1532890" cy="37401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solidFill>
                  <a:schemeClr val="tx1"/>
                </a:solidFill>
                <a:latin typeface="微软雅黑" panose="020B0503020204020204" charset="-122"/>
                <a:ea typeface="微软雅黑" panose="020B0503020204020204" charset="-122"/>
                <a:cs typeface="微软雅黑" panose="020B0503020204020204" charset="-122"/>
              </a:rPr>
              <a:t>读写缓存</a:t>
            </a:r>
            <a:endParaRPr lang="zh-CN">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41" name="矩形 40"/>
          <p:cNvSpPr/>
          <p:nvPr/>
        </p:nvSpPr>
        <p:spPr>
          <a:xfrm>
            <a:off x="8702675" y="3400425"/>
            <a:ext cx="1532890" cy="37401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solidFill>
                  <a:schemeClr val="tx1"/>
                </a:solidFill>
                <a:latin typeface="微软雅黑" panose="020B0503020204020204" charset="-122"/>
                <a:ea typeface="微软雅黑" panose="020B0503020204020204" charset="-122"/>
                <a:cs typeface="微软雅黑" panose="020B0503020204020204" charset="-122"/>
              </a:rPr>
              <a:t>数据同步</a:t>
            </a:r>
            <a:endParaRPr lang="zh-CN">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42" name="矩形 41"/>
          <p:cNvSpPr/>
          <p:nvPr/>
        </p:nvSpPr>
        <p:spPr>
          <a:xfrm>
            <a:off x="739140" y="3952240"/>
            <a:ext cx="9743440" cy="1358900"/>
          </a:xfrm>
          <a:prstGeom prst="rect">
            <a:avLst/>
          </a:prstGeom>
          <a:solidFill>
            <a:srgbClr val="F2F2F2"/>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43" name="矩形 42"/>
          <p:cNvSpPr/>
          <p:nvPr/>
        </p:nvSpPr>
        <p:spPr>
          <a:xfrm>
            <a:off x="862965" y="4444365"/>
            <a:ext cx="1017905" cy="37401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solidFill>
                  <a:schemeClr val="tx1"/>
                </a:solidFill>
                <a:latin typeface="微软雅黑" panose="020B0503020204020204" charset="-122"/>
                <a:ea typeface="微软雅黑" panose="020B0503020204020204" charset="-122"/>
                <a:cs typeface="微软雅黑" panose="020B0503020204020204" charset="-122"/>
              </a:rPr>
              <a:t>数据库</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44" name="圆柱形 43"/>
          <p:cNvSpPr/>
          <p:nvPr/>
        </p:nvSpPr>
        <p:spPr>
          <a:xfrm>
            <a:off x="2242820" y="4227830"/>
            <a:ext cx="795655" cy="889635"/>
          </a:xfrm>
          <a:prstGeom prst="can">
            <a:avLst/>
          </a:prstGeom>
          <a:solidFill>
            <a:schemeClr val="bg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200">
                <a:solidFill>
                  <a:schemeClr val="tx1"/>
                </a:solidFill>
                <a:latin typeface="微软雅黑" panose="020B0503020204020204" charset="-122"/>
                <a:ea typeface="微软雅黑" panose="020B0503020204020204" charset="-122"/>
                <a:cs typeface="微软雅黑" panose="020B0503020204020204" charset="-122"/>
              </a:rPr>
              <a:t>基础类数据</a:t>
            </a:r>
            <a:endParaRPr lang="zh-CN" altLang="en-US" sz="12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45" name="圆柱形 44"/>
          <p:cNvSpPr/>
          <p:nvPr/>
        </p:nvSpPr>
        <p:spPr>
          <a:xfrm>
            <a:off x="4172585" y="4227830"/>
            <a:ext cx="795655" cy="889635"/>
          </a:xfrm>
          <a:prstGeom prst="can">
            <a:avLst/>
          </a:prstGeom>
          <a:solidFill>
            <a:schemeClr val="bg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事项类数据</a:t>
            </a:r>
            <a:endPar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46" name="圆柱形 45"/>
          <p:cNvSpPr/>
          <p:nvPr/>
        </p:nvSpPr>
        <p:spPr>
          <a:xfrm>
            <a:off x="6102350" y="4227830"/>
            <a:ext cx="795655" cy="889635"/>
          </a:xfrm>
          <a:prstGeom prst="can">
            <a:avLst/>
          </a:prstGeom>
          <a:solidFill>
            <a:schemeClr val="bg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管理类数据</a:t>
            </a:r>
            <a:endPar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47" name="圆柱形 46"/>
          <p:cNvSpPr/>
          <p:nvPr/>
        </p:nvSpPr>
        <p:spPr>
          <a:xfrm>
            <a:off x="8032115" y="4227830"/>
            <a:ext cx="795655" cy="889635"/>
          </a:xfrm>
          <a:prstGeom prst="can">
            <a:avLst/>
          </a:prstGeom>
          <a:solidFill>
            <a:schemeClr val="bg1"/>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rPr>
              <a:t>其他类管理</a:t>
            </a:r>
            <a:endParaRPr lang="zh-CN" altLang="en-US" sz="12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49" name="矩形 48"/>
          <p:cNvSpPr/>
          <p:nvPr/>
        </p:nvSpPr>
        <p:spPr>
          <a:xfrm>
            <a:off x="863600" y="5543550"/>
            <a:ext cx="1017905" cy="37401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solidFill>
                  <a:schemeClr val="tx1"/>
                </a:solidFill>
                <a:latin typeface="微软雅黑" panose="020B0503020204020204" charset="-122"/>
                <a:ea typeface="微软雅黑" panose="020B0503020204020204" charset="-122"/>
                <a:cs typeface="微软雅黑" panose="020B0503020204020204" charset="-122"/>
              </a:rPr>
              <a:t>基础层</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55" name="矩形 54"/>
          <p:cNvSpPr/>
          <p:nvPr/>
        </p:nvSpPr>
        <p:spPr>
          <a:xfrm>
            <a:off x="10435590" y="1535430"/>
            <a:ext cx="537210" cy="4620895"/>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solidFill>
                  <a:schemeClr val="bg1"/>
                </a:solidFill>
                <a:latin typeface="微软雅黑" panose="020B0503020204020204" charset="-122"/>
                <a:ea typeface="微软雅黑" panose="020B0503020204020204" charset="-122"/>
                <a:cs typeface="微软雅黑" panose="020B0503020204020204" charset="-122"/>
              </a:rPr>
              <a:t>安全与保障体系</a:t>
            </a:r>
            <a:endParaRPr lang="zh-CN">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56" name="矩形 55"/>
          <p:cNvSpPr/>
          <p:nvPr/>
        </p:nvSpPr>
        <p:spPr>
          <a:xfrm>
            <a:off x="11024870" y="1534795"/>
            <a:ext cx="537210" cy="4643755"/>
          </a:xfrm>
          <a:prstGeom prst="rect">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solidFill>
                  <a:schemeClr val="bg1"/>
                </a:solidFill>
                <a:latin typeface="微软雅黑" panose="020B0503020204020204" charset="-122"/>
                <a:ea typeface="微软雅黑" panose="020B0503020204020204" charset="-122"/>
                <a:cs typeface="微软雅黑" panose="020B0503020204020204" charset="-122"/>
              </a:rPr>
              <a:t>标准与规范体系</a:t>
            </a:r>
            <a:endParaRPr lang="zh-CN">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 name="矩形 2"/>
          <p:cNvSpPr/>
          <p:nvPr/>
        </p:nvSpPr>
        <p:spPr>
          <a:xfrm>
            <a:off x="2021840" y="3400425"/>
            <a:ext cx="1532890" cy="37401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solidFill>
                  <a:schemeClr val="tx1"/>
                </a:solidFill>
                <a:latin typeface="微软雅黑" panose="020B0503020204020204" charset="-122"/>
                <a:ea typeface="微软雅黑" panose="020B0503020204020204" charset="-122"/>
                <a:cs typeface="微软雅黑" panose="020B0503020204020204" charset="-122"/>
              </a:rPr>
              <a:t>数据缓存</a:t>
            </a:r>
            <a:endParaRPr lang="zh-CN">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4" name="矩形 3"/>
          <p:cNvSpPr/>
          <p:nvPr/>
        </p:nvSpPr>
        <p:spPr>
          <a:xfrm>
            <a:off x="3698240" y="3400425"/>
            <a:ext cx="1532890" cy="37401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solidFill>
                  <a:schemeClr val="tx1"/>
                </a:solidFill>
                <a:latin typeface="微软雅黑" panose="020B0503020204020204" charset="-122"/>
                <a:ea typeface="微软雅黑" panose="020B0503020204020204" charset="-122"/>
                <a:cs typeface="微软雅黑" panose="020B0503020204020204" charset="-122"/>
              </a:rPr>
              <a:t>事项数据</a:t>
            </a:r>
            <a:endParaRPr lang="zh-CN">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5" name="矩形 4"/>
          <p:cNvSpPr/>
          <p:nvPr/>
        </p:nvSpPr>
        <p:spPr>
          <a:xfrm>
            <a:off x="5353685" y="3400425"/>
            <a:ext cx="1532890" cy="37401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solidFill>
                  <a:schemeClr val="tx1"/>
                </a:solidFill>
                <a:latin typeface="微软雅黑" panose="020B0503020204020204" charset="-122"/>
                <a:ea typeface="微软雅黑" panose="020B0503020204020204" charset="-122"/>
                <a:cs typeface="微软雅黑" panose="020B0503020204020204" charset="-122"/>
              </a:rPr>
              <a:t>读写数据库</a:t>
            </a:r>
            <a:endParaRPr lang="zh-CN">
              <a:solidFill>
                <a:schemeClr val="tx1"/>
              </a:solidFill>
              <a:latin typeface="微软雅黑" panose="020B0503020204020204" charset="-122"/>
              <a:ea typeface="微软雅黑" panose="020B0503020204020204" charset="-122"/>
              <a:cs typeface="微软雅黑" panose="020B0503020204020204" charset="-122"/>
            </a:endParaRPr>
          </a:p>
        </p:txBody>
      </p:sp>
      <p:grpSp>
        <p:nvGrpSpPr>
          <p:cNvPr id="11" name="组合 10"/>
          <p:cNvGrpSpPr/>
          <p:nvPr/>
        </p:nvGrpSpPr>
        <p:grpSpPr>
          <a:xfrm>
            <a:off x="2061210" y="5542959"/>
            <a:ext cx="8169699" cy="428406"/>
            <a:chOff x="3246" y="8917"/>
            <a:chExt cx="11424" cy="301"/>
          </a:xfrm>
        </p:grpSpPr>
        <p:sp>
          <p:nvSpPr>
            <p:cNvPr id="111" name="圆角矩形 90"/>
            <p:cNvSpPr/>
            <p:nvPr/>
          </p:nvSpPr>
          <p:spPr>
            <a:xfrm>
              <a:off x="3246" y="8917"/>
              <a:ext cx="1787" cy="301"/>
            </a:xfrm>
            <a:prstGeom prst="rect">
              <a:avLst/>
            </a:prstGeom>
            <a:solidFill>
              <a:sysClr val="window" lastClr="FFFFFF"/>
            </a:solidFill>
            <a:ln>
              <a:noFill/>
            </a:ln>
          </p:spPr>
          <p:style>
            <a:lnRef idx="2">
              <a:srgbClr val="4472C4">
                <a:shade val="50000"/>
              </a:srgbClr>
            </a:lnRef>
            <a:fillRef idx="1">
              <a:srgbClr val="4472C4"/>
            </a:fillRef>
            <a:effectRef idx="0">
              <a:srgbClr val="4472C4"/>
            </a:effectRef>
            <a:fontRef idx="minor">
              <a:sysClr val="window" lastClr="FFFFFF"/>
            </a:fontRef>
          </p:style>
          <p:txBody>
            <a:bodyPr lIns="0" tIns="0" rIns="0" bIns="0" rtlCol="0" anchor="ctr"/>
            <a:p>
              <a:pPr algn="ctr"/>
              <a:r>
                <a:rPr lang="zh-CN" altLang="en-US">
                  <a:solidFill>
                    <a:sysClr val="windowText" lastClr="000000"/>
                  </a:solidFill>
                  <a:latin typeface="微软雅黑" panose="020B0503020204020204" charset="-122"/>
                  <a:ea typeface="微软雅黑" panose="020B0503020204020204" charset="-122"/>
                </a:rPr>
                <a:t>云计算资源</a:t>
              </a:r>
              <a:endParaRPr lang="zh-CN" altLang="en-US" dirty="0">
                <a:solidFill>
                  <a:sysClr val="windowText" lastClr="000000"/>
                </a:solidFill>
                <a:latin typeface="微软雅黑" panose="020B0503020204020204" charset="-122"/>
                <a:ea typeface="微软雅黑" panose="020B0503020204020204" charset="-122"/>
              </a:endParaRPr>
            </a:p>
          </p:txBody>
        </p:sp>
        <p:sp>
          <p:nvSpPr>
            <p:cNvPr id="112" name="圆角矩形 90"/>
            <p:cNvSpPr/>
            <p:nvPr/>
          </p:nvSpPr>
          <p:spPr>
            <a:xfrm>
              <a:off x="5256" y="8917"/>
              <a:ext cx="1787" cy="301"/>
            </a:xfrm>
            <a:prstGeom prst="rect">
              <a:avLst/>
            </a:prstGeom>
            <a:solidFill>
              <a:sysClr val="window" lastClr="FFFFFF"/>
            </a:solidFill>
            <a:ln>
              <a:noFill/>
            </a:ln>
          </p:spPr>
          <p:style>
            <a:lnRef idx="2">
              <a:srgbClr val="4472C4">
                <a:shade val="50000"/>
              </a:srgbClr>
            </a:lnRef>
            <a:fillRef idx="1">
              <a:srgbClr val="4472C4"/>
            </a:fillRef>
            <a:effectRef idx="0">
              <a:srgbClr val="4472C4"/>
            </a:effectRef>
            <a:fontRef idx="minor">
              <a:sysClr val="window" lastClr="FFFFFF"/>
            </a:fontRef>
          </p:style>
          <p:txBody>
            <a:bodyPr vertOverflow="overflow" horzOverflow="overflow" vert="horz" wrap="square" lIns="0" tIns="0" rIns="0" bIns="0" numCol="1" spcCol="0" rtlCol="0" fromWordArt="0" anchor="ctr" anchorCtr="0" forceAA="0" compatLnSpc="1">
              <a:noAutofit/>
            </a:bodyPr>
            <a:p>
              <a:pPr lvl="0" algn="ctr">
                <a:buClrTx/>
                <a:buSzTx/>
                <a:buFontTx/>
              </a:pPr>
              <a:r>
                <a:rPr lang="zh-CN" altLang="en-US">
                  <a:solidFill>
                    <a:sysClr val="windowText" lastClr="000000"/>
                  </a:solidFill>
                  <a:latin typeface="微软雅黑" panose="020B0503020204020204" charset="-122"/>
                  <a:ea typeface="微软雅黑" panose="020B0503020204020204" charset="-122"/>
                  <a:sym typeface="等线" panose="02010600030101010101" charset="-122"/>
                </a:rPr>
                <a:t>云存储资源</a:t>
              </a:r>
              <a:endParaRPr lang="zh-CN" altLang="en-US">
                <a:solidFill>
                  <a:sysClr val="windowText" lastClr="000000"/>
                </a:solidFill>
                <a:latin typeface="微软雅黑" panose="020B0503020204020204" charset="-122"/>
                <a:ea typeface="微软雅黑" panose="020B0503020204020204" charset="-122"/>
                <a:sym typeface="等线" panose="02010600030101010101" charset="-122"/>
              </a:endParaRPr>
            </a:p>
          </p:txBody>
        </p:sp>
        <p:sp>
          <p:nvSpPr>
            <p:cNvPr id="113" name="圆角矩形 90"/>
            <p:cNvSpPr/>
            <p:nvPr/>
          </p:nvSpPr>
          <p:spPr>
            <a:xfrm>
              <a:off x="7265" y="8917"/>
              <a:ext cx="1787" cy="301"/>
            </a:xfrm>
            <a:prstGeom prst="rect">
              <a:avLst/>
            </a:prstGeom>
            <a:solidFill>
              <a:sysClr val="window" lastClr="FFFFFF"/>
            </a:solidFill>
            <a:ln>
              <a:noFill/>
            </a:ln>
          </p:spPr>
          <p:style>
            <a:lnRef idx="2">
              <a:srgbClr val="4472C4">
                <a:shade val="50000"/>
              </a:srgbClr>
            </a:lnRef>
            <a:fillRef idx="1">
              <a:srgbClr val="4472C4"/>
            </a:fillRef>
            <a:effectRef idx="0">
              <a:srgbClr val="4472C4"/>
            </a:effectRef>
            <a:fontRef idx="minor">
              <a:sysClr val="window" lastClr="FFFFFF"/>
            </a:fontRef>
          </p:style>
          <p:txBody>
            <a:bodyPr vertOverflow="overflow" horzOverflow="overflow" vert="horz" wrap="square" lIns="0" tIns="0" rIns="0" bIns="0" numCol="1" spcCol="0" rtlCol="0" fromWordArt="0" anchor="ctr" anchorCtr="0" forceAA="0" compatLnSpc="1">
              <a:noAutofit/>
            </a:bodyPr>
            <a:p>
              <a:pPr lvl="0" algn="ctr">
                <a:buClrTx/>
                <a:buSzTx/>
                <a:buFontTx/>
              </a:pPr>
              <a:r>
                <a:rPr lang="zh-CN" altLang="en-US">
                  <a:solidFill>
                    <a:sysClr val="windowText" lastClr="000000"/>
                  </a:solidFill>
                  <a:latin typeface="微软雅黑" panose="020B0503020204020204" charset="-122"/>
                  <a:ea typeface="微软雅黑" panose="020B0503020204020204" charset="-122"/>
                  <a:sym typeface="等线" panose="02010600030101010101" charset="-122"/>
                </a:rPr>
                <a:t>云数据库</a:t>
              </a:r>
              <a:endParaRPr lang="zh-CN" altLang="en-US">
                <a:solidFill>
                  <a:sysClr val="windowText" lastClr="000000"/>
                </a:solidFill>
                <a:latin typeface="微软雅黑" panose="020B0503020204020204" charset="-122"/>
                <a:ea typeface="微软雅黑" panose="020B0503020204020204" charset="-122"/>
                <a:sym typeface="等线" panose="02010600030101010101" charset="-122"/>
              </a:endParaRPr>
            </a:p>
          </p:txBody>
        </p:sp>
        <p:sp>
          <p:nvSpPr>
            <p:cNvPr id="114" name="圆角矩形 90"/>
            <p:cNvSpPr/>
            <p:nvPr/>
          </p:nvSpPr>
          <p:spPr>
            <a:xfrm>
              <a:off x="9275" y="8917"/>
              <a:ext cx="1496" cy="301"/>
            </a:xfrm>
            <a:prstGeom prst="rect">
              <a:avLst/>
            </a:prstGeom>
            <a:solidFill>
              <a:sysClr val="window" lastClr="FFFFFF"/>
            </a:solidFill>
            <a:ln>
              <a:noFill/>
            </a:ln>
          </p:spPr>
          <p:style>
            <a:lnRef idx="2">
              <a:srgbClr val="4472C4">
                <a:shade val="50000"/>
              </a:srgbClr>
            </a:lnRef>
            <a:fillRef idx="1">
              <a:srgbClr val="4472C4"/>
            </a:fillRef>
            <a:effectRef idx="0">
              <a:srgbClr val="4472C4"/>
            </a:effectRef>
            <a:fontRef idx="minor">
              <a:sysClr val="window" lastClr="FFFFFF"/>
            </a:fontRef>
          </p:style>
          <p:txBody>
            <a:bodyPr vertOverflow="overflow" horzOverflow="overflow" vert="horz" wrap="square" lIns="0" tIns="0" rIns="0" bIns="0" numCol="1" spcCol="0" rtlCol="0" fromWordArt="0" anchor="ctr" anchorCtr="0" forceAA="0" compatLnSpc="1">
              <a:noAutofit/>
            </a:bodyPr>
            <a:p>
              <a:pPr lvl="0" algn="ctr">
                <a:buClrTx/>
                <a:buSzTx/>
                <a:buFontTx/>
              </a:pPr>
              <a:r>
                <a:rPr lang="zh-CN" altLang="en-US">
                  <a:solidFill>
                    <a:sysClr val="windowText" lastClr="000000"/>
                  </a:solidFill>
                  <a:latin typeface="微软雅黑" panose="020B0503020204020204" charset="-122"/>
                  <a:ea typeface="微软雅黑" panose="020B0503020204020204" charset="-122"/>
                  <a:sym typeface="等线" panose="02010600030101010101" charset="-122"/>
                </a:rPr>
                <a:t>云安全</a:t>
              </a:r>
              <a:endParaRPr lang="zh-CN" altLang="en-US">
                <a:solidFill>
                  <a:sysClr val="windowText" lastClr="000000"/>
                </a:solidFill>
                <a:latin typeface="微软雅黑" panose="020B0503020204020204" charset="-122"/>
                <a:ea typeface="微软雅黑" panose="020B0503020204020204" charset="-122"/>
                <a:sym typeface="等线" panose="02010600030101010101" charset="-122"/>
              </a:endParaRPr>
            </a:p>
          </p:txBody>
        </p:sp>
        <p:sp>
          <p:nvSpPr>
            <p:cNvPr id="256" name="圆角矩形 90"/>
            <p:cNvSpPr/>
            <p:nvPr/>
          </p:nvSpPr>
          <p:spPr>
            <a:xfrm>
              <a:off x="10994" y="8917"/>
              <a:ext cx="1654" cy="301"/>
            </a:xfrm>
            <a:prstGeom prst="rect">
              <a:avLst/>
            </a:prstGeom>
            <a:solidFill>
              <a:sysClr val="window" lastClr="FFFFFF"/>
            </a:solidFill>
            <a:ln>
              <a:noFill/>
            </a:ln>
          </p:spPr>
          <p:style>
            <a:lnRef idx="2">
              <a:srgbClr val="4472C4">
                <a:shade val="50000"/>
              </a:srgbClr>
            </a:lnRef>
            <a:fillRef idx="1">
              <a:srgbClr val="4472C4"/>
            </a:fillRef>
            <a:effectRef idx="0">
              <a:srgbClr val="4472C4"/>
            </a:effectRef>
            <a:fontRef idx="minor">
              <a:sysClr val="window" lastClr="FFFFFF"/>
            </a:fontRef>
          </p:style>
          <p:txBody>
            <a:bodyPr vertOverflow="overflow" horzOverflow="overflow" vert="horz" wrap="square" lIns="0" tIns="0" rIns="0" bIns="0" numCol="1" spcCol="0" rtlCol="0" fromWordArt="0" anchor="ctr" anchorCtr="0" forceAA="0" compatLnSpc="1">
              <a:noAutofit/>
            </a:bodyPr>
            <a:p>
              <a:pPr lvl="0" algn="ctr">
                <a:buClrTx/>
                <a:buSzTx/>
                <a:buFontTx/>
              </a:pPr>
              <a:r>
                <a:rPr lang="zh-CN" altLang="en-US">
                  <a:solidFill>
                    <a:sysClr val="windowText" lastClr="000000"/>
                  </a:solidFill>
                  <a:latin typeface="微软雅黑" panose="020B0503020204020204" charset="-122"/>
                  <a:ea typeface="微软雅黑" panose="020B0503020204020204" charset="-122"/>
                  <a:sym typeface="等线" panose="02010600030101010101" charset="-122"/>
                </a:rPr>
                <a:t>云审计</a:t>
              </a:r>
              <a:endParaRPr lang="zh-CN" altLang="en-US">
                <a:solidFill>
                  <a:sysClr val="windowText" lastClr="000000"/>
                </a:solidFill>
                <a:latin typeface="微软雅黑" panose="020B0503020204020204" charset="-122"/>
                <a:ea typeface="微软雅黑" panose="020B0503020204020204" charset="-122"/>
                <a:sym typeface="等线" panose="02010600030101010101" charset="-122"/>
              </a:endParaRPr>
            </a:p>
          </p:txBody>
        </p:sp>
        <p:sp>
          <p:nvSpPr>
            <p:cNvPr id="257" name="圆角矩形 90"/>
            <p:cNvSpPr/>
            <p:nvPr/>
          </p:nvSpPr>
          <p:spPr>
            <a:xfrm>
              <a:off x="12871" y="8917"/>
              <a:ext cx="1799" cy="301"/>
            </a:xfrm>
            <a:prstGeom prst="rect">
              <a:avLst/>
            </a:prstGeom>
            <a:solidFill>
              <a:sysClr val="window" lastClr="FFFFFF"/>
            </a:solidFill>
            <a:ln>
              <a:noFill/>
            </a:ln>
          </p:spPr>
          <p:style>
            <a:lnRef idx="2">
              <a:srgbClr val="4472C4">
                <a:shade val="50000"/>
              </a:srgbClr>
            </a:lnRef>
            <a:fillRef idx="1">
              <a:srgbClr val="4472C4"/>
            </a:fillRef>
            <a:effectRef idx="0">
              <a:srgbClr val="4472C4"/>
            </a:effectRef>
            <a:fontRef idx="minor">
              <a:sysClr val="window" lastClr="FFFFFF"/>
            </a:fontRef>
          </p:style>
          <p:txBody>
            <a:bodyPr vertOverflow="overflow" horzOverflow="overflow" vert="horz" wrap="square" lIns="0" tIns="0" rIns="0" bIns="0" numCol="1" spcCol="0" rtlCol="0" fromWordArt="0" anchor="ctr" anchorCtr="0" forceAA="0" compatLnSpc="1">
              <a:noAutofit/>
            </a:bodyPr>
            <a:p>
              <a:pPr lvl="0" algn="ctr">
                <a:buClrTx/>
                <a:buSzTx/>
                <a:buFontTx/>
              </a:pPr>
              <a:r>
                <a:rPr lang="zh-CN" altLang="en-US">
                  <a:solidFill>
                    <a:sysClr val="windowText" lastClr="000000"/>
                  </a:solidFill>
                  <a:latin typeface="微软雅黑" panose="020B0503020204020204" charset="-122"/>
                  <a:ea typeface="微软雅黑" panose="020B0503020204020204" charset="-122"/>
                  <a:sym typeface="等线" panose="02010600030101010101" charset="-122"/>
                </a:rPr>
                <a:t>负载均衡</a:t>
              </a:r>
              <a:endParaRPr lang="zh-CN" altLang="en-US">
                <a:solidFill>
                  <a:sysClr val="windowText" lastClr="000000"/>
                </a:solidFill>
                <a:latin typeface="微软雅黑" panose="020B0503020204020204" charset="-122"/>
                <a:ea typeface="微软雅黑" panose="020B0503020204020204" charset="-122"/>
                <a:sym typeface="等线" panose="02010600030101010101" charset="-122"/>
              </a:endParaRPr>
            </a:p>
          </p:txBody>
        </p:sp>
      </p:gr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图示 6"/>
          <p:cNvGraphicFramePr/>
          <p:nvPr/>
        </p:nvGraphicFramePr>
        <p:xfrm>
          <a:off x="181610" y="242570"/>
          <a:ext cx="11828780" cy="62915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0" name="椭圆 9"/>
          <p:cNvSpPr/>
          <p:nvPr/>
        </p:nvSpPr>
        <p:spPr bwMode="auto">
          <a:xfrm>
            <a:off x="347370" y="775008"/>
            <a:ext cx="108812" cy="108956"/>
          </a:xfrm>
          <a:prstGeom prst="ellipse">
            <a:avLst/>
          </a:prstGeom>
          <a:solidFill>
            <a:schemeClr val="bg1"/>
          </a:solidFill>
          <a:ln w="15875">
            <a:solidFill>
              <a:schemeClr val="bg1"/>
            </a:solidFill>
          </a:ln>
          <a:effectLst/>
        </p:spPr>
        <p:txBody>
          <a:bodyPr rtlCol="0" anchor="ctr">
            <a:scene3d>
              <a:camera prst="orthographicFront"/>
              <a:lightRig rig="threePt" dir="t"/>
            </a:scene3d>
            <a:sp3d>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18820" y="161290"/>
            <a:ext cx="11363960" cy="460375"/>
          </a:xfrm>
          <a:prstGeom prst="rect">
            <a:avLst/>
          </a:prstGeom>
          <a:noFill/>
        </p:spPr>
        <p:txBody>
          <a:bodyPr wrap="square" rtlCol="0" anchor="t">
            <a:spAutoFit/>
          </a:bodyPr>
          <a:lstStyle/>
          <a:p>
            <a:pPr algn="l">
              <a:defRPr/>
            </a:pPr>
            <a:r>
              <a:rPr lang="en-US" altLang="zh-CN" sz="2400" b="1" kern="100" dirty="0">
                <a:solidFill>
                  <a:srgbClr val="4472C4"/>
                </a:solidFill>
                <a:latin typeface="微软雅黑" panose="020B0503020204020204" charset="-122"/>
                <a:ea typeface="微软雅黑" panose="020B0503020204020204" charset="-122"/>
                <a:cs typeface="+mn-ea"/>
                <a:sym typeface="+mn-lt"/>
              </a:rPr>
              <a:t>2.2 </a:t>
            </a:r>
            <a:r>
              <a:rPr lang="zh-CN" altLang="en-US" sz="2400" b="1" kern="100" dirty="0">
                <a:solidFill>
                  <a:srgbClr val="4472C4"/>
                </a:solidFill>
                <a:latin typeface="微软雅黑" panose="020B0503020204020204" charset="-122"/>
                <a:ea typeface="微软雅黑" panose="020B0503020204020204" charset="-122"/>
                <a:cs typeface="+mn-ea"/>
                <a:sym typeface="+mn-lt"/>
              </a:rPr>
              <a:t>解决问题</a:t>
            </a:r>
            <a:endParaRPr lang="zh-CN" altLang="en-US" sz="2400" b="1" kern="100" dirty="0">
              <a:solidFill>
                <a:srgbClr val="4472C4"/>
              </a:solidFill>
              <a:latin typeface="微软雅黑" panose="020B0503020204020204" charset="-122"/>
              <a:ea typeface="微软雅黑" panose="020B050302020402020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椭圆 9"/>
          <p:cNvSpPr/>
          <p:nvPr/>
        </p:nvSpPr>
        <p:spPr bwMode="auto">
          <a:xfrm>
            <a:off x="347370" y="775008"/>
            <a:ext cx="108812" cy="108956"/>
          </a:xfrm>
          <a:prstGeom prst="ellipse">
            <a:avLst/>
          </a:prstGeom>
          <a:solidFill>
            <a:schemeClr val="bg1"/>
          </a:solidFill>
          <a:ln w="15875">
            <a:solidFill>
              <a:schemeClr val="bg1"/>
            </a:solidFill>
          </a:ln>
          <a:effectLst/>
        </p:spPr>
        <p:txBody>
          <a:bodyPr rtlCol="0" anchor="ctr">
            <a:scene3d>
              <a:camera prst="orthographicFront"/>
              <a:lightRig rig="threePt" dir="t"/>
            </a:scene3d>
            <a:sp3d>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18820" y="161290"/>
            <a:ext cx="11363960" cy="460375"/>
          </a:xfrm>
          <a:prstGeom prst="rect">
            <a:avLst/>
          </a:prstGeom>
          <a:noFill/>
        </p:spPr>
        <p:txBody>
          <a:bodyPr wrap="square" rtlCol="0" anchor="t">
            <a:spAutoFit/>
          </a:bodyPr>
          <a:lstStyle/>
          <a:p>
            <a:pPr algn="l">
              <a:defRPr/>
            </a:pPr>
            <a:r>
              <a:rPr lang="en-US" altLang="zh-CN" sz="2400" b="1" kern="100" dirty="0">
                <a:solidFill>
                  <a:srgbClr val="4472C4"/>
                </a:solidFill>
                <a:latin typeface="微软雅黑" panose="020B0503020204020204" charset="-122"/>
                <a:ea typeface="微软雅黑" panose="020B0503020204020204" charset="-122"/>
                <a:cs typeface="+mn-ea"/>
                <a:sym typeface="+mn-lt"/>
              </a:rPr>
              <a:t>2.3 </a:t>
            </a:r>
            <a:r>
              <a:rPr lang="zh-CN" altLang="en-US" sz="2400" b="1" kern="100" dirty="0">
                <a:solidFill>
                  <a:srgbClr val="4472C4"/>
                </a:solidFill>
                <a:latin typeface="微软雅黑" panose="020B0503020204020204" charset="-122"/>
                <a:ea typeface="微软雅黑" panose="020B0503020204020204" charset="-122"/>
                <a:cs typeface="+mn-ea"/>
                <a:sym typeface="+mn-lt"/>
              </a:rPr>
              <a:t>系统角色说明</a:t>
            </a:r>
            <a:endParaRPr lang="zh-CN" altLang="en-US" sz="2400" b="1" kern="100" dirty="0">
              <a:solidFill>
                <a:srgbClr val="4472C4"/>
              </a:solidFill>
              <a:latin typeface="微软雅黑" panose="020B0503020204020204" charset="-122"/>
              <a:ea typeface="微软雅黑" panose="020B0503020204020204" charset="-122"/>
              <a:cs typeface="+mn-ea"/>
              <a:sym typeface="+mn-lt"/>
            </a:endParaRPr>
          </a:p>
        </p:txBody>
      </p:sp>
      <p:sp>
        <p:nvSpPr>
          <p:cNvPr id="4" name="Freeform: Shape 1"/>
          <p:cNvSpPr/>
          <p:nvPr>
            <p:custDataLst>
              <p:tags r:id="rId1"/>
            </p:custDataLst>
          </p:nvPr>
        </p:nvSpPr>
        <p:spPr>
          <a:xfrm>
            <a:off x="421640" y="1345565"/>
            <a:ext cx="2197735" cy="2309495"/>
          </a:xfrm>
          <a:custGeom>
            <a:avLst/>
            <a:gdLst>
              <a:gd name="connsiteX0" fmla="*/ 1124365 w 2248729"/>
              <a:gd name="connsiteY0" fmla="*/ 0 h 2507353"/>
              <a:gd name="connsiteX1" fmla="*/ 1257442 w 2248729"/>
              <a:gd name="connsiteY1" fmla="*/ 31576 h 2507353"/>
              <a:gd name="connsiteX2" fmla="*/ 2115652 w 2248729"/>
              <a:gd name="connsiteY2" fmla="*/ 527274 h 2507353"/>
              <a:gd name="connsiteX3" fmla="*/ 2248729 w 2248729"/>
              <a:gd name="connsiteY3" fmla="*/ 758148 h 2507353"/>
              <a:gd name="connsiteX4" fmla="*/ 2248729 w 2248729"/>
              <a:gd name="connsiteY4" fmla="*/ 1749546 h 2507353"/>
              <a:gd name="connsiteX5" fmla="*/ 2115652 w 2248729"/>
              <a:gd name="connsiteY5" fmla="*/ 1980419 h 2507353"/>
              <a:gd name="connsiteX6" fmla="*/ 1257442 w 2248729"/>
              <a:gd name="connsiteY6" fmla="*/ 2474760 h 2507353"/>
              <a:gd name="connsiteX7" fmla="*/ 991288 w 2248729"/>
              <a:gd name="connsiteY7" fmla="*/ 2474760 h 2507353"/>
              <a:gd name="connsiteX8" fmla="*/ 133077 w 2248729"/>
              <a:gd name="connsiteY8" fmla="*/ 1980419 h 2507353"/>
              <a:gd name="connsiteX9" fmla="*/ 0 w 2248729"/>
              <a:gd name="connsiteY9" fmla="*/ 1749546 h 2507353"/>
              <a:gd name="connsiteX10" fmla="*/ 0 w 2248729"/>
              <a:gd name="connsiteY10" fmla="*/ 758148 h 2507353"/>
              <a:gd name="connsiteX11" fmla="*/ 133077 w 2248729"/>
              <a:gd name="connsiteY11" fmla="*/ 527274 h 2507353"/>
              <a:gd name="connsiteX12" fmla="*/ 991288 w 2248729"/>
              <a:gd name="connsiteY12" fmla="*/ 31576 h 2507353"/>
              <a:gd name="connsiteX13" fmla="*/ 1124365 w 2248729"/>
              <a:gd name="connsiteY13" fmla="*/ 0 h 25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729" h="2507353">
                <a:moveTo>
                  <a:pt x="1124365" y="0"/>
                </a:moveTo>
                <a:cubicBezTo>
                  <a:pt x="1172571" y="0"/>
                  <a:pt x="1220778" y="10526"/>
                  <a:pt x="1257442" y="31576"/>
                </a:cubicBezTo>
                <a:cubicBezTo>
                  <a:pt x="2115652" y="527274"/>
                  <a:pt x="2115652" y="527274"/>
                  <a:pt x="2115652" y="527274"/>
                </a:cubicBezTo>
                <a:cubicBezTo>
                  <a:pt x="2188980" y="569375"/>
                  <a:pt x="2248729" y="672589"/>
                  <a:pt x="2248729" y="758148"/>
                </a:cubicBezTo>
                <a:cubicBezTo>
                  <a:pt x="2248729" y="1749546"/>
                  <a:pt x="2248729" y="1749546"/>
                  <a:pt x="2248729" y="1749546"/>
                </a:cubicBezTo>
                <a:cubicBezTo>
                  <a:pt x="2248729" y="1833746"/>
                  <a:pt x="2188980" y="1936960"/>
                  <a:pt x="2115652" y="1980419"/>
                </a:cubicBezTo>
                <a:cubicBezTo>
                  <a:pt x="1257442" y="2474760"/>
                  <a:pt x="1257442" y="2474760"/>
                  <a:pt x="1257442" y="2474760"/>
                </a:cubicBezTo>
                <a:cubicBezTo>
                  <a:pt x="1184114" y="2518218"/>
                  <a:pt x="1064616" y="2518218"/>
                  <a:pt x="991288" y="2474760"/>
                </a:cubicBezTo>
                <a:cubicBezTo>
                  <a:pt x="133077" y="1980419"/>
                  <a:pt x="133077" y="1980419"/>
                  <a:pt x="133077" y="1980419"/>
                </a:cubicBezTo>
                <a:cubicBezTo>
                  <a:pt x="59749" y="1936960"/>
                  <a:pt x="0" y="1833746"/>
                  <a:pt x="0" y="1749546"/>
                </a:cubicBezTo>
                <a:lnTo>
                  <a:pt x="0" y="758148"/>
                </a:lnTo>
                <a:cubicBezTo>
                  <a:pt x="0" y="672589"/>
                  <a:pt x="59749" y="569375"/>
                  <a:pt x="133077" y="527274"/>
                </a:cubicBezTo>
                <a:cubicBezTo>
                  <a:pt x="991288" y="31576"/>
                  <a:pt x="991288" y="31576"/>
                  <a:pt x="991288" y="31576"/>
                </a:cubicBezTo>
                <a:cubicBezTo>
                  <a:pt x="1027952" y="10526"/>
                  <a:pt x="1076158" y="0"/>
                  <a:pt x="1124365" y="0"/>
                </a:cubicBezTo>
                <a:close/>
              </a:path>
            </a:pathLst>
          </a:custGeom>
          <a:noFill/>
          <a:ln w="22225">
            <a:solidFill>
              <a:srgbClr val="0070C0"/>
            </a:solidFill>
          </a:ln>
          <a:effectLst>
            <a:glow rad="63500">
              <a:schemeClr val="tx1">
                <a:lumMod val="50000"/>
                <a:lumOff val="50000"/>
                <a:alpha val="40000"/>
              </a:schemeClr>
            </a:glow>
          </a:effectLst>
          <a:extLst>
            <a:ext uri="{909E8E84-426E-40DD-AFC4-6F175D3DCCD1}">
              <a14:hiddenFill xmlns:a14="http://schemas.microsoft.com/office/drawing/2010/main">
                <a:solidFill>
                  <a:schemeClr val="bg1">
                    <a:lumMod val="95000"/>
                  </a:schemeClr>
                </a:solidFill>
              </a14:hiddenFill>
            </a:ext>
          </a:extLst>
        </p:spPr>
        <p:style>
          <a:lnRef idx="1">
            <a:schemeClr val="accent1"/>
          </a:lnRef>
          <a:fillRef idx="0">
            <a:schemeClr val="accent1"/>
          </a:fillRef>
          <a:effectRef idx="0">
            <a:schemeClr val="accent1"/>
          </a:effectRef>
          <a:fontRef idx="minor">
            <a:schemeClr val="tx1"/>
          </a:fontRef>
        </p:style>
        <p:txBody>
          <a:bodyPr anchor="ctr"/>
          <a:p>
            <a:pPr algn="ctr"/>
            <a:endParaRPr>
              <a:effectLst/>
              <a:latin typeface="微软雅黑" panose="020B0503020204020204" charset="-122"/>
              <a:ea typeface="微软雅黑" panose="020B0503020204020204" charset="-122"/>
              <a:cs typeface="+mn-ea"/>
              <a:sym typeface="微软雅黑" panose="020B0503020204020204" charset="-122"/>
            </a:endParaRPr>
          </a:p>
        </p:txBody>
      </p:sp>
      <p:sp>
        <p:nvSpPr>
          <p:cNvPr id="5" name="等腰三角形 4"/>
          <p:cNvSpPr/>
          <p:nvPr>
            <p:custDataLst>
              <p:tags r:id="rId2"/>
            </p:custDataLst>
          </p:nvPr>
        </p:nvSpPr>
        <p:spPr>
          <a:xfrm rot="5400000">
            <a:off x="2625725" y="2317115"/>
            <a:ext cx="382270" cy="150495"/>
          </a:xfrm>
          <a:prstGeom prst="triangle">
            <a:avLst/>
          </a:prstGeom>
          <a:solidFill>
            <a:srgbClr val="0070C0">
              <a:alpha val="80000"/>
            </a:srgbClr>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p>
        </p:txBody>
      </p:sp>
      <p:sp>
        <p:nvSpPr>
          <p:cNvPr id="14" name="文本框 13"/>
          <p:cNvSpPr txBox="1"/>
          <p:nvPr>
            <p:custDataLst>
              <p:tags r:id="rId3"/>
            </p:custDataLst>
          </p:nvPr>
        </p:nvSpPr>
        <p:spPr>
          <a:xfrm>
            <a:off x="638810" y="3051810"/>
            <a:ext cx="1654810" cy="368300"/>
          </a:xfrm>
          <a:prstGeom prst="rect">
            <a:avLst/>
          </a:prstGeom>
          <a:noFill/>
        </p:spPr>
        <p:txBody>
          <a:bodyPr wrap="square">
            <a:spAutoFit/>
          </a:bodyPr>
          <a:p>
            <a:pPr algn="ctr"/>
            <a:r>
              <a:rPr lang="zh-CN" altLang="en-US" b="1" dirty="0">
                <a:latin typeface="-apple-system"/>
              </a:rPr>
              <a:t>事项申请者</a:t>
            </a:r>
            <a:endParaRPr lang="zh-CN" altLang="en-US" b="1" dirty="0"/>
          </a:p>
        </p:txBody>
      </p:sp>
      <p:sp>
        <p:nvSpPr>
          <p:cNvPr id="28" name="Freeform: Shape 1"/>
          <p:cNvSpPr/>
          <p:nvPr>
            <p:custDataLst>
              <p:tags r:id="rId4"/>
            </p:custDataLst>
          </p:nvPr>
        </p:nvSpPr>
        <p:spPr>
          <a:xfrm>
            <a:off x="6008370" y="1312545"/>
            <a:ext cx="2197735" cy="2309495"/>
          </a:xfrm>
          <a:custGeom>
            <a:avLst/>
            <a:gdLst>
              <a:gd name="connsiteX0" fmla="*/ 1124365 w 2248729"/>
              <a:gd name="connsiteY0" fmla="*/ 0 h 2507353"/>
              <a:gd name="connsiteX1" fmla="*/ 1257442 w 2248729"/>
              <a:gd name="connsiteY1" fmla="*/ 31576 h 2507353"/>
              <a:gd name="connsiteX2" fmla="*/ 2115652 w 2248729"/>
              <a:gd name="connsiteY2" fmla="*/ 527274 h 2507353"/>
              <a:gd name="connsiteX3" fmla="*/ 2248729 w 2248729"/>
              <a:gd name="connsiteY3" fmla="*/ 758148 h 2507353"/>
              <a:gd name="connsiteX4" fmla="*/ 2248729 w 2248729"/>
              <a:gd name="connsiteY4" fmla="*/ 1749546 h 2507353"/>
              <a:gd name="connsiteX5" fmla="*/ 2115652 w 2248729"/>
              <a:gd name="connsiteY5" fmla="*/ 1980419 h 2507353"/>
              <a:gd name="connsiteX6" fmla="*/ 1257442 w 2248729"/>
              <a:gd name="connsiteY6" fmla="*/ 2474760 h 2507353"/>
              <a:gd name="connsiteX7" fmla="*/ 991288 w 2248729"/>
              <a:gd name="connsiteY7" fmla="*/ 2474760 h 2507353"/>
              <a:gd name="connsiteX8" fmla="*/ 133077 w 2248729"/>
              <a:gd name="connsiteY8" fmla="*/ 1980419 h 2507353"/>
              <a:gd name="connsiteX9" fmla="*/ 0 w 2248729"/>
              <a:gd name="connsiteY9" fmla="*/ 1749546 h 2507353"/>
              <a:gd name="connsiteX10" fmla="*/ 0 w 2248729"/>
              <a:gd name="connsiteY10" fmla="*/ 758148 h 2507353"/>
              <a:gd name="connsiteX11" fmla="*/ 133077 w 2248729"/>
              <a:gd name="connsiteY11" fmla="*/ 527274 h 2507353"/>
              <a:gd name="connsiteX12" fmla="*/ 991288 w 2248729"/>
              <a:gd name="connsiteY12" fmla="*/ 31576 h 2507353"/>
              <a:gd name="connsiteX13" fmla="*/ 1124365 w 2248729"/>
              <a:gd name="connsiteY13" fmla="*/ 0 h 25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729" h="2507353">
                <a:moveTo>
                  <a:pt x="1124365" y="0"/>
                </a:moveTo>
                <a:cubicBezTo>
                  <a:pt x="1172571" y="0"/>
                  <a:pt x="1220778" y="10526"/>
                  <a:pt x="1257442" y="31576"/>
                </a:cubicBezTo>
                <a:cubicBezTo>
                  <a:pt x="2115652" y="527274"/>
                  <a:pt x="2115652" y="527274"/>
                  <a:pt x="2115652" y="527274"/>
                </a:cubicBezTo>
                <a:cubicBezTo>
                  <a:pt x="2188980" y="569375"/>
                  <a:pt x="2248729" y="672589"/>
                  <a:pt x="2248729" y="758148"/>
                </a:cubicBezTo>
                <a:cubicBezTo>
                  <a:pt x="2248729" y="1749546"/>
                  <a:pt x="2248729" y="1749546"/>
                  <a:pt x="2248729" y="1749546"/>
                </a:cubicBezTo>
                <a:cubicBezTo>
                  <a:pt x="2248729" y="1833746"/>
                  <a:pt x="2188980" y="1936960"/>
                  <a:pt x="2115652" y="1980419"/>
                </a:cubicBezTo>
                <a:cubicBezTo>
                  <a:pt x="1257442" y="2474760"/>
                  <a:pt x="1257442" y="2474760"/>
                  <a:pt x="1257442" y="2474760"/>
                </a:cubicBezTo>
                <a:cubicBezTo>
                  <a:pt x="1184114" y="2518218"/>
                  <a:pt x="1064616" y="2518218"/>
                  <a:pt x="991288" y="2474760"/>
                </a:cubicBezTo>
                <a:cubicBezTo>
                  <a:pt x="133077" y="1980419"/>
                  <a:pt x="133077" y="1980419"/>
                  <a:pt x="133077" y="1980419"/>
                </a:cubicBezTo>
                <a:cubicBezTo>
                  <a:pt x="59749" y="1936960"/>
                  <a:pt x="0" y="1833746"/>
                  <a:pt x="0" y="1749546"/>
                </a:cubicBezTo>
                <a:lnTo>
                  <a:pt x="0" y="758148"/>
                </a:lnTo>
                <a:cubicBezTo>
                  <a:pt x="0" y="672589"/>
                  <a:pt x="59749" y="569375"/>
                  <a:pt x="133077" y="527274"/>
                </a:cubicBezTo>
                <a:cubicBezTo>
                  <a:pt x="991288" y="31576"/>
                  <a:pt x="991288" y="31576"/>
                  <a:pt x="991288" y="31576"/>
                </a:cubicBezTo>
                <a:cubicBezTo>
                  <a:pt x="1027952" y="10526"/>
                  <a:pt x="1076158" y="0"/>
                  <a:pt x="1124365" y="0"/>
                </a:cubicBezTo>
                <a:close/>
              </a:path>
            </a:pathLst>
          </a:custGeom>
          <a:noFill/>
          <a:ln w="22225">
            <a:solidFill>
              <a:srgbClr val="0070C0"/>
            </a:solidFill>
          </a:ln>
          <a:effectLst>
            <a:glow rad="63500">
              <a:schemeClr val="tx1">
                <a:lumMod val="50000"/>
                <a:lumOff val="50000"/>
                <a:alpha val="40000"/>
              </a:schemeClr>
            </a:glow>
          </a:effectLst>
          <a:extLst>
            <a:ext uri="{909E8E84-426E-40DD-AFC4-6F175D3DCCD1}">
              <a14:hiddenFill xmlns:a14="http://schemas.microsoft.com/office/drawing/2010/main">
                <a:solidFill>
                  <a:schemeClr val="bg1">
                    <a:lumMod val="95000"/>
                  </a:schemeClr>
                </a:solidFill>
              </a14:hiddenFill>
            </a:ext>
          </a:extLst>
        </p:spPr>
        <p:style>
          <a:lnRef idx="1">
            <a:schemeClr val="accent1"/>
          </a:lnRef>
          <a:fillRef idx="0">
            <a:schemeClr val="accent1"/>
          </a:fillRef>
          <a:effectRef idx="0">
            <a:schemeClr val="accent1"/>
          </a:effectRef>
          <a:fontRef idx="minor">
            <a:schemeClr val="tx1"/>
          </a:fontRef>
        </p:style>
        <p:txBody>
          <a:bodyPr anchor="ctr"/>
          <a:p>
            <a:pPr algn="ctr"/>
            <a:endParaRPr dirty="0">
              <a:effectLst/>
              <a:latin typeface="微软雅黑" panose="020B0503020204020204" charset="-122"/>
              <a:ea typeface="微软雅黑" panose="020B0503020204020204" charset="-122"/>
              <a:cs typeface="+mn-ea"/>
              <a:sym typeface="微软雅黑" panose="020B0503020204020204" charset="-122"/>
            </a:endParaRPr>
          </a:p>
        </p:txBody>
      </p:sp>
      <p:sp>
        <p:nvSpPr>
          <p:cNvPr id="29" name="等腰三角形 28"/>
          <p:cNvSpPr/>
          <p:nvPr>
            <p:custDataLst>
              <p:tags r:id="rId5"/>
            </p:custDataLst>
          </p:nvPr>
        </p:nvSpPr>
        <p:spPr>
          <a:xfrm rot="5400000">
            <a:off x="8212455" y="2284095"/>
            <a:ext cx="382270" cy="150495"/>
          </a:xfrm>
          <a:prstGeom prst="triangle">
            <a:avLst/>
          </a:prstGeom>
          <a:solidFill>
            <a:srgbClr val="0070C0">
              <a:alpha val="80000"/>
            </a:srgbClr>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文本框 30"/>
          <p:cNvSpPr txBox="1"/>
          <p:nvPr>
            <p:custDataLst>
              <p:tags r:id="rId6"/>
            </p:custDataLst>
          </p:nvPr>
        </p:nvSpPr>
        <p:spPr>
          <a:xfrm>
            <a:off x="6576060" y="3035935"/>
            <a:ext cx="1152525" cy="369570"/>
          </a:xfrm>
          <a:prstGeom prst="rect">
            <a:avLst/>
          </a:prstGeom>
          <a:noFill/>
        </p:spPr>
        <p:txBody>
          <a:bodyPr wrap="square">
            <a:spAutoFit/>
          </a:bodyPr>
          <a:p>
            <a:r>
              <a:rPr lang="zh-CN" altLang="en-US" b="1" dirty="0">
                <a:latin typeface="-apple-system"/>
              </a:rPr>
              <a:t>体育场馆</a:t>
            </a:r>
            <a:endParaRPr lang="zh-CN" altLang="en-US" b="1" dirty="0"/>
          </a:p>
        </p:txBody>
      </p:sp>
      <p:pic>
        <p:nvPicPr>
          <p:cNvPr id="33" name="图片 32"/>
          <p:cNvPicPr>
            <a:picLocks noChangeAspect="1"/>
          </p:cNvPicPr>
          <p:nvPr>
            <p:custDataLst>
              <p:tags r:id="rId7"/>
            </p:custDataLst>
          </p:nvPr>
        </p:nvPicPr>
        <p:blipFill>
          <a:blip r:embed="rId8"/>
          <a:stretch>
            <a:fillRect/>
          </a:stretch>
        </p:blipFill>
        <p:spPr>
          <a:xfrm>
            <a:off x="6201410" y="1808480"/>
            <a:ext cx="1824990" cy="1189990"/>
          </a:xfrm>
          <a:prstGeom prst="rect">
            <a:avLst/>
          </a:prstGeom>
        </p:spPr>
      </p:pic>
      <p:sp>
        <p:nvSpPr>
          <p:cNvPr id="39" name="Freeform: Shape 1"/>
          <p:cNvSpPr/>
          <p:nvPr>
            <p:custDataLst>
              <p:tags r:id="rId9"/>
            </p:custDataLst>
          </p:nvPr>
        </p:nvSpPr>
        <p:spPr>
          <a:xfrm>
            <a:off x="455930" y="4281805"/>
            <a:ext cx="2197735" cy="2309495"/>
          </a:xfrm>
          <a:custGeom>
            <a:avLst/>
            <a:gdLst>
              <a:gd name="connsiteX0" fmla="*/ 1124365 w 2248729"/>
              <a:gd name="connsiteY0" fmla="*/ 0 h 2507353"/>
              <a:gd name="connsiteX1" fmla="*/ 1257442 w 2248729"/>
              <a:gd name="connsiteY1" fmla="*/ 31576 h 2507353"/>
              <a:gd name="connsiteX2" fmla="*/ 2115652 w 2248729"/>
              <a:gd name="connsiteY2" fmla="*/ 527274 h 2507353"/>
              <a:gd name="connsiteX3" fmla="*/ 2248729 w 2248729"/>
              <a:gd name="connsiteY3" fmla="*/ 758148 h 2507353"/>
              <a:gd name="connsiteX4" fmla="*/ 2248729 w 2248729"/>
              <a:gd name="connsiteY4" fmla="*/ 1749546 h 2507353"/>
              <a:gd name="connsiteX5" fmla="*/ 2115652 w 2248729"/>
              <a:gd name="connsiteY5" fmla="*/ 1980419 h 2507353"/>
              <a:gd name="connsiteX6" fmla="*/ 1257442 w 2248729"/>
              <a:gd name="connsiteY6" fmla="*/ 2474760 h 2507353"/>
              <a:gd name="connsiteX7" fmla="*/ 991288 w 2248729"/>
              <a:gd name="connsiteY7" fmla="*/ 2474760 h 2507353"/>
              <a:gd name="connsiteX8" fmla="*/ 133077 w 2248729"/>
              <a:gd name="connsiteY8" fmla="*/ 1980419 h 2507353"/>
              <a:gd name="connsiteX9" fmla="*/ 0 w 2248729"/>
              <a:gd name="connsiteY9" fmla="*/ 1749546 h 2507353"/>
              <a:gd name="connsiteX10" fmla="*/ 0 w 2248729"/>
              <a:gd name="connsiteY10" fmla="*/ 758148 h 2507353"/>
              <a:gd name="connsiteX11" fmla="*/ 133077 w 2248729"/>
              <a:gd name="connsiteY11" fmla="*/ 527274 h 2507353"/>
              <a:gd name="connsiteX12" fmla="*/ 991288 w 2248729"/>
              <a:gd name="connsiteY12" fmla="*/ 31576 h 2507353"/>
              <a:gd name="connsiteX13" fmla="*/ 1124365 w 2248729"/>
              <a:gd name="connsiteY13" fmla="*/ 0 h 25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729" h="2507353">
                <a:moveTo>
                  <a:pt x="1124365" y="0"/>
                </a:moveTo>
                <a:cubicBezTo>
                  <a:pt x="1172571" y="0"/>
                  <a:pt x="1220778" y="10526"/>
                  <a:pt x="1257442" y="31576"/>
                </a:cubicBezTo>
                <a:cubicBezTo>
                  <a:pt x="2115652" y="527274"/>
                  <a:pt x="2115652" y="527274"/>
                  <a:pt x="2115652" y="527274"/>
                </a:cubicBezTo>
                <a:cubicBezTo>
                  <a:pt x="2188980" y="569375"/>
                  <a:pt x="2248729" y="672589"/>
                  <a:pt x="2248729" y="758148"/>
                </a:cubicBezTo>
                <a:cubicBezTo>
                  <a:pt x="2248729" y="1749546"/>
                  <a:pt x="2248729" y="1749546"/>
                  <a:pt x="2248729" y="1749546"/>
                </a:cubicBezTo>
                <a:cubicBezTo>
                  <a:pt x="2248729" y="1833746"/>
                  <a:pt x="2188980" y="1936960"/>
                  <a:pt x="2115652" y="1980419"/>
                </a:cubicBezTo>
                <a:cubicBezTo>
                  <a:pt x="1257442" y="2474760"/>
                  <a:pt x="1257442" y="2474760"/>
                  <a:pt x="1257442" y="2474760"/>
                </a:cubicBezTo>
                <a:cubicBezTo>
                  <a:pt x="1184114" y="2518218"/>
                  <a:pt x="1064616" y="2518218"/>
                  <a:pt x="991288" y="2474760"/>
                </a:cubicBezTo>
                <a:cubicBezTo>
                  <a:pt x="133077" y="1980419"/>
                  <a:pt x="133077" y="1980419"/>
                  <a:pt x="133077" y="1980419"/>
                </a:cubicBezTo>
                <a:cubicBezTo>
                  <a:pt x="59749" y="1936960"/>
                  <a:pt x="0" y="1833746"/>
                  <a:pt x="0" y="1749546"/>
                </a:cubicBezTo>
                <a:lnTo>
                  <a:pt x="0" y="758148"/>
                </a:lnTo>
                <a:cubicBezTo>
                  <a:pt x="0" y="672589"/>
                  <a:pt x="59749" y="569375"/>
                  <a:pt x="133077" y="527274"/>
                </a:cubicBezTo>
                <a:cubicBezTo>
                  <a:pt x="991288" y="31576"/>
                  <a:pt x="991288" y="31576"/>
                  <a:pt x="991288" y="31576"/>
                </a:cubicBezTo>
                <a:cubicBezTo>
                  <a:pt x="1027952" y="10526"/>
                  <a:pt x="1076158" y="0"/>
                  <a:pt x="1124365" y="0"/>
                </a:cubicBezTo>
                <a:close/>
              </a:path>
            </a:pathLst>
          </a:custGeom>
          <a:noFill/>
          <a:ln w="22225">
            <a:solidFill>
              <a:srgbClr val="0070C0"/>
            </a:solidFill>
          </a:ln>
          <a:effectLst>
            <a:glow rad="63500">
              <a:schemeClr val="tx1">
                <a:lumMod val="50000"/>
                <a:lumOff val="50000"/>
                <a:alpha val="40000"/>
              </a:schemeClr>
            </a:glow>
          </a:effectLst>
          <a:extLst>
            <a:ext uri="{909E8E84-426E-40DD-AFC4-6F175D3DCCD1}">
              <a14:hiddenFill xmlns:a14="http://schemas.microsoft.com/office/drawing/2010/main">
                <a:solidFill>
                  <a:schemeClr val="bg1">
                    <a:lumMod val="95000"/>
                  </a:schemeClr>
                </a:solidFill>
              </a14:hiddenFill>
            </a:ext>
          </a:extLst>
        </p:spPr>
        <p:style>
          <a:lnRef idx="1">
            <a:schemeClr val="accent1"/>
          </a:lnRef>
          <a:fillRef idx="0">
            <a:schemeClr val="accent1"/>
          </a:fillRef>
          <a:effectRef idx="0">
            <a:schemeClr val="accent1"/>
          </a:effectRef>
          <a:fontRef idx="minor">
            <a:schemeClr val="tx1"/>
          </a:fontRef>
        </p:style>
        <p:txBody>
          <a:bodyPr anchor="ctr"/>
          <a:p>
            <a:pPr algn="ctr"/>
            <a:endParaRPr dirty="0">
              <a:effectLst/>
              <a:latin typeface="微软雅黑" panose="020B0503020204020204" charset="-122"/>
              <a:ea typeface="微软雅黑" panose="020B0503020204020204" charset="-122"/>
              <a:cs typeface="+mn-ea"/>
              <a:sym typeface="微软雅黑" panose="020B0503020204020204" charset="-122"/>
            </a:endParaRPr>
          </a:p>
        </p:txBody>
      </p:sp>
      <p:sp>
        <p:nvSpPr>
          <p:cNvPr id="42" name="等腰三角形 41"/>
          <p:cNvSpPr/>
          <p:nvPr>
            <p:custDataLst>
              <p:tags r:id="rId10"/>
            </p:custDataLst>
          </p:nvPr>
        </p:nvSpPr>
        <p:spPr>
          <a:xfrm rot="5400000">
            <a:off x="2625725" y="5361305"/>
            <a:ext cx="382270" cy="150495"/>
          </a:xfrm>
          <a:prstGeom prst="triangle">
            <a:avLst/>
          </a:prstGeom>
          <a:solidFill>
            <a:srgbClr val="0070C0">
              <a:alpha val="80000"/>
            </a:srgbClr>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a:p>
        </p:txBody>
      </p:sp>
      <p:sp>
        <p:nvSpPr>
          <p:cNvPr id="40" name="文本框 39"/>
          <p:cNvSpPr txBox="1"/>
          <p:nvPr>
            <p:custDataLst>
              <p:tags r:id="rId11"/>
            </p:custDataLst>
          </p:nvPr>
        </p:nvSpPr>
        <p:spPr>
          <a:xfrm>
            <a:off x="978535" y="5672455"/>
            <a:ext cx="1152525" cy="646430"/>
          </a:xfrm>
          <a:prstGeom prst="rect">
            <a:avLst/>
          </a:prstGeom>
          <a:noFill/>
        </p:spPr>
        <p:txBody>
          <a:bodyPr wrap="square">
            <a:spAutoFit/>
          </a:bodyPr>
          <a:p>
            <a:r>
              <a:rPr lang="zh-CN" altLang="en-US" b="1" dirty="0">
                <a:latin typeface="-apple-system"/>
              </a:rPr>
              <a:t>上级体育主管部门</a:t>
            </a:r>
            <a:endParaRPr lang="zh-CN" altLang="en-US" b="1" dirty="0"/>
          </a:p>
        </p:txBody>
      </p:sp>
      <p:sp>
        <p:nvSpPr>
          <p:cNvPr id="18" name="文本框 17"/>
          <p:cNvSpPr txBox="1"/>
          <p:nvPr>
            <p:custDataLst>
              <p:tags r:id="rId12"/>
            </p:custDataLst>
          </p:nvPr>
        </p:nvSpPr>
        <p:spPr>
          <a:xfrm>
            <a:off x="3209290" y="1808480"/>
            <a:ext cx="2481580" cy="1007110"/>
          </a:xfrm>
          <a:prstGeom prst="rect">
            <a:avLst/>
          </a:prstGeom>
          <a:noFill/>
        </p:spPr>
        <p:txBody>
          <a:bodyPr wrap="square" rtlCol="0">
            <a:noAutofit/>
          </a:bodyPr>
          <a:p>
            <a:pPr indent="0" fontAlgn="auto">
              <a:lnSpc>
                <a:spcPct val="150000"/>
              </a:lnSpc>
              <a:buFont typeface="微软雅黑" panose="020B0503020204020204" charset="-122"/>
              <a:buNone/>
            </a:pPr>
            <a:r>
              <a:rPr lang="zh-CN" altLang="en-US" b="1">
                <a:latin typeface="微软雅黑" panose="020B0503020204020204" charset="-122"/>
                <a:ea typeface="微软雅黑" panose="020B0503020204020204" charset="-122"/>
                <a:cs typeface="微软雅黑" panose="020B0503020204020204" charset="-122"/>
                <a:sym typeface="+mn-ea"/>
              </a:rPr>
              <a:t>体育事项组织者发布事项活动</a:t>
            </a:r>
            <a:endParaRPr lang="zh-CN" altLang="en-US" b="1" i="0" dirty="0">
              <a:solidFill>
                <a:srgbClr val="40404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19" name="文本框 18"/>
          <p:cNvSpPr txBox="1"/>
          <p:nvPr>
            <p:custDataLst>
              <p:tags r:id="rId13"/>
            </p:custDataLst>
          </p:nvPr>
        </p:nvSpPr>
        <p:spPr>
          <a:xfrm>
            <a:off x="9005570" y="1576705"/>
            <a:ext cx="2481580" cy="1474470"/>
          </a:xfrm>
          <a:prstGeom prst="rect">
            <a:avLst/>
          </a:prstGeom>
          <a:noFill/>
        </p:spPr>
        <p:txBody>
          <a:bodyPr wrap="square" rtlCol="0">
            <a:noAutofit/>
          </a:bodyPr>
          <a:p>
            <a:pPr indent="0" fontAlgn="auto">
              <a:lnSpc>
                <a:spcPct val="150000"/>
              </a:lnSpc>
              <a:buFont typeface="微软雅黑" panose="020B0503020204020204" charset="-122"/>
              <a:buNone/>
            </a:pPr>
            <a:r>
              <a:rPr lang="zh-CN" altLang="en-US" b="1">
                <a:latin typeface="微软雅黑" panose="020B0503020204020204" charset="-122"/>
                <a:ea typeface="微软雅黑" panose="020B0503020204020204" charset="-122"/>
                <a:cs typeface="微软雅黑" panose="020B0503020204020204" charset="-122"/>
                <a:sym typeface="+mn-ea"/>
              </a:rPr>
              <a:t>审核体育事项组织发布的事项活动，并开展并上传举办凭证。</a:t>
            </a:r>
            <a:endParaRPr lang="zh-CN" altLang="en-US" b="1" i="0" dirty="0">
              <a:solidFill>
                <a:srgbClr val="40404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22" name="文本框 21"/>
          <p:cNvSpPr txBox="1"/>
          <p:nvPr>
            <p:custDataLst>
              <p:tags r:id="rId14"/>
            </p:custDataLst>
          </p:nvPr>
        </p:nvSpPr>
        <p:spPr>
          <a:xfrm>
            <a:off x="3209290" y="4817110"/>
            <a:ext cx="2481580" cy="1007110"/>
          </a:xfrm>
          <a:prstGeom prst="rect">
            <a:avLst/>
          </a:prstGeom>
          <a:noFill/>
        </p:spPr>
        <p:txBody>
          <a:bodyPr wrap="square" rtlCol="0">
            <a:noAutofit/>
          </a:bodyPr>
          <a:p>
            <a:pPr indent="0" fontAlgn="auto">
              <a:lnSpc>
                <a:spcPct val="150000"/>
              </a:lnSpc>
              <a:buFont typeface="微软雅黑" panose="020B0503020204020204" charset="-122"/>
              <a:buNone/>
            </a:pPr>
            <a:r>
              <a:rPr lang="zh-CN" altLang="en-US" b="1" i="0" dirty="0">
                <a:solidFill>
                  <a:srgbClr val="404040"/>
                </a:solidFill>
                <a:effectLst/>
                <a:latin typeface="微软雅黑" panose="020B0503020204020204" charset="-122"/>
                <a:ea typeface="微软雅黑" panose="020B0503020204020204" charset="-122"/>
                <a:cs typeface="微软雅黑" panose="020B0503020204020204" charset="-122"/>
                <a:sym typeface="+mn-ea"/>
              </a:rPr>
              <a:t>审核并监管场馆事项活动举办情况</a:t>
            </a:r>
            <a:endParaRPr lang="zh-CN" altLang="en-US" b="1" i="0" dirty="0">
              <a:solidFill>
                <a:srgbClr val="404040"/>
              </a:solidFill>
              <a:effectLst/>
              <a:latin typeface="微软雅黑" panose="020B0503020204020204" charset="-122"/>
              <a:ea typeface="微软雅黑" panose="020B0503020204020204" charset="-122"/>
              <a:cs typeface="微软雅黑" panose="020B0503020204020204" charset="-122"/>
              <a:sym typeface="+mn-ea"/>
            </a:endParaRPr>
          </a:p>
        </p:txBody>
      </p:sp>
      <p:pic>
        <p:nvPicPr>
          <p:cNvPr id="23" name="图片 22"/>
          <p:cNvPicPr>
            <a:picLocks noChangeAspect="1"/>
          </p:cNvPicPr>
          <p:nvPr>
            <p:custDataLst>
              <p:tags r:id="rId15"/>
            </p:custDataLst>
          </p:nvPr>
        </p:nvPicPr>
        <p:blipFill>
          <a:blip r:embed="rId16"/>
          <a:stretch>
            <a:fillRect/>
          </a:stretch>
        </p:blipFill>
        <p:spPr>
          <a:xfrm>
            <a:off x="628650" y="1905000"/>
            <a:ext cx="1729105" cy="1093470"/>
          </a:xfrm>
          <a:prstGeom prst="rect">
            <a:avLst/>
          </a:prstGeom>
        </p:spPr>
      </p:pic>
      <p:sp>
        <p:nvSpPr>
          <p:cNvPr id="12" name="Freeform: Shape 1"/>
          <p:cNvSpPr/>
          <p:nvPr>
            <p:custDataLst>
              <p:tags r:id="rId17"/>
            </p:custDataLst>
          </p:nvPr>
        </p:nvSpPr>
        <p:spPr>
          <a:xfrm>
            <a:off x="6053455" y="4281170"/>
            <a:ext cx="2197735" cy="2309495"/>
          </a:xfrm>
          <a:custGeom>
            <a:avLst/>
            <a:gdLst>
              <a:gd name="connsiteX0" fmla="*/ 1124365 w 2248729"/>
              <a:gd name="connsiteY0" fmla="*/ 0 h 2507353"/>
              <a:gd name="connsiteX1" fmla="*/ 1257442 w 2248729"/>
              <a:gd name="connsiteY1" fmla="*/ 31576 h 2507353"/>
              <a:gd name="connsiteX2" fmla="*/ 2115652 w 2248729"/>
              <a:gd name="connsiteY2" fmla="*/ 527274 h 2507353"/>
              <a:gd name="connsiteX3" fmla="*/ 2248729 w 2248729"/>
              <a:gd name="connsiteY3" fmla="*/ 758148 h 2507353"/>
              <a:gd name="connsiteX4" fmla="*/ 2248729 w 2248729"/>
              <a:gd name="connsiteY4" fmla="*/ 1749546 h 2507353"/>
              <a:gd name="connsiteX5" fmla="*/ 2115652 w 2248729"/>
              <a:gd name="connsiteY5" fmla="*/ 1980419 h 2507353"/>
              <a:gd name="connsiteX6" fmla="*/ 1257442 w 2248729"/>
              <a:gd name="connsiteY6" fmla="*/ 2474760 h 2507353"/>
              <a:gd name="connsiteX7" fmla="*/ 991288 w 2248729"/>
              <a:gd name="connsiteY7" fmla="*/ 2474760 h 2507353"/>
              <a:gd name="connsiteX8" fmla="*/ 133077 w 2248729"/>
              <a:gd name="connsiteY8" fmla="*/ 1980419 h 2507353"/>
              <a:gd name="connsiteX9" fmla="*/ 0 w 2248729"/>
              <a:gd name="connsiteY9" fmla="*/ 1749546 h 2507353"/>
              <a:gd name="connsiteX10" fmla="*/ 0 w 2248729"/>
              <a:gd name="connsiteY10" fmla="*/ 758148 h 2507353"/>
              <a:gd name="connsiteX11" fmla="*/ 133077 w 2248729"/>
              <a:gd name="connsiteY11" fmla="*/ 527274 h 2507353"/>
              <a:gd name="connsiteX12" fmla="*/ 991288 w 2248729"/>
              <a:gd name="connsiteY12" fmla="*/ 31576 h 2507353"/>
              <a:gd name="connsiteX13" fmla="*/ 1124365 w 2248729"/>
              <a:gd name="connsiteY13" fmla="*/ 0 h 25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729" h="2507353">
                <a:moveTo>
                  <a:pt x="1124365" y="0"/>
                </a:moveTo>
                <a:cubicBezTo>
                  <a:pt x="1172571" y="0"/>
                  <a:pt x="1220778" y="10526"/>
                  <a:pt x="1257442" y="31576"/>
                </a:cubicBezTo>
                <a:cubicBezTo>
                  <a:pt x="2115652" y="527274"/>
                  <a:pt x="2115652" y="527274"/>
                  <a:pt x="2115652" y="527274"/>
                </a:cubicBezTo>
                <a:cubicBezTo>
                  <a:pt x="2188980" y="569375"/>
                  <a:pt x="2248729" y="672589"/>
                  <a:pt x="2248729" y="758148"/>
                </a:cubicBezTo>
                <a:cubicBezTo>
                  <a:pt x="2248729" y="1749546"/>
                  <a:pt x="2248729" y="1749546"/>
                  <a:pt x="2248729" y="1749546"/>
                </a:cubicBezTo>
                <a:cubicBezTo>
                  <a:pt x="2248729" y="1833746"/>
                  <a:pt x="2188980" y="1936960"/>
                  <a:pt x="2115652" y="1980419"/>
                </a:cubicBezTo>
                <a:cubicBezTo>
                  <a:pt x="1257442" y="2474760"/>
                  <a:pt x="1257442" y="2474760"/>
                  <a:pt x="1257442" y="2474760"/>
                </a:cubicBezTo>
                <a:cubicBezTo>
                  <a:pt x="1184114" y="2518218"/>
                  <a:pt x="1064616" y="2518218"/>
                  <a:pt x="991288" y="2474760"/>
                </a:cubicBezTo>
                <a:cubicBezTo>
                  <a:pt x="133077" y="1980419"/>
                  <a:pt x="133077" y="1980419"/>
                  <a:pt x="133077" y="1980419"/>
                </a:cubicBezTo>
                <a:cubicBezTo>
                  <a:pt x="59749" y="1936960"/>
                  <a:pt x="0" y="1833746"/>
                  <a:pt x="0" y="1749546"/>
                </a:cubicBezTo>
                <a:lnTo>
                  <a:pt x="0" y="758148"/>
                </a:lnTo>
                <a:cubicBezTo>
                  <a:pt x="0" y="672589"/>
                  <a:pt x="59749" y="569375"/>
                  <a:pt x="133077" y="527274"/>
                </a:cubicBezTo>
                <a:cubicBezTo>
                  <a:pt x="991288" y="31576"/>
                  <a:pt x="991288" y="31576"/>
                  <a:pt x="991288" y="31576"/>
                </a:cubicBezTo>
                <a:cubicBezTo>
                  <a:pt x="1027952" y="10526"/>
                  <a:pt x="1076158" y="0"/>
                  <a:pt x="1124365" y="0"/>
                </a:cubicBezTo>
                <a:close/>
              </a:path>
            </a:pathLst>
          </a:custGeom>
          <a:noFill/>
          <a:ln w="22225">
            <a:solidFill>
              <a:srgbClr val="0070C0"/>
            </a:solidFill>
          </a:ln>
          <a:effectLst>
            <a:glow rad="63500">
              <a:schemeClr val="tx1">
                <a:lumMod val="50000"/>
                <a:lumOff val="50000"/>
                <a:alpha val="40000"/>
              </a:schemeClr>
            </a:glow>
          </a:effectLst>
          <a:extLst>
            <a:ext uri="{909E8E84-426E-40DD-AFC4-6F175D3DCCD1}">
              <a14:hiddenFill xmlns:a14="http://schemas.microsoft.com/office/drawing/2010/main">
                <a:solidFill>
                  <a:schemeClr val="bg1">
                    <a:lumMod val="95000"/>
                  </a:schemeClr>
                </a:solidFill>
              </a14:hiddenFill>
            </a:ext>
          </a:extLst>
        </p:spPr>
        <p:style>
          <a:lnRef idx="1">
            <a:schemeClr val="accent1"/>
          </a:lnRef>
          <a:fillRef idx="0">
            <a:schemeClr val="accent1"/>
          </a:fillRef>
          <a:effectRef idx="0">
            <a:schemeClr val="accent1"/>
          </a:effectRef>
          <a:fontRef idx="minor">
            <a:schemeClr val="tx1"/>
          </a:fontRef>
        </p:style>
        <p:txBody>
          <a:bodyPr anchor="ctr"/>
          <a:p>
            <a:pPr algn="ctr"/>
            <a:endParaRPr dirty="0">
              <a:effectLst/>
              <a:latin typeface="微软雅黑" panose="020B0503020204020204" charset="-122"/>
              <a:ea typeface="微软雅黑" panose="020B0503020204020204" charset="-122"/>
              <a:cs typeface="+mn-ea"/>
              <a:sym typeface="微软雅黑" panose="020B0503020204020204" charset="-122"/>
            </a:endParaRPr>
          </a:p>
        </p:txBody>
      </p:sp>
      <p:sp>
        <p:nvSpPr>
          <p:cNvPr id="15" name="文本框 14"/>
          <p:cNvSpPr txBox="1"/>
          <p:nvPr>
            <p:custDataLst>
              <p:tags r:id="rId18"/>
            </p:custDataLst>
          </p:nvPr>
        </p:nvSpPr>
        <p:spPr>
          <a:xfrm>
            <a:off x="6621145" y="5923280"/>
            <a:ext cx="1152525" cy="368300"/>
          </a:xfrm>
          <a:prstGeom prst="rect">
            <a:avLst/>
          </a:prstGeom>
          <a:noFill/>
        </p:spPr>
        <p:txBody>
          <a:bodyPr wrap="square">
            <a:spAutoFit/>
          </a:bodyPr>
          <a:p>
            <a:r>
              <a:rPr lang="zh-CN" altLang="en-US" b="1" dirty="0">
                <a:latin typeface="-apple-system"/>
              </a:rPr>
              <a:t>场馆协会</a:t>
            </a:r>
            <a:endParaRPr lang="zh-CN" altLang="en-US" b="1" dirty="0">
              <a:latin typeface="-apple-system"/>
            </a:endParaRPr>
          </a:p>
        </p:txBody>
      </p:sp>
      <p:sp>
        <p:nvSpPr>
          <p:cNvPr id="17" name="文本框 16"/>
          <p:cNvSpPr txBox="1"/>
          <p:nvPr>
            <p:custDataLst>
              <p:tags r:id="rId19"/>
            </p:custDataLst>
          </p:nvPr>
        </p:nvSpPr>
        <p:spPr>
          <a:xfrm>
            <a:off x="9006205" y="4817110"/>
            <a:ext cx="2481580" cy="1007110"/>
          </a:xfrm>
          <a:prstGeom prst="rect">
            <a:avLst/>
          </a:prstGeom>
          <a:noFill/>
        </p:spPr>
        <p:txBody>
          <a:bodyPr wrap="square" rtlCol="0">
            <a:noAutofit/>
          </a:bodyPr>
          <a:p>
            <a:pPr indent="0" fontAlgn="auto">
              <a:lnSpc>
                <a:spcPct val="150000"/>
              </a:lnSpc>
              <a:buFont typeface="微软雅黑" panose="020B0503020204020204" charset="-122"/>
              <a:buNone/>
            </a:pPr>
            <a:r>
              <a:rPr lang="zh-CN" altLang="en-US" b="1" i="0" dirty="0">
                <a:solidFill>
                  <a:srgbClr val="404040"/>
                </a:solidFill>
                <a:effectLst/>
                <a:latin typeface="微软雅黑" panose="020B0503020204020204" charset="-122"/>
                <a:ea typeface="微软雅黑" panose="020B0503020204020204" charset="-122"/>
                <a:cs typeface="微软雅黑" panose="020B0503020204020204" charset="-122"/>
                <a:sym typeface="+mn-ea"/>
              </a:rPr>
              <a:t>监管场馆事项活动开展情况</a:t>
            </a:r>
            <a:endParaRPr lang="zh-CN" altLang="en-US" b="1" i="0" dirty="0">
              <a:solidFill>
                <a:srgbClr val="40404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20" name="等腰三角形 19"/>
          <p:cNvSpPr/>
          <p:nvPr>
            <p:custDataLst>
              <p:tags r:id="rId20"/>
            </p:custDataLst>
          </p:nvPr>
        </p:nvSpPr>
        <p:spPr>
          <a:xfrm rot="5400000">
            <a:off x="8212455" y="5361305"/>
            <a:ext cx="382270" cy="150495"/>
          </a:xfrm>
          <a:prstGeom prst="triangle">
            <a:avLst/>
          </a:prstGeom>
          <a:solidFill>
            <a:srgbClr val="0070C0">
              <a:alpha val="80000"/>
            </a:srgbClr>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1" name="图片 20"/>
          <p:cNvPicPr>
            <a:picLocks noChangeAspect="1"/>
          </p:cNvPicPr>
          <p:nvPr>
            <p:custDataLst>
              <p:tags r:id="rId21"/>
            </p:custDataLst>
          </p:nvPr>
        </p:nvPicPr>
        <p:blipFill>
          <a:blip r:embed="rId22"/>
          <a:stretch>
            <a:fillRect/>
          </a:stretch>
        </p:blipFill>
        <p:spPr>
          <a:xfrm>
            <a:off x="6246495" y="4866640"/>
            <a:ext cx="1942465" cy="926465"/>
          </a:xfrm>
          <a:prstGeom prst="rect">
            <a:avLst/>
          </a:prstGeom>
        </p:spPr>
      </p:pic>
      <p:pic>
        <p:nvPicPr>
          <p:cNvPr id="3" name="图片 2"/>
          <p:cNvPicPr>
            <a:picLocks noChangeAspect="1"/>
          </p:cNvPicPr>
          <p:nvPr/>
        </p:nvPicPr>
        <p:blipFill>
          <a:blip r:embed="rId23"/>
          <a:stretch>
            <a:fillRect/>
          </a:stretch>
        </p:blipFill>
        <p:spPr>
          <a:xfrm>
            <a:off x="1049020" y="4612640"/>
            <a:ext cx="1082040" cy="105981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bwMode="auto">
          <a:xfrm>
            <a:off x="347370" y="775008"/>
            <a:ext cx="108812" cy="108956"/>
          </a:xfrm>
          <a:prstGeom prst="ellipse">
            <a:avLst/>
          </a:prstGeom>
          <a:solidFill>
            <a:schemeClr val="bg1"/>
          </a:solidFill>
          <a:ln w="15875">
            <a:solidFill>
              <a:schemeClr val="bg1"/>
            </a:solidFill>
          </a:ln>
          <a:effectLst/>
        </p:spPr>
        <p:txBody>
          <a:bodyPr rtlCol="0" anchor="ctr">
            <a:scene3d>
              <a:camera prst="orthographicFront"/>
              <a:lightRig rig="threePt" dir="t"/>
            </a:scene3d>
            <a:sp3d>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custDataLst>
              <p:tags r:id="rId1"/>
            </p:custDataLst>
          </p:nvPr>
        </p:nvSpPr>
        <p:spPr>
          <a:xfrm>
            <a:off x="347370" y="883964"/>
            <a:ext cx="5307168" cy="5812746"/>
          </a:xfrm>
          <a:prstGeom prst="rect">
            <a:avLst/>
          </a:prstGeom>
          <a:noFill/>
        </p:spPr>
        <p:txBody>
          <a:bodyPr wrap="square" rtlCol="0">
            <a:noAutofit/>
          </a:bodyPr>
          <a:lstStyle/>
          <a:p>
            <a:pPr algn="l">
              <a:lnSpc>
                <a:spcPct val="200000"/>
              </a:lnSpc>
            </a:pPr>
            <a:r>
              <a:rPr lang="zh-CN" altLang="en-US" b="1" i="0" dirty="0">
                <a:effectLst/>
                <a:latin typeface="微软雅黑" panose="020B0503020204020204" charset="-122"/>
                <a:ea typeface="微软雅黑" panose="020B0503020204020204" charset="-122"/>
                <a:cs typeface="微软雅黑" panose="020B0503020204020204" charset="-122"/>
              </a:rPr>
              <a:t>二、国家体育总局专项政策</a:t>
            </a:r>
            <a:endParaRPr lang="zh-CN" altLang="en-US" b="1" i="0" dirty="0">
              <a:effectLst/>
              <a:latin typeface="微软雅黑" panose="020B0503020204020204" charset="-122"/>
              <a:ea typeface="微软雅黑" panose="020B0503020204020204" charset="-122"/>
              <a:cs typeface="微软雅黑" panose="020B0503020204020204" charset="-122"/>
            </a:endParaRPr>
          </a:p>
          <a:p>
            <a:pPr algn="l" latinLnBrk="1">
              <a:lnSpc>
                <a:spcPct val="200000"/>
              </a:lnSpc>
              <a:buFont typeface="+mj-lt"/>
              <a:buAutoNum type="arabicPeriod"/>
            </a:pPr>
            <a:r>
              <a:rPr lang="en-US" altLang="zh-CN" b="1" i="0" dirty="0">
                <a:effectLst/>
                <a:latin typeface="微软雅黑" panose="020B0503020204020204" charset="-122"/>
                <a:ea typeface="微软雅黑" panose="020B0503020204020204" charset="-122"/>
                <a:cs typeface="微软雅黑" panose="020B0503020204020204" charset="-122"/>
              </a:rPr>
              <a:t>《</a:t>
            </a:r>
            <a:r>
              <a:rPr lang="zh-CN" altLang="en-US" b="1" i="0" dirty="0">
                <a:effectLst/>
                <a:latin typeface="微软雅黑" panose="020B0503020204020204" charset="-122"/>
                <a:ea typeface="微软雅黑" panose="020B0503020204020204" charset="-122"/>
                <a:cs typeface="微软雅黑" panose="020B0503020204020204" charset="-122"/>
              </a:rPr>
              <a:t>体育场馆运营管理办法</a:t>
            </a:r>
            <a:r>
              <a:rPr lang="en-US" altLang="zh-CN" b="1" i="0" dirty="0">
                <a:effectLst/>
                <a:latin typeface="微软雅黑" panose="020B0503020204020204" charset="-122"/>
                <a:ea typeface="微软雅黑" panose="020B0503020204020204" charset="-122"/>
                <a:cs typeface="微软雅黑" panose="020B0503020204020204" charset="-122"/>
              </a:rPr>
              <a:t>》</a:t>
            </a:r>
            <a:r>
              <a:rPr lang="zh-CN" altLang="en-US" b="1" i="0" dirty="0">
                <a:effectLst/>
                <a:latin typeface="微软雅黑" panose="020B0503020204020204" charset="-122"/>
                <a:ea typeface="微软雅黑" panose="020B0503020204020204" charset="-122"/>
                <a:cs typeface="微软雅黑" panose="020B0503020204020204" charset="-122"/>
              </a:rPr>
              <a:t>第二十六条</a:t>
            </a:r>
            <a:br>
              <a:rPr lang="zh-CN" altLang="en-US" b="0" i="0" dirty="0">
                <a:effectLst/>
                <a:latin typeface="微软雅黑" panose="020B0503020204020204" charset="-122"/>
                <a:ea typeface="微软雅黑" panose="020B0503020204020204" charset="-122"/>
                <a:cs typeface="微软雅黑" panose="020B0503020204020204" charset="-122"/>
              </a:rPr>
            </a:br>
            <a:r>
              <a:rPr lang="zh-CN" altLang="en-US" b="0" i="0" dirty="0">
                <a:effectLst/>
                <a:latin typeface="微软雅黑" panose="020B0503020204020204" charset="-122"/>
                <a:ea typeface="微软雅黑" panose="020B0503020204020204" charset="-122"/>
                <a:cs typeface="微软雅黑" panose="020B0503020204020204" charset="-122"/>
              </a:rPr>
              <a:t>规定场馆需</a:t>
            </a:r>
            <a:r>
              <a:rPr lang="zh-CN" altLang="en-US" b="1" i="0" dirty="0">
                <a:effectLst/>
                <a:latin typeface="微软雅黑" panose="020B0503020204020204" charset="-122"/>
                <a:ea typeface="微软雅黑" panose="020B0503020204020204" charset="-122"/>
                <a:cs typeface="微软雅黑" panose="020B0503020204020204" charset="-122"/>
              </a:rPr>
              <a:t>完善安全管理制度</a:t>
            </a:r>
            <a:r>
              <a:rPr lang="zh-CN" altLang="en-US" b="0" i="0" dirty="0">
                <a:effectLst/>
                <a:latin typeface="微软雅黑" panose="020B0503020204020204" charset="-122"/>
                <a:ea typeface="微软雅黑" panose="020B0503020204020204" charset="-122"/>
                <a:cs typeface="微软雅黑" panose="020B0503020204020204" charset="-122"/>
              </a:rPr>
              <a:t>，包括：</a:t>
            </a:r>
            <a:endParaRPr lang="zh-CN" altLang="en-US" b="0" i="0" dirty="0">
              <a:effectLst/>
              <a:latin typeface="微软雅黑" panose="020B0503020204020204" charset="-122"/>
              <a:ea typeface="微软雅黑" panose="020B0503020204020204" charset="-122"/>
              <a:cs typeface="微软雅黑" panose="020B0503020204020204" charset="-122"/>
            </a:endParaRPr>
          </a:p>
          <a:p>
            <a:pPr marL="742950" lvl="1" indent="-285750" algn="l" latinLnBrk="1">
              <a:lnSpc>
                <a:spcPct val="200000"/>
              </a:lnSpc>
              <a:buFont typeface="Wingdings" panose="05000000000000000000" pitchFamily="2" charset="2"/>
              <a:buChar char="l"/>
            </a:pPr>
            <a:r>
              <a:rPr lang="zh-CN" altLang="en-US" b="0" i="0" dirty="0">
                <a:solidFill>
                  <a:srgbClr val="FF0000"/>
                </a:solidFill>
                <a:effectLst/>
                <a:latin typeface="微软雅黑" panose="020B0503020204020204" charset="-122"/>
                <a:ea typeface="微软雅黑" panose="020B0503020204020204" charset="-122"/>
                <a:cs typeface="微软雅黑" panose="020B0503020204020204" charset="-122"/>
              </a:rPr>
              <a:t>每季度开展结构安全与消防设施检查</a:t>
            </a:r>
            <a:r>
              <a:rPr lang="zh-CN" altLang="en-US" b="0" i="0" dirty="0">
                <a:effectLst/>
                <a:latin typeface="微软雅黑" panose="020B0503020204020204" charset="-122"/>
                <a:ea typeface="微软雅黑" panose="020B0503020204020204" charset="-122"/>
                <a:cs typeface="微软雅黑" panose="020B0503020204020204" charset="-122"/>
              </a:rPr>
              <a:t>；</a:t>
            </a:r>
            <a:endParaRPr lang="zh-CN" altLang="en-US" b="0" i="0" dirty="0">
              <a:effectLst/>
              <a:latin typeface="微软雅黑" panose="020B0503020204020204" charset="-122"/>
              <a:ea typeface="微软雅黑" panose="020B0503020204020204" charset="-122"/>
              <a:cs typeface="微软雅黑" panose="020B0503020204020204" charset="-122"/>
            </a:endParaRPr>
          </a:p>
          <a:p>
            <a:pPr marL="742950" lvl="1" indent="-285750" algn="l" latinLnBrk="1">
              <a:lnSpc>
                <a:spcPct val="200000"/>
              </a:lnSpc>
              <a:buFont typeface="Wingdings" panose="05000000000000000000" pitchFamily="2" charset="2"/>
              <a:buChar char="l"/>
            </a:pPr>
            <a:r>
              <a:rPr lang="zh-CN" altLang="en-US" b="0" i="0" dirty="0">
                <a:solidFill>
                  <a:srgbClr val="FF0000"/>
                </a:solidFill>
                <a:effectLst/>
                <a:latin typeface="微软雅黑" panose="020B0503020204020204" charset="-122"/>
                <a:ea typeface="微软雅黑" panose="020B0503020204020204" charset="-122"/>
                <a:cs typeface="微软雅黑" panose="020B0503020204020204" charset="-122"/>
              </a:rPr>
              <a:t>建立电子化隐患台账，实现“发现</a:t>
            </a:r>
            <a:r>
              <a:rPr lang="en-US" altLang="zh-CN" b="0" i="0" dirty="0">
                <a:solidFill>
                  <a:srgbClr val="FF0000"/>
                </a:solidFill>
                <a:effectLst/>
                <a:latin typeface="微软雅黑" panose="020B0503020204020204" charset="-122"/>
                <a:ea typeface="微软雅黑" panose="020B0503020204020204" charset="-122"/>
                <a:cs typeface="微软雅黑" panose="020B0503020204020204" charset="-122"/>
              </a:rPr>
              <a:t>-</a:t>
            </a:r>
            <a:r>
              <a:rPr lang="zh-CN" altLang="en-US" b="0" i="0" dirty="0">
                <a:solidFill>
                  <a:srgbClr val="FF0000"/>
                </a:solidFill>
                <a:effectLst/>
                <a:latin typeface="微软雅黑" panose="020B0503020204020204" charset="-122"/>
                <a:ea typeface="微软雅黑" panose="020B0503020204020204" charset="-122"/>
                <a:cs typeface="微软雅黑" panose="020B0503020204020204" charset="-122"/>
              </a:rPr>
              <a:t>上报</a:t>
            </a:r>
            <a:r>
              <a:rPr lang="en-US" altLang="zh-CN" b="0" i="0" dirty="0">
                <a:solidFill>
                  <a:srgbClr val="FF0000"/>
                </a:solidFill>
                <a:effectLst/>
                <a:latin typeface="微软雅黑" panose="020B0503020204020204" charset="-122"/>
                <a:ea typeface="微软雅黑" panose="020B0503020204020204" charset="-122"/>
                <a:cs typeface="微软雅黑" panose="020B0503020204020204" charset="-122"/>
              </a:rPr>
              <a:t>-</a:t>
            </a:r>
            <a:r>
              <a:rPr lang="zh-CN" altLang="en-US" b="0" i="0" dirty="0">
                <a:solidFill>
                  <a:srgbClr val="FF0000"/>
                </a:solidFill>
                <a:effectLst/>
                <a:latin typeface="微软雅黑" panose="020B0503020204020204" charset="-122"/>
                <a:ea typeface="微软雅黑" panose="020B0503020204020204" charset="-122"/>
                <a:cs typeface="微软雅黑" panose="020B0503020204020204" charset="-122"/>
              </a:rPr>
              <a:t>处理</a:t>
            </a:r>
            <a:r>
              <a:rPr lang="en-US" altLang="zh-CN" b="0" i="0" dirty="0">
                <a:solidFill>
                  <a:srgbClr val="FF0000"/>
                </a:solidFill>
                <a:effectLst/>
                <a:latin typeface="微软雅黑" panose="020B0503020204020204" charset="-122"/>
                <a:ea typeface="微软雅黑" panose="020B0503020204020204" charset="-122"/>
                <a:cs typeface="微软雅黑" panose="020B0503020204020204" charset="-122"/>
              </a:rPr>
              <a:t>-</a:t>
            </a:r>
            <a:r>
              <a:rPr lang="zh-CN" altLang="en-US" b="0" i="0" dirty="0">
                <a:solidFill>
                  <a:srgbClr val="FF0000"/>
                </a:solidFill>
                <a:effectLst/>
                <a:latin typeface="微软雅黑" panose="020B0503020204020204" charset="-122"/>
                <a:ea typeface="微软雅黑" panose="020B0503020204020204" charset="-122"/>
                <a:cs typeface="微软雅黑" panose="020B0503020204020204" charset="-122"/>
              </a:rPr>
              <a:t>反馈”闭环管理</a:t>
            </a:r>
            <a:r>
              <a:rPr lang="zh-CN" altLang="en-US" b="0" i="0" dirty="0">
                <a:effectLst/>
                <a:latin typeface="微软雅黑" panose="020B0503020204020204" charset="-122"/>
                <a:ea typeface="微软雅黑" panose="020B0503020204020204" charset="-122"/>
                <a:cs typeface="微软雅黑" panose="020B0503020204020204" charset="-122"/>
              </a:rPr>
              <a:t>；</a:t>
            </a:r>
            <a:endParaRPr lang="zh-CN" altLang="en-US" b="0" i="0" dirty="0">
              <a:effectLst/>
              <a:latin typeface="微软雅黑" panose="020B0503020204020204" charset="-122"/>
              <a:ea typeface="微软雅黑" panose="020B0503020204020204" charset="-122"/>
              <a:cs typeface="微软雅黑" panose="020B0503020204020204" charset="-122"/>
            </a:endParaRPr>
          </a:p>
          <a:p>
            <a:pPr marL="742950" lvl="1" indent="-285750" algn="l" latinLnBrk="1">
              <a:lnSpc>
                <a:spcPct val="200000"/>
              </a:lnSpc>
              <a:buFont typeface="Wingdings" panose="05000000000000000000" pitchFamily="2" charset="2"/>
              <a:buChar char="l"/>
            </a:pPr>
            <a:r>
              <a:rPr lang="zh-CN" altLang="en-US" b="0" i="0" dirty="0">
                <a:effectLst/>
                <a:latin typeface="微软雅黑" panose="020B0503020204020204" charset="-122"/>
                <a:ea typeface="微软雅黑" panose="020B0503020204020204" charset="-122"/>
                <a:cs typeface="微软雅黑" panose="020B0503020204020204" charset="-122"/>
              </a:rPr>
              <a:t>每年组织</a:t>
            </a:r>
            <a:r>
              <a:rPr lang="en-US" altLang="zh-CN" b="0" i="0" dirty="0">
                <a:effectLst/>
                <a:latin typeface="微软雅黑" panose="020B0503020204020204" charset="-122"/>
                <a:ea typeface="微软雅黑" panose="020B0503020204020204" charset="-122"/>
                <a:cs typeface="微软雅黑" panose="020B0503020204020204" charset="-122"/>
              </a:rPr>
              <a:t>2</a:t>
            </a:r>
            <a:r>
              <a:rPr lang="zh-CN" altLang="en-US" b="0" i="0" dirty="0">
                <a:effectLst/>
                <a:latin typeface="微软雅黑" panose="020B0503020204020204" charset="-122"/>
                <a:ea typeface="微软雅黑" panose="020B0503020204020204" charset="-122"/>
                <a:cs typeface="微软雅黑" panose="020B0503020204020204" charset="-122"/>
              </a:rPr>
              <a:t>次以上应急演练。</a:t>
            </a:r>
            <a:endParaRPr lang="zh-CN" altLang="en-US" b="0" i="0" dirty="0">
              <a:effectLst/>
              <a:latin typeface="微软雅黑" panose="020B0503020204020204" charset="-122"/>
              <a:ea typeface="微软雅黑" panose="020B0503020204020204" charset="-122"/>
              <a:cs typeface="微软雅黑" panose="020B0503020204020204" charset="-122"/>
            </a:endParaRPr>
          </a:p>
          <a:p>
            <a:pPr algn="l" latinLnBrk="1">
              <a:lnSpc>
                <a:spcPct val="200000"/>
              </a:lnSpc>
              <a:buFont typeface="+mj-lt"/>
              <a:buAutoNum type="arabicPeriod"/>
            </a:pPr>
            <a:r>
              <a:rPr lang="en-US" altLang="zh-CN" b="1" i="0" dirty="0">
                <a:effectLst/>
                <a:latin typeface="微软雅黑" panose="020B0503020204020204" charset="-122"/>
                <a:ea typeface="微软雅黑" panose="020B0503020204020204" charset="-122"/>
                <a:cs typeface="微软雅黑" panose="020B0503020204020204" charset="-122"/>
              </a:rPr>
              <a:t>《</a:t>
            </a:r>
            <a:r>
              <a:rPr lang="zh-CN" altLang="en-US" b="1" i="0" dirty="0">
                <a:effectLst/>
                <a:latin typeface="微软雅黑" panose="020B0503020204020204" charset="-122"/>
                <a:ea typeface="微软雅黑" panose="020B0503020204020204" charset="-122"/>
                <a:cs typeface="微软雅黑" panose="020B0503020204020204" charset="-122"/>
              </a:rPr>
              <a:t>大型体育赛事活动安全评估规范</a:t>
            </a:r>
            <a:r>
              <a:rPr lang="en-US" altLang="zh-CN" b="1" i="0" dirty="0">
                <a:effectLst/>
                <a:latin typeface="微软雅黑" panose="020B0503020204020204" charset="-122"/>
                <a:ea typeface="微软雅黑" panose="020B0503020204020204" charset="-122"/>
                <a:cs typeface="微软雅黑" panose="020B0503020204020204" charset="-122"/>
              </a:rPr>
              <a:t>》</a:t>
            </a:r>
            <a:br>
              <a:rPr lang="zh-CN" altLang="en-US" b="0" i="0" dirty="0">
                <a:effectLst/>
                <a:latin typeface="微软雅黑" panose="020B0503020204020204" charset="-122"/>
                <a:ea typeface="微软雅黑" panose="020B0503020204020204" charset="-122"/>
                <a:cs typeface="微软雅黑" panose="020B0503020204020204" charset="-122"/>
              </a:rPr>
            </a:br>
            <a:r>
              <a:rPr lang="zh-CN" altLang="en-US" b="0" i="0" dirty="0">
                <a:effectLst/>
                <a:latin typeface="微软雅黑" panose="020B0503020204020204" charset="-122"/>
                <a:ea typeface="微软雅黑" panose="020B0503020204020204" charset="-122"/>
                <a:cs typeface="微软雅黑" panose="020B0503020204020204" charset="-122"/>
              </a:rPr>
              <a:t>要求赛事前对场馆荷载、疏散通道、临时搭建物等进行专业评估，未达标者禁止举办活动</a:t>
            </a:r>
            <a:r>
              <a:rPr lang="zh-CN" altLang="en-US" b="1" i="0" dirty="0">
                <a:effectLst/>
                <a:latin typeface="微软雅黑" panose="020B0503020204020204" charset="-122"/>
                <a:ea typeface="微软雅黑" panose="020B0503020204020204" charset="-122"/>
                <a:cs typeface="微软雅黑" panose="020B0503020204020204" charset="-122"/>
              </a:rPr>
              <a:t>。</a:t>
            </a:r>
            <a:endParaRPr lang="zh-CN" altLang="en-US" b="0" i="0" dirty="0">
              <a:effectLst/>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18820" y="161290"/>
            <a:ext cx="11363960" cy="830997"/>
          </a:xfrm>
          <a:prstGeom prst="rect">
            <a:avLst/>
          </a:prstGeom>
          <a:noFill/>
        </p:spPr>
        <p:txBody>
          <a:bodyPr wrap="square" rtlCol="0" anchor="t">
            <a:spAutoFit/>
          </a:bodyPr>
          <a:lstStyle/>
          <a:p>
            <a:pPr>
              <a:defRPr/>
            </a:pPr>
            <a:r>
              <a:rPr lang="en-US" altLang="zh-CN" sz="2400" b="1" kern="100" dirty="0">
                <a:solidFill>
                  <a:srgbClr val="0070C0"/>
                </a:solidFill>
                <a:latin typeface="微软雅黑" panose="020B0503020204020204" charset="-122"/>
                <a:ea typeface="微软雅黑" panose="020B0503020204020204" charset="-122"/>
                <a:cs typeface="+mn-ea"/>
                <a:sym typeface="+mn-lt"/>
              </a:rPr>
              <a:t>1.2 </a:t>
            </a:r>
            <a:r>
              <a:rPr lang="zh-CN" altLang="en-US" sz="2400" b="1" kern="100" dirty="0">
                <a:solidFill>
                  <a:srgbClr val="0070C0"/>
                </a:solidFill>
                <a:latin typeface="微软雅黑" panose="020B0503020204020204" charset="-122"/>
                <a:ea typeface="微软雅黑" panose="020B0503020204020204" charset="-122"/>
                <a:cs typeface="+mn-ea"/>
                <a:sym typeface="+mn-lt"/>
              </a:rPr>
              <a:t>政策法律依据</a:t>
            </a:r>
            <a:r>
              <a:rPr lang="en-US" altLang="zh-CN" sz="2400" b="1" kern="100" dirty="0">
                <a:solidFill>
                  <a:srgbClr val="0070C0"/>
                </a:solidFill>
                <a:latin typeface="微软雅黑" panose="020B0503020204020204" charset="-122"/>
                <a:ea typeface="微软雅黑" panose="020B0503020204020204" charset="-122"/>
                <a:cs typeface="+mn-ea"/>
                <a:sym typeface="+mn-lt"/>
              </a:rPr>
              <a:t>-</a:t>
            </a:r>
            <a:r>
              <a:rPr lang="zh-CN" altLang="en-US" sz="2400" b="1" kern="100" dirty="0">
                <a:solidFill>
                  <a:srgbClr val="0070C0"/>
                </a:solidFill>
                <a:latin typeface="微软雅黑" panose="020B0503020204020204" charset="-122"/>
                <a:ea typeface="微软雅黑" panose="020B0503020204020204" charset="-122"/>
                <a:cs typeface="+mn-ea"/>
                <a:sym typeface="+mn-lt"/>
              </a:rPr>
              <a:t>国家</a:t>
            </a:r>
            <a:r>
              <a:rPr lang="zh-CN" altLang="en-US" sz="2400" b="1" kern="100" dirty="0">
                <a:solidFill>
                  <a:srgbClr val="0070C0"/>
                </a:solidFill>
                <a:latin typeface="微软雅黑" panose="020B0503020204020204" charset="-122"/>
                <a:ea typeface="微软雅黑" panose="020B0503020204020204" charset="-122"/>
                <a:cs typeface="+mn-ea"/>
              </a:rPr>
              <a:t>体育总局专项政策</a:t>
            </a:r>
            <a:endParaRPr lang="zh-CN" altLang="en-US" sz="2400" b="1" kern="100" dirty="0">
              <a:solidFill>
                <a:srgbClr val="0070C0"/>
              </a:solidFill>
              <a:latin typeface="微软雅黑" panose="020B0503020204020204" charset="-122"/>
              <a:ea typeface="微软雅黑" panose="020B0503020204020204" charset="-122"/>
              <a:cs typeface="+mn-ea"/>
            </a:endParaRPr>
          </a:p>
          <a:p>
            <a:pPr algn="l">
              <a:defRPr/>
            </a:pPr>
            <a:endParaRPr lang="zh-CN" altLang="en-US" sz="2400" b="1" kern="100" dirty="0">
              <a:solidFill>
                <a:srgbClr val="C00000"/>
              </a:solidFill>
              <a:latin typeface="微软雅黑" panose="020B0503020204020204" charset="-122"/>
              <a:ea typeface="微软雅黑" panose="020B0503020204020204" charset="-122"/>
              <a:cs typeface="+mn-ea"/>
              <a:sym typeface="+mn-lt"/>
            </a:endParaRPr>
          </a:p>
        </p:txBody>
      </p:sp>
      <p:pic>
        <p:nvPicPr>
          <p:cNvPr id="4" name="图片 3"/>
          <p:cNvPicPr>
            <a:picLocks noChangeAspect="1"/>
          </p:cNvPicPr>
          <p:nvPr/>
        </p:nvPicPr>
        <p:blipFill>
          <a:blip r:embed="rId2"/>
          <a:stretch>
            <a:fillRect/>
          </a:stretch>
        </p:blipFill>
        <p:spPr>
          <a:xfrm>
            <a:off x="5733427" y="775008"/>
            <a:ext cx="6349353" cy="2962276"/>
          </a:xfrm>
          <a:prstGeom prst="rect">
            <a:avLst/>
          </a:prstGeom>
        </p:spPr>
      </p:pic>
      <p:pic>
        <p:nvPicPr>
          <p:cNvPr id="6" name="图片 5"/>
          <p:cNvPicPr>
            <a:picLocks noChangeAspect="1"/>
          </p:cNvPicPr>
          <p:nvPr/>
        </p:nvPicPr>
        <p:blipFill>
          <a:blip r:embed="rId3"/>
          <a:stretch>
            <a:fillRect/>
          </a:stretch>
        </p:blipFill>
        <p:spPr>
          <a:xfrm>
            <a:off x="5733426" y="3892648"/>
            <a:ext cx="6349354" cy="243671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 name="组合 12"/>
          <p:cNvGrpSpPr/>
          <p:nvPr/>
        </p:nvGrpSpPr>
        <p:grpSpPr>
          <a:xfrm>
            <a:off x="450080" y="1867366"/>
            <a:ext cx="2346163" cy="1647061"/>
            <a:chOff x="3119528" y="2803594"/>
            <a:chExt cx="2908142" cy="1938993"/>
          </a:xfrm>
        </p:grpSpPr>
        <p:sp>
          <p:nvSpPr>
            <p:cNvPr id="14" name="矩形 13"/>
            <p:cNvSpPr/>
            <p:nvPr>
              <p:custDataLst>
                <p:tags r:id="rId1"/>
              </p:custDataLst>
            </p:nvPr>
          </p:nvSpPr>
          <p:spPr>
            <a:xfrm>
              <a:off x="3119528" y="2803594"/>
              <a:ext cx="2908142" cy="1938993"/>
            </a:xfrm>
            <a:prstGeom prst="rect">
              <a:avLst/>
            </a:prstGeom>
          </p:spPr>
          <p:txBody>
            <a:bodyPr wrap="square">
              <a:spAutoFit/>
            </a:bodyPr>
            <a:lstStyle>
              <a:lvl1pPr marL="0" marR="0" indent="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1pPr>
              <a:lvl2pPr marL="0" marR="0" indent="457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2pPr>
              <a:lvl3pPr marL="0" marR="0" indent="914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3pPr>
              <a:lvl4pPr marL="0" marR="0" indent="1371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4pPr>
              <a:lvl5pPr marL="0" marR="0" indent="18288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5pPr>
              <a:lvl6pPr marL="0" marR="0" indent="22860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6pPr>
              <a:lvl7pPr marL="0" marR="0" indent="2743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7pPr>
              <a:lvl8pPr marL="0" marR="0" indent="3200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8pPr>
              <a:lvl9pPr marL="0" marR="0" indent="3657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9pPr>
            </a:lstStyle>
            <a:p>
              <a:pPr algn="ctr" defTabSz="908685" eaLnBrk="1" fontAlgn="auto" hangingPunct="1">
                <a:lnSpc>
                  <a:spcPct val="150000"/>
                </a:lnSpc>
                <a:defRPr/>
              </a:pPr>
              <a:r>
                <a:rPr lang="zh-CN" altLang="en-US" sz="8000" b="1" dirty="0">
                  <a:solidFill>
                    <a:srgbClr val="303030"/>
                  </a:solidFill>
                  <a:latin typeface="Impact" panose="020B0806030902050204"/>
                </a:rPr>
                <a:t>目</a:t>
              </a:r>
              <a:r>
                <a:rPr lang="zh-CN" altLang="en-US" sz="3600" b="1" dirty="0">
                  <a:solidFill>
                    <a:srgbClr val="303030"/>
                  </a:solidFill>
                  <a:latin typeface="Impact" panose="020B0806030902050204"/>
                </a:rPr>
                <a:t>录</a:t>
              </a:r>
              <a:endParaRPr lang="en-US" sz="3600" b="1" dirty="0">
                <a:solidFill>
                  <a:srgbClr val="303030"/>
                </a:solidFill>
                <a:latin typeface="Impact" panose="020B0806030902050204"/>
              </a:endParaRPr>
            </a:p>
          </p:txBody>
        </p:sp>
        <p:sp>
          <p:nvSpPr>
            <p:cNvPr id="15" name="矩形 14"/>
            <p:cNvSpPr/>
            <p:nvPr>
              <p:custDataLst>
                <p:tags r:id="rId2"/>
              </p:custDataLst>
            </p:nvPr>
          </p:nvSpPr>
          <p:spPr>
            <a:xfrm>
              <a:off x="4342572" y="2931990"/>
              <a:ext cx="1561196" cy="400110"/>
            </a:xfrm>
            <a:prstGeom prst="rect">
              <a:avLst/>
            </a:prstGeom>
          </p:spPr>
          <p:txBody>
            <a:bodyPr wrap="none">
              <a:spAutoFit/>
            </a:bodyPr>
            <a:lstStyle>
              <a:lvl1pPr marL="0" marR="0" indent="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1pPr>
              <a:lvl2pPr marL="0" marR="0" indent="457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2pPr>
              <a:lvl3pPr marL="0" marR="0" indent="914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3pPr>
              <a:lvl4pPr marL="0" marR="0" indent="1371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4pPr>
              <a:lvl5pPr marL="0" marR="0" indent="18288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5pPr>
              <a:lvl6pPr marL="0" marR="0" indent="22860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6pPr>
              <a:lvl7pPr marL="0" marR="0" indent="27432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7pPr>
              <a:lvl8pPr marL="0" marR="0" indent="32004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8pPr>
              <a:lvl9pPr marL="0" marR="0" indent="3657600" algn="l" defTabSz="914400" latinLnBrk="0">
                <a:lnSpc>
                  <a:spcPct val="100000"/>
                </a:lnSpc>
                <a:spcBef>
                  <a:spcPts val="0"/>
                </a:spcBef>
                <a:spcAft>
                  <a:spcPts val="0"/>
                </a:spcAft>
                <a:buClrTx/>
                <a:buSzTx/>
                <a:buFontTx/>
                <a:buNone/>
                <a:defRPr sz="1800" b="0" i="0" u="none" strike="noStrike" cap="none" spc="0" baseline="0">
                  <a:ln>
                    <a:noFill/>
                  </a:ln>
                  <a:solidFill>
                    <a:schemeClr val="tx1"/>
                  </a:solidFill>
                  <a:uFillTx/>
                  <a:latin typeface="+mn-lt"/>
                  <a:ea typeface="+mn-ea"/>
                  <a:cs typeface="+mn-cs"/>
                  <a:sym typeface="Arial Unicode MS" panose="020B0604020202020204" charset="-122"/>
                </a:defRPr>
              </a:lvl9pPr>
            </a:lstStyle>
            <a:p>
              <a:pPr algn="ctr" defTabSz="908685" eaLnBrk="1" fontAlgn="auto" hangingPunct="1">
                <a:defRPr/>
              </a:pPr>
              <a:r>
                <a:rPr lang="en-US" sz="2000" dirty="0">
                  <a:solidFill>
                    <a:srgbClr val="303030"/>
                  </a:solidFill>
                </a:rPr>
                <a:t>CONTENTS</a:t>
              </a:r>
              <a:endParaRPr lang="en-US" sz="2000" dirty="0">
                <a:solidFill>
                  <a:srgbClr val="303030"/>
                </a:solidFill>
              </a:endParaRPr>
            </a:p>
          </p:txBody>
        </p:sp>
      </p:grpSp>
      <p:sp>
        <p:nvSpPr>
          <p:cNvPr id="16" name="矩形 15"/>
          <p:cNvSpPr/>
          <p:nvPr>
            <p:custDataLst>
              <p:tags r:id="rId3"/>
            </p:custDataLst>
          </p:nvPr>
        </p:nvSpPr>
        <p:spPr>
          <a:xfrm>
            <a:off x="2959100" y="2090420"/>
            <a:ext cx="104140" cy="2394000"/>
          </a:xfrm>
          <a:prstGeom prst="rect">
            <a:avLst/>
          </a:prstGeom>
          <a:solidFill>
            <a:srgbClr val="4472CC"/>
          </a:solidFill>
          <a:ln>
            <a:noFill/>
          </a:ln>
        </p:spPr>
        <p:style>
          <a:lnRef idx="2">
            <a:schemeClr val="accent1">
              <a:shade val="50000"/>
            </a:schemeClr>
          </a:lnRef>
          <a:fillRef idx="1">
            <a:schemeClr val="accent1"/>
          </a:fillRef>
          <a:effectRef idx="0">
            <a:schemeClr val="accent1"/>
          </a:effectRef>
          <a:fontRef idx="minor">
            <a:schemeClr val="lt1"/>
          </a:fontRef>
        </p:style>
        <p:txBody>
          <a:bodyPr lIns="90914" tIns="45460" rIns="90914" bIns="45460" rtlCol="0" anchor="ctr"/>
          <a:lstStyle>
            <a:lvl1pPr marL="0" marR="0" indent="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1pPr>
            <a:lvl2pPr marL="0" marR="0" indent="4572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2pPr>
            <a:lvl3pPr marL="0" marR="0" indent="9144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3pPr>
            <a:lvl4pPr marL="0" marR="0" indent="13716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4pPr>
            <a:lvl5pPr marL="0" marR="0" indent="18288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5pPr>
            <a:lvl6pPr marL="0" marR="0" indent="22860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6pPr>
            <a:lvl7pPr marL="0" marR="0" indent="27432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7pPr>
            <a:lvl8pPr marL="0" marR="0" indent="32004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8pPr>
            <a:lvl9pPr marL="0" marR="0" indent="3657600" algn="l" defTabSz="914400" latinLnBrk="0">
              <a:lnSpc>
                <a:spcPct val="100000"/>
              </a:lnSpc>
              <a:spcBef>
                <a:spcPts val="0"/>
              </a:spcBef>
              <a:spcAft>
                <a:spcPts val="0"/>
              </a:spcAft>
              <a:buClrTx/>
              <a:buSzTx/>
              <a:buFontTx/>
              <a:buNone/>
              <a:defRPr sz="1800" b="0" i="0" u="none" strike="noStrike" cap="none" spc="0" baseline="0">
                <a:ln>
                  <a:noFill/>
                </a:ln>
                <a:solidFill>
                  <a:schemeClr val="lt1"/>
                </a:solidFill>
                <a:uFillTx/>
                <a:latin typeface="+mn-lt"/>
                <a:ea typeface="+mn-ea"/>
                <a:cs typeface="+mn-cs"/>
                <a:sym typeface="Arial Unicode MS" panose="020B0604020202020204" charset="-122"/>
              </a:defRPr>
            </a:lvl9pPr>
          </a:lstStyle>
          <a:p>
            <a:pPr algn="ctr" defTabSz="908685" eaLnBrk="1" fontAlgn="auto" hangingPunct="1">
              <a:lnSpc>
                <a:spcPct val="150000"/>
              </a:lnSpc>
              <a:defRPr/>
            </a:pPr>
            <a:endParaRPr lang="en-US" dirty="0">
              <a:solidFill>
                <a:srgbClr val="FFFFFF"/>
              </a:solidFill>
            </a:endParaRPr>
          </a:p>
        </p:txBody>
      </p:sp>
      <p:sp>
        <p:nvSpPr>
          <p:cNvPr id="3" name="Rectangle 6"/>
          <p:cNvSpPr/>
          <p:nvPr>
            <p:custDataLst>
              <p:tags r:id="rId4"/>
            </p:custDataLst>
          </p:nvPr>
        </p:nvSpPr>
        <p:spPr>
          <a:xfrm>
            <a:off x="3267748" y="2191777"/>
            <a:ext cx="1035066" cy="512198"/>
          </a:xfrm>
          <a:prstGeom prst="rect">
            <a:avLst/>
          </a:prstGeom>
          <a:solidFill>
            <a:schemeClr val="bg1">
              <a:lumMod val="85000"/>
            </a:schemeClr>
          </a:solidFill>
          <a:ln>
            <a:noFill/>
          </a:ln>
        </p:spPr>
        <p:txBody>
          <a:bodyPr lIns="90914" tIns="45460" rIns="90914" bIns="45460" anchor="ctr">
            <a:noAutofit/>
          </a:bodyPr>
          <a:p>
            <a:pPr lvl="0" algn="ctr" defTabSz="908685" eaLnBrk="0" fontAlgn="base" hangingPunct="0">
              <a:buClrTx/>
              <a:buSzTx/>
              <a:buFontTx/>
            </a:pPr>
            <a:r>
              <a:rPr lang="zh-CN" altLang="en-US" sz="2800" b="1" dirty="0">
                <a:latin typeface="Impact MT Std" pitchFamily="34" charset="0"/>
                <a:ea typeface="微软雅黑" panose="020B0503020204020204" charset="-122"/>
                <a:cs typeface="Arial Unicode MS" panose="020B0604020202020204" charset="-122"/>
                <a:sym typeface="微软雅黑" panose="020B0503020204020204" charset="-122"/>
              </a:rPr>
              <a:t>一</a:t>
            </a:r>
            <a:endParaRPr lang="zh-CN" altLang="en-US" sz="2800" b="1" dirty="0">
              <a:latin typeface="Impact MT Std" pitchFamily="34" charset="0"/>
              <a:ea typeface="微软雅黑" panose="020B0503020204020204" charset="-122"/>
              <a:cs typeface="Arial Unicode MS" panose="020B0604020202020204" charset="-122"/>
              <a:sym typeface="微软雅黑" panose="020B0503020204020204" charset="-122"/>
            </a:endParaRPr>
          </a:p>
        </p:txBody>
      </p:sp>
      <p:sp>
        <p:nvSpPr>
          <p:cNvPr id="4" name="Rectangle 8"/>
          <p:cNvSpPr/>
          <p:nvPr>
            <p:custDataLst>
              <p:tags r:id="rId5"/>
            </p:custDataLst>
          </p:nvPr>
        </p:nvSpPr>
        <p:spPr>
          <a:xfrm>
            <a:off x="4696921" y="2191777"/>
            <a:ext cx="5600025" cy="532116"/>
          </a:xfrm>
          <a:prstGeom prst="rect">
            <a:avLst/>
          </a:prstGeom>
          <a:solidFill>
            <a:srgbClr val="D9D9D9"/>
          </a:solidFill>
          <a:ln>
            <a:noFill/>
          </a:ln>
        </p:spPr>
        <p:txBody>
          <a:bodyPr lIns="90914" tIns="45460" rIns="90914" bIns="45460" anchor="ctr">
            <a:noAutofit/>
          </a:bodyPr>
          <a:p>
            <a:pPr lvl="0" algn="ctr" defTabSz="1210310" eaLnBrk="0" fontAlgn="base" hangingPunct="0">
              <a:buClrTx/>
              <a:buSzTx/>
              <a:buFontTx/>
            </a:pPr>
            <a:r>
              <a:rPr lang="zh-CN" altLang="en-US" sz="2400" b="1" dirty="0">
                <a:latin typeface="微软雅黑" panose="020B0503020204020204" charset="-122"/>
                <a:ea typeface="微软雅黑" panose="020B0503020204020204" charset="-122"/>
                <a:sym typeface="微软雅黑" panose="020B0503020204020204" charset="-122"/>
              </a:rPr>
              <a:t>系统背景与价值</a:t>
            </a:r>
            <a:endParaRPr lang="zh-CN" altLang="en-US" sz="2400" b="1" dirty="0">
              <a:latin typeface="微软雅黑" panose="020B0503020204020204" charset="-122"/>
              <a:ea typeface="微软雅黑" panose="020B0503020204020204" charset="-122"/>
              <a:sym typeface="微软雅黑" panose="020B0503020204020204" charset="-122"/>
            </a:endParaRPr>
          </a:p>
        </p:txBody>
      </p:sp>
      <p:sp>
        <p:nvSpPr>
          <p:cNvPr id="5" name="Rectangle 8"/>
          <p:cNvSpPr/>
          <p:nvPr>
            <p:custDataLst>
              <p:tags r:id="rId6"/>
            </p:custDataLst>
          </p:nvPr>
        </p:nvSpPr>
        <p:spPr>
          <a:xfrm>
            <a:off x="4696921" y="2961495"/>
            <a:ext cx="5600025" cy="524291"/>
          </a:xfrm>
          <a:prstGeom prst="rect">
            <a:avLst/>
          </a:prstGeom>
          <a:solidFill>
            <a:srgbClr val="D9D9D9"/>
          </a:solidFill>
          <a:ln>
            <a:noFill/>
          </a:ln>
        </p:spPr>
        <p:txBody>
          <a:bodyPr lIns="90914" tIns="45460" rIns="90914" bIns="45460" anchor="ctr">
            <a:noAutofit/>
          </a:bodyPr>
          <a:p>
            <a:pPr lvl="0" algn="ctr" defTabSz="1210310" eaLnBrk="0" fontAlgn="base" hangingPunct="0">
              <a:buClrTx/>
              <a:buSzTx/>
              <a:buFontTx/>
            </a:pPr>
            <a:r>
              <a:rPr lang="zh-CN" altLang="en-US" sz="2400" b="1" dirty="0">
                <a:latin typeface="微软雅黑" panose="020B0503020204020204" charset="-122"/>
                <a:ea typeface="微软雅黑" panose="020B0503020204020204" charset="-122"/>
                <a:sym typeface="+mn-ea"/>
              </a:rPr>
              <a:t>系统架构与解决问题</a:t>
            </a:r>
            <a:endParaRPr lang="zh-CN" altLang="en-US" sz="2400" b="1" dirty="0">
              <a:latin typeface="微软雅黑" panose="020B0503020204020204" charset="-122"/>
              <a:ea typeface="微软雅黑" panose="020B0503020204020204" charset="-122"/>
              <a:sym typeface="+mn-ea"/>
            </a:endParaRPr>
          </a:p>
        </p:txBody>
      </p:sp>
      <p:sp>
        <p:nvSpPr>
          <p:cNvPr id="6" name="Rectangle 6"/>
          <p:cNvSpPr/>
          <p:nvPr>
            <p:custDataLst>
              <p:tags r:id="rId7"/>
            </p:custDataLst>
          </p:nvPr>
        </p:nvSpPr>
        <p:spPr>
          <a:xfrm>
            <a:off x="3267748" y="2961495"/>
            <a:ext cx="1035066" cy="524291"/>
          </a:xfrm>
          <a:prstGeom prst="rect">
            <a:avLst/>
          </a:prstGeom>
          <a:solidFill>
            <a:schemeClr val="bg1">
              <a:lumMod val="85000"/>
            </a:schemeClr>
          </a:solidFill>
          <a:ln>
            <a:noFill/>
          </a:ln>
        </p:spPr>
        <p:txBody>
          <a:bodyPr lIns="90914" tIns="45460" rIns="90914" bIns="45460" anchor="ctr">
            <a:noAutofit/>
          </a:bodyPr>
          <a:p>
            <a:pPr lvl="0" algn="ctr" defTabSz="908685" eaLnBrk="0" fontAlgn="base" hangingPunct="0">
              <a:buClrTx/>
              <a:buSzTx/>
              <a:buFontTx/>
            </a:pPr>
            <a:r>
              <a:rPr lang="zh-CN" altLang="en-US" sz="2800" b="1" dirty="0">
                <a:latin typeface="Impact MT Std" pitchFamily="34" charset="0"/>
                <a:ea typeface="微软雅黑" panose="020B0503020204020204" charset="-122"/>
                <a:cs typeface="Arial Unicode MS" panose="020B0604020202020204" charset="-122"/>
                <a:sym typeface="微软雅黑" panose="020B0503020204020204" charset="-122"/>
              </a:rPr>
              <a:t>二</a:t>
            </a:r>
            <a:endParaRPr lang="zh-CN" altLang="en-US" sz="2800" b="1" dirty="0">
              <a:latin typeface="Impact MT Std" pitchFamily="34" charset="0"/>
              <a:ea typeface="微软雅黑" panose="020B0503020204020204" charset="-122"/>
              <a:cs typeface="Arial Unicode MS" panose="020B0604020202020204" charset="-122"/>
              <a:sym typeface="微软雅黑" panose="020B0503020204020204" charset="-122"/>
            </a:endParaRPr>
          </a:p>
        </p:txBody>
      </p:sp>
      <p:sp>
        <p:nvSpPr>
          <p:cNvPr id="12" name="Rectangle 8"/>
          <p:cNvSpPr/>
          <p:nvPr>
            <p:custDataLst>
              <p:tags r:id="rId8"/>
            </p:custDataLst>
          </p:nvPr>
        </p:nvSpPr>
        <p:spPr>
          <a:xfrm>
            <a:off x="4696921" y="3737338"/>
            <a:ext cx="5600025" cy="524291"/>
          </a:xfrm>
          <a:prstGeom prst="rect">
            <a:avLst/>
          </a:prstGeom>
          <a:solidFill>
            <a:srgbClr val="4472CC"/>
          </a:solidFill>
          <a:ln>
            <a:noFill/>
          </a:ln>
        </p:spPr>
        <p:txBody>
          <a:bodyPr lIns="90914" tIns="45460" rIns="90914" bIns="45460" anchor="ctr">
            <a:noAutofit/>
          </a:bodyPr>
          <a:p>
            <a:pPr lvl="0" algn="ctr" defTabSz="1210310" eaLnBrk="0" fontAlgn="base" hangingPunct="0">
              <a:buClrTx/>
              <a:buSzTx/>
              <a:buFontTx/>
            </a:pPr>
            <a:r>
              <a:rPr lang="zh-CN" altLang="en-US" sz="2400" b="1" dirty="0">
                <a:solidFill>
                  <a:schemeClr val="bg1"/>
                </a:solidFill>
                <a:latin typeface="微软雅黑" panose="020B0503020204020204" charset="-122"/>
                <a:ea typeface="微软雅黑" panose="020B0503020204020204" charset="-122"/>
                <a:sym typeface="+mn-ea"/>
              </a:rPr>
              <a:t>系统介绍</a:t>
            </a:r>
            <a:endParaRPr lang="zh-CN" altLang="en-US" sz="2400" b="1" dirty="0">
              <a:solidFill>
                <a:schemeClr val="bg1"/>
              </a:solidFill>
              <a:latin typeface="微软雅黑" panose="020B0503020204020204" charset="-122"/>
              <a:ea typeface="微软雅黑" panose="020B0503020204020204" charset="-122"/>
              <a:sym typeface="+mn-ea"/>
            </a:endParaRPr>
          </a:p>
        </p:txBody>
      </p:sp>
      <p:sp>
        <p:nvSpPr>
          <p:cNvPr id="21" name="Rectangle 6"/>
          <p:cNvSpPr/>
          <p:nvPr>
            <p:custDataLst>
              <p:tags r:id="rId9"/>
            </p:custDataLst>
          </p:nvPr>
        </p:nvSpPr>
        <p:spPr>
          <a:xfrm>
            <a:off x="3267748" y="3737338"/>
            <a:ext cx="1035066" cy="524291"/>
          </a:xfrm>
          <a:prstGeom prst="rect">
            <a:avLst/>
          </a:prstGeom>
          <a:solidFill>
            <a:srgbClr val="4472CC"/>
          </a:solidFill>
          <a:ln>
            <a:noFill/>
          </a:ln>
        </p:spPr>
        <p:txBody>
          <a:bodyPr lIns="90914" tIns="45460" rIns="90914" bIns="45460" anchor="ctr">
            <a:noAutofit/>
          </a:bodyPr>
          <a:p>
            <a:pPr lvl="0" algn="ctr" defTabSz="908685" eaLnBrk="0" fontAlgn="base" hangingPunct="0">
              <a:buClrTx/>
              <a:buSzTx/>
              <a:buFontTx/>
            </a:pPr>
            <a:r>
              <a:rPr lang="zh-CN" altLang="en-US" sz="2800" b="1" dirty="0">
                <a:solidFill>
                  <a:schemeClr val="bg1"/>
                </a:solidFill>
                <a:latin typeface="Impact MT Std" pitchFamily="34" charset="0"/>
                <a:ea typeface="微软雅黑" panose="020B0503020204020204" charset="-122"/>
                <a:cs typeface="Arial Unicode MS" panose="020B0604020202020204" charset="-122"/>
                <a:sym typeface="微软雅黑" panose="020B0503020204020204" charset="-122"/>
              </a:rPr>
              <a:t>三</a:t>
            </a:r>
            <a:endParaRPr lang="zh-CN" altLang="en-US" sz="2800" b="1" dirty="0">
              <a:solidFill>
                <a:schemeClr val="bg1"/>
              </a:solidFill>
              <a:latin typeface="Impact MT Std" pitchFamily="34" charset="0"/>
              <a:ea typeface="微软雅黑" panose="020B0503020204020204" charset="-122"/>
              <a:cs typeface="Arial Unicode MS" panose="020B0604020202020204" charset="-122"/>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椭圆 9"/>
          <p:cNvSpPr/>
          <p:nvPr/>
        </p:nvSpPr>
        <p:spPr bwMode="auto">
          <a:xfrm>
            <a:off x="347370" y="775008"/>
            <a:ext cx="108812" cy="108956"/>
          </a:xfrm>
          <a:prstGeom prst="ellipse">
            <a:avLst/>
          </a:prstGeom>
          <a:solidFill>
            <a:schemeClr val="bg1"/>
          </a:solidFill>
          <a:ln w="15875">
            <a:solidFill>
              <a:schemeClr val="bg1"/>
            </a:solidFill>
          </a:ln>
          <a:effectLst/>
        </p:spPr>
        <p:txBody>
          <a:bodyPr rtlCol="0" anchor="ctr">
            <a:scene3d>
              <a:camera prst="orthographicFront"/>
              <a:lightRig rig="threePt" dir="t"/>
            </a:scene3d>
            <a:sp3d>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18820" y="161290"/>
            <a:ext cx="11363960" cy="460375"/>
          </a:xfrm>
          <a:prstGeom prst="rect">
            <a:avLst/>
          </a:prstGeom>
          <a:noFill/>
        </p:spPr>
        <p:txBody>
          <a:bodyPr wrap="square" rtlCol="0" anchor="t">
            <a:spAutoFit/>
          </a:bodyPr>
          <a:lstStyle/>
          <a:p>
            <a:pPr algn="l">
              <a:defRPr/>
            </a:pPr>
            <a:r>
              <a:rPr lang="en-US" altLang="zh-CN" sz="2400" b="1" kern="100" dirty="0">
                <a:solidFill>
                  <a:srgbClr val="4472C4"/>
                </a:solidFill>
                <a:latin typeface="微软雅黑" panose="020B0503020204020204" charset="-122"/>
                <a:ea typeface="微软雅黑" panose="020B0503020204020204" charset="-122"/>
                <a:cs typeface="+mn-ea"/>
                <a:sym typeface="+mn-lt"/>
              </a:rPr>
              <a:t>3.1 </a:t>
            </a:r>
            <a:r>
              <a:rPr lang="zh-CN" altLang="en-US" sz="2400" b="1" kern="100" dirty="0">
                <a:solidFill>
                  <a:srgbClr val="4472C4"/>
                </a:solidFill>
                <a:latin typeface="微软雅黑" panose="020B0503020204020204" charset="-122"/>
                <a:ea typeface="微软雅黑" panose="020B0503020204020204" charset="-122"/>
                <a:cs typeface="+mn-ea"/>
                <a:sym typeface="+mn-lt"/>
              </a:rPr>
              <a:t>申请事项流程</a:t>
            </a:r>
            <a:endParaRPr lang="zh-CN" altLang="en-US" sz="2400" b="1" kern="100" dirty="0">
              <a:solidFill>
                <a:srgbClr val="4472C4"/>
              </a:solidFill>
              <a:latin typeface="微软雅黑" panose="020B0503020204020204" charset="-122"/>
              <a:ea typeface="微软雅黑" panose="020B0503020204020204" charset="-122"/>
              <a:cs typeface="+mn-ea"/>
              <a:sym typeface="+mn-lt"/>
            </a:endParaRPr>
          </a:p>
        </p:txBody>
      </p:sp>
      <p:sp>
        <p:nvSpPr>
          <p:cNvPr id="20" name="文本框 19"/>
          <p:cNvSpPr txBox="1"/>
          <p:nvPr>
            <p:custDataLst>
              <p:tags r:id="rId1"/>
            </p:custDataLst>
          </p:nvPr>
        </p:nvSpPr>
        <p:spPr>
          <a:xfrm>
            <a:off x="5873115" y="2914650"/>
            <a:ext cx="5274945" cy="1618615"/>
          </a:xfrm>
          <a:prstGeom prst="rect">
            <a:avLst/>
          </a:prstGeom>
          <a:ln>
            <a:noFill/>
          </a:ln>
        </p:spPr>
        <p:txBody>
          <a:bodyPr wrap="square" rtlCol="0">
            <a:noAutofit/>
          </a:bodyPr>
          <a:lstStyle/>
          <a:p>
            <a:pPr lvl="0" indent="457200" algn="just" defTabSz="266700">
              <a:lnSpc>
                <a:spcPct val="150000"/>
              </a:lnSpc>
              <a:buClrTx/>
              <a:buSzTx/>
              <a:buFontTx/>
            </a:pPr>
            <a:r>
              <a:rPr lang="zh-CN" altLang="en-US">
                <a:ln>
                  <a:noFill/>
                </a:ln>
                <a:latin typeface="微软雅黑" panose="020B0503020204020204" charset="-122"/>
                <a:ea typeface="微软雅黑" panose="020B0503020204020204" charset="-122"/>
                <a:cs typeface="微软雅黑" panose="020B0503020204020204" charset="-122"/>
                <a:sym typeface="+mn-ea"/>
              </a:rPr>
              <a:t>由申请事项组织者填写事项信息到到体育场馆，体育场馆审核通过，审核通过方可申请成功。驳回需填写驳回理由。</a:t>
            </a:r>
            <a:endParaRPr lang="zh-CN" altLang="en-US">
              <a:ln>
                <a:noFill/>
              </a:ln>
              <a:latin typeface="微软雅黑" panose="020B0503020204020204" charset="-122"/>
              <a:ea typeface="微软雅黑" panose="020B0503020204020204" charset="-122"/>
              <a:cs typeface="微软雅黑" panose="020B0503020204020204" charset="-122"/>
              <a:sym typeface="+mn-ea"/>
            </a:endParaRPr>
          </a:p>
        </p:txBody>
      </p:sp>
      <p:sp>
        <p:nvSpPr>
          <p:cNvPr id="3" name="圆角矩形 2"/>
          <p:cNvSpPr/>
          <p:nvPr/>
        </p:nvSpPr>
        <p:spPr>
          <a:xfrm>
            <a:off x="1454785" y="925195"/>
            <a:ext cx="1514475" cy="557530"/>
          </a:xfrm>
          <a:prstGeom prst="roundRect">
            <a:avLst/>
          </a:prstGeom>
          <a:solidFill>
            <a:srgbClr val="0070C0"/>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cs typeface="微软雅黑" panose="020B0503020204020204" charset="-122"/>
              </a:rPr>
              <a:t>开始</a:t>
            </a:r>
            <a:endParaRPr lang="zh-CN" altLang="en-US">
              <a:cs typeface="微软雅黑" panose="020B0503020204020204" charset="-122"/>
            </a:endParaRPr>
          </a:p>
        </p:txBody>
      </p:sp>
      <p:sp>
        <p:nvSpPr>
          <p:cNvPr id="4" name="矩形 3"/>
          <p:cNvSpPr/>
          <p:nvPr/>
        </p:nvSpPr>
        <p:spPr>
          <a:xfrm>
            <a:off x="1454785" y="2124075"/>
            <a:ext cx="1557020" cy="662940"/>
          </a:xfrm>
          <a:prstGeom prst="rect">
            <a:avLst/>
          </a:prstGeom>
          <a:solidFill>
            <a:srgbClr val="0070C0"/>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400" b="1" dirty="0">
                <a:solidFill>
                  <a:schemeClr val="bg1"/>
                </a:solidFill>
                <a:effectLst/>
                <a:latin typeface="微软雅黑" panose="020B0503020204020204" charset="-122"/>
                <a:ea typeface="微软雅黑" panose="020B0503020204020204" charset="-122"/>
                <a:cs typeface="微软雅黑" panose="020B0503020204020204" charset="-122"/>
                <a:sym typeface="+mn-ea"/>
              </a:rPr>
              <a:t>申请事项组织者填写事项信息</a:t>
            </a:r>
            <a:endParaRPr lang="zh-CN" altLang="en-US" sz="1400" b="1" dirty="0">
              <a:solidFill>
                <a:schemeClr val="bg1"/>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7" name="菱形 6"/>
          <p:cNvSpPr/>
          <p:nvPr/>
        </p:nvSpPr>
        <p:spPr>
          <a:xfrm>
            <a:off x="1454785" y="3638550"/>
            <a:ext cx="1558800" cy="1430655"/>
          </a:xfrm>
          <a:prstGeom prst="diamond">
            <a:avLst/>
          </a:prstGeom>
          <a:solidFill>
            <a:srgbClr val="0070C0"/>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a:cs typeface="微软雅黑" panose="020B0503020204020204" charset="-122"/>
                <a:sym typeface="+mn-ea"/>
              </a:rPr>
              <a:t>体育场馆审核</a:t>
            </a:r>
            <a:endParaRPr lang="zh-CN" altLang="en-US">
              <a:cs typeface="微软雅黑" panose="020B0503020204020204" charset="-122"/>
              <a:sym typeface="+mn-ea"/>
            </a:endParaRPr>
          </a:p>
        </p:txBody>
      </p:sp>
      <p:sp>
        <p:nvSpPr>
          <p:cNvPr id="8" name="圆角矩形 7"/>
          <p:cNvSpPr/>
          <p:nvPr/>
        </p:nvSpPr>
        <p:spPr>
          <a:xfrm>
            <a:off x="1487170" y="5805805"/>
            <a:ext cx="1514475" cy="557530"/>
          </a:xfrm>
          <a:prstGeom prst="roundRect">
            <a:avLst/>
          </a:prstGeom>
          <a:solidFill>
            <a:srgbClr val="0070C0"/>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a:cs typeface="微软雅黑" panose="020B0503020204020204" charset="-122"/>
                <a:sym typeface="+mn-ea"/>
              </a:rPr>
              <a:t>事项申请成功</a:t>
            </a:r>
            <a:endParaRPr lang="zh-CN" altLang="en-US">
              <a:cs typeface="微软雅黑" panose="020B0503020204020204" charset="-122"/>
              <a:sym typeface="+mn-ea"/>
            </a:endParaRPr>
          </a:p>
        </p:txBody>
      </p:sp>
      <p:cxnSp>
        <p:nvCxnSpPr>
          <p:cNvPr id="9" name="直接箭头连接符 8"/>
          <p:cNvCxnSpPr>
            <a:stCxn id="3" idx="2"/>
          </p:cNvCxnSpPr>
          <p:nvPr/>
        </p:nvCxnSpPr>
        <p:spPr>
          <a:xfrm flipH="1">
            <a:off x="2205355" y="1482725"/>
            <a:ext cx="6985" cy="562610"/>
          </a:xfrm>
          <a:prstGeom prst="straightConnector1">
            <a:avLst/>
          </a:prstGeom>
          <a:ln>
            <a:solidFill>
              <a:srgbClr val="0070C0"/>
            </a:solidFill>
            <a:tailEnd type="arrow"/>
          </a:ln>
        </p:spPr>
        <p:style>
          <a:lnRef idx="2">
            <a:schemeClr val="accent1"/>
          </a:lnRef>
          <a:fillRef idx="0">
            <a:srgbClr val="FFFFFF"/>
          </a:fillRef>
          <a:effectRef idx="0">
            <a:srgbClr val="FFFFFF"/>
          </a:effectRef>
          <a:fontRef idx="minor">
            <a:schemeClr val="tx1"/>
          </a:fontRef>
        </p:style>
      </p:cxnSp>
      <p:cxnSp>
        <p:nvCxnSpPr>
          <p:cNvPr id="11" name="直接箭头连接符 10"/>
          <p:cNvCxnSpPr>
            <a:stCxn id="4" idx="2"/>
            <a:endCxn id="7" idx="0"/>
          </p:cNvCxnSpPr>
          <p:nvPr/>
        </p:nvCxnSpPr>
        <p:spPr>
          <a:xfrm>
            <a:off x="2233295" y="2787015"/>
            <a:ext cx="1270" cy="851535"/>
          </a:xfrm>
          <a:prstGeom prst="straightConnector1">
            <a:avLst/>
          </a:prstGeom>
          <a:ln>
            <a:solidFill>
              <a:srgbClr val="0070C0"/>
            </a:solidFill>
            <a:tailEnd type="arrow"/>
          </a:ln>
        </p:spPr>
        <p:style>
          <a:lnRef idx="2">
            <a:schemeClr val="accent1"/>
          </a:lnRef>
          <a:fillRef idx="0">
            <a:srgbClr val="FFFFFF"/>
          </a:fillRef>
          <a:effectRef idx="0">
            <a:srgbClr val="FFFFFF"/>
          </a:effectRef>
          <a:fontRef idx="minor">
            <a:schemeClr val="tx1"/>
          </a:fontRef>
        </p:style>
      </p:cxnSp>
      <p:cxnSp>
        <p:nvCxnSpPr>
          <p:cNvPr id="12" name="直接箭头连接符 11"/>
          <p:cNvCxnSpPr>
            <a:stCxn id="7" idx="2"/>
            <a:endCxn id="8" idx="0"/>
          </p:cNvCxnSpPr>
          <p:nvPr/>
        </p:nvCxnSpPr>
        <p:spPr>
          <a:xfrm>
            <a:off x="2234565" y="5069205"/>
            <a:ext cx="10160" cy="736600"/>
          </a:xfrm>
          <a:prstGeom prst="straightConnector1">
            <a:avLst/>
          </a:prstGeom>
          <a:ln>
            <a:solidFill>
              <a:srgbClr val="0070C0"/>
            </a:solidFill>
            <a:tailEnd type="arrow"/>
          </a:ln>
        </p:spPr>
        <p:style>
          <a:lnRef idx="2">
            <a:schemeClr val="accent1"/>
          </a:lnRef>
          <a:fillRef idx="0">
            <a:srgbClr val="FFFFFF"/>
          </a:fillRef>
          <a:effectRef idx="0">
            <a:srgbClr val="FFFFFF"/>
          </a:effectRef>
          <a:fontRef idx="minor">
            <a:schemeClr val="tx1"/>
          </a:fontRef>
        </p:style>
      </p:cxnSp>
      <p:sp>
        <p:nvSpPr>
          <p:cNvPr id="13" name="矩形 12"/>
          <p:cNvSpPr/>
          <p:nvPr/>
        </p:nvSpPr>
        <p:spPr>
          <a:xfrm>
            <a:off x="3956685" y="2124075"/>
            <a:ext cx="1557020" cy="662940"/>
          </a:xfrm>
          <a:prstGeom prst="rect">
            <a:avLst/>
          </a:prstGeom>
          <a:solidFill>
            <a:srgbClr val="0070C0"/>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a:cs typeface="微软雅黑" panose="020B0503020204020204" charset="-122"/>
                <a:sym typeface="+mn-ea"/>
              </a:rPr>
              <a:t>填写驳回理由</a:t>
            </a:r>
            <a:endParaRPr lang="zh-CN" altLang="en-US">
              <a:cs typeface="微软雅黑" panose="020B0503020204020204" charset="-122"/>
              <a:sym typeface="+mn-ea"/>
            </a:endParaRPr>
          </a:p>
        </p:txBody>
      </p:sp>
      <p:cxnSp>
        <p:nvCxnSpPr>
          <p:cNvPr id="14" name="肘形连接符 13"/>
          <p:cNvCxnSpPr>
            <a:stCxn id="7" idx="3"/>
            <a:endCxn id="13" idx="2"/>
          </p:cNvCxnSpPr>
          <p:nvPr/>
        </p:nvCxnSpPr>
        <p:spPr>
          <a:xfrm flipV="1">
            <a:off x="3013710" y="2787015"/>
            <a:ext cx="1721485" cy="1567180"/>
          </a:xfrm>
          <a:prstGeom prst="bentConnector2">
            <a:avLst/>
          </a:prstGeom>
          <a:ln>
            <a:solidFill>
              <a:srgbClr val="0070C0"/>
            </a:solidFill>
            <a:tailEnd type="arrow"/>
          </a:ln>
        </p:spPr>
        <p:style>
          <a:lnRef idx="2">
            <a:schemeClr val="accent1"/>
          </a:lnRef>
          <a:fillRef idx="0">
            <a:srgbClr val="FFFFFF"/>
          </a:fillRef>
          <a:effectRef idx="0">
            <a:srgbClr val="FFFFFF"/>
          </a:effectRef>
          <a:fontRef idx="minor">
            <a:schemeClr val="tx1"/>
          </a:fontRef>
        </p:style>
      </p:cxnSp>
      <p:sp>
        <p:nvSpPr>
          <p:cNvPr id="15" name="矩形 14"/>
          <p:cNvSpPr/>
          <p:nvPr/>
        </p:nvSpPr>
        <p:spPr>
          <a:xfrm>
            <a:off x="1879600" y="5256530"/>
            <a:ext cx="658495" cy="36195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solidFill>
                  <a:schemeClr val="tx1"/>
                </a:solidFill>
                <a:cs typeface="微软雅黑" panose="020B0503020204020204" charset="-122"/>
              </a:rPr>
              <a:t>通过</a:t>
            </a:r>
            <a:endParaRPr lang="zh-CN" altLang="en-US">
              <a:solidFill>
                <a:schemeClr val="tx1"/>
              </a:solidFill>
              <a:cs typeface="微软雅黑" panose="020B0503020204020204" charset="-122"/>
            </a:endParaRPr>
          </a:p>
        </p:txBody>
      </p:sp>
      <p:sp>
        <p:nvSpPr>
          <p:cNvPr id="16" name="矩形 15"/>
          <p:cNvSpPr/>
          <p:nvPr/>
        </p:nvSpPr>
        <p:spPr>
          <a:xfrm>
            <a:off x="3789045" y="4171315"/>
            <a:ext cx="658495" cy="36195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solidFill>
                  <a:schemeClr val="tx1"/>
                </a:solidFill>
                <a:cs typeface="微软雅黑" panose="020B0503020204020204" charset="-122"/>
              </a:rPr>
              <a:t>驳回</a:t>
            </a:r>
            <a:endParaRPr lang="zh-CN" altLang="en-US">
              <a:solidFill>
                <a:schemeClr val="tx1"/>
              </a:solidFill>
              <a:cs typeface="微软雅黑" panose="020B0503020204020204" charset="-122"/>
            </a:endParaRPr>
          </a:p>
        </p:txBody>
      </p:sp>
      <p:cxnSp>
        <p:nvCxnSpPr>
          <p:cNvPr id="17" name="直接箭头连接符 16"/>
          <p:cNvCxnSpPr>
            <a:stCxn id="13" idx="1"/>
            <a:endCxn id="4" idx="3"/>
          </p:cNvCxnSpPr>
          <p:nvPr/>
        </p:nvCxnSpPr>
        <p:spPr>
          <a:xfrm flipH="1">
            <a:off x="3011805" y="2455545"/>
            <a:ext cx="944880" cy="0"/>
          </a:xfrm>
          <a:prstGeom prst="straightConnector1">
            <a:avLst/>
          </a:prstGeom>
          <a:ln>
            <a:solidFill>
              <a:srgbClr val="0070C0"/>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p:nvSpPr>
        <p:spPr>
          <a:xfrm>
            <a:off x="718820" y="161290"/>
            <a:ext cx="11363960" cy="460375"/>
          </a:xfrm>
          <a:prstGeom prst="rect">
            <a:avLst/>
          </a:prstGeom>
          <a:noFill/>
        </p:spPr>
        <p:txBody>
          <a:bodyPr wrap="square" rtlCol="0" anchor="t">
            <a:spAutoFit/>
          </a:bodyPr>
          <a:lstStyle/>
          <a:p>
            <a:pPr algn="l">
              <a:defRPr/>
            </a:pPr>
            <a:r>
              <a:rPr lang="en-US" altLang="zh-CN" sz="2400" b="1" kern="100" dirty="0">
                <a:solidFill>
                  <a:srgbClr val="4472C4"/>
                </a:solidFill>
                <a:latin typeface="微软雅黑" panose="020B0503020204020204" charset="-122"/>
                <a:ea typeface="微软雅黑" panose="020B0503020204020204" charset="-122"/>
                <a:cs typeface="+mn-ea"/>
                <a:sym typeface="+mn-lt"/>
              </a:rPr>
              <a:t>3.2 </a:t>
            </a:r>
            <a:r>
              <a:rPr lang="zh-CN" altLang="en-US" sz="2400" b="1" kern="100" dirty="0">
                <a:solidFill>
                  <a:srgbClr val="4472C4"/>
                </a:solidFill>
                <a:latin typeface="微软雅黑" panose="020B0503020204020204" charset="-122"/>
                <a:ea typeface="微软雅黑" panose="020B0503020204020204" charset="-122"/>
                <a:cs typeface="+mn-ea"/>
                <a:sym typeface="+mn-lt"/>
              </a:rPr>
              <a:t>系统介绍</a:t>
            </a:r>
            <a:r>
              <a:rPr lang="en-US" altLang="zh-CN" sz="2400" b="1" kern="100" dirty="0">
                <a:solidFill>
                  <a:srgbClr val="4472C4"/>
                </a:solidFill>
                <a:latin typeface="微软雅黑" panose="020B0503020204020204" charset="-122"/>
                <a:ea typeface="微软雅黑" panose="020B0503020204020204" charset="-122"/>
                <a:cs typeface="+mn-ea"/>
                <a:sym typeface="+mn-lt"/>
              </a:rPr>
              <a:t>-</a:t>
            </a:r>
            <a:r>
              <a:rPr lang="zh-CN" altLang="en-US" sz="2400" b="1" kern="100" dirty="0">
                <a:solidFill>
                  <a:srgbClr val="4472C4"/>
                </a:solidFill>
                <a:latin typeface="微软雅黑" panose="020B0503020204020204" charset="-122"/>
                <a:ea typeface="微软雅黑" panose="020B0503020204020204" charset="-122"/>
                <a:cs typeface="+mn-ea"/>
                <a:sym typeface="+mn-lt"/>
              </a:rPr>
              <a:t>事项申请方注册与登录</a:t>
            </a:r>
            <a:r>
              <a:rPr lang="en-US" altLang="zh-CN" sz="2400" b="1" kern="100" dirty="0">
                <a:solidFill>
                  <a:srgbClr val="4472C4"/>
                </a:solidFill>
                <a:latin typeface="微软雅黑" panose="020B0503020204020204" charset="-122"/>
                <a:ea typeface="微软雅黑" panose="020B0503020204020204" charset="-122"/>
                <a:cs typeface="+mn-ea"/>
                <a:sym typeface="+mn-lt"/>
              </a:rPr>
              <a:t> </a:t>
            </a:r>
            <a:endParaRPr lang="en-US" altLang="zh-CN" sz="2400" b="1" kern="100" dirty="0">
              <a:solidFill>
                <a:srgbClr val="4472C4"/>
              </a:solidFill>
              <a:latin typeface="微软雅黑" panose="020B0503020204020204" charset="-122"/>
              <a:ea typeface="微软雅黑" panose="020B0503020204020204" charset="-122"/>
              <a:cs typeface="+mn-ea"/>
              <a:sym typeface="+mn-lt"/>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10260" y="790414"/>
            <a:ext cx="3090741" cy="6067586"/>
          </a:xfrm>
          <a:prstGeom prst="rect">
            <a:avLst/>
          </a:prstGeom>
        </p:spPr>
      </p:pic>
      <p:sp>
        <p:nvSpPr>
          <p:cNvPr id="6" name="矩形 5"/>
          <p:cNvSpPr/>
          <p:nvPr/>
        </p:nvSpPr>
        <p:spPr>
          <a:xfrm>
            <a:off x="760782" y="2787658"/>
            <a:ext cx="2789695" cy="96089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4544946" y="1128481"/>
            <a:ext cx="3631077" cy="5623560"/>
          </a:xfrm>
          <a:prstGeom prst="rect">
            <a:avLst/>
          </a:prstGeom>
          <a:noFill/>
        </p:spPr>
        <p:txBody>
          <a:bodyPr wrap="square">
            <a:spAutoFit/>
          </a:bodyPr>
          <a:lstStyle/>
          <a:p>
            <a:pPr algn="just">
              <a:lnSpc>
                <a:spcPct val="200000"/>
              </a:lnSpc>
              <a:spcAft>
                <a:spcPts val="300"/>
              </a:spcAft>
            </a:pPr>
            <a:r>
              <a:rPr lang="en-US" altLang="zh-CN" sz="1600" b="1" dirty="0">
                <a:solidFill>
                  <a:srgbClr val="222222"/>
                </a:solidFill>
                <a:latin typeface="微软雅黑" panose="020B0503020204020204" charset="-122"/>
                <a:ea typeface="微软雅黑" panose="020B0503020204020204" charset="-122"/>
                <a:cs typeface="微软雅黑" panose="020B0503020204020204" charset="-122"/>
              </a:rPr>
              <a:t>1.</a:t>
            </a:r>
            <a:r>
              <a:rPr lang="zh-CN" altLang="en-US" sz="1600" b="1" dirty="0">
                <a:solidFill>
                  <a:srgbClr val="222222"/>
                </a:solidFill>
                <a:latin typeface="微软雅黑" panose="020B0503020204020204" charset="-122"/>
                <a:ea typeface="微软雅黑" panose="020B0503020204020204" charset="-122"/>
                <a:cs typeface="微软雅黑" panose="020B0503020204020204" charset="-122"/>
              </a:rPr>
              <a:t>注册与登录（巡检人员）</a:t>
            </a:r>
            <a:r>
              <a:rPr lang="zh-CN" altLang="en-US" sz="1600" dirty="0">
                <a:solidFill>
                  <a:srgbClr val="222222"/>
                </a:solidFill>
                <a:latin typeface="微软雅黑" panose="020B0503020204020204" charset="-122"/>
                <a:ea typeface="微软雅黑" panose="020B0503020204020204" charset="-122"/>
                <a:cs typeface="微软雅黑" panose="020B0503020204020204" charset="-122"/>
              </a:rPr>
              <a:t>：</a:t>
            </a:r>
            <a:endParaRPr lang="en-US" altLang="zh-CN" sz="1600" dirty="0">
              <a:solidFill>
                <a:srgbClr val="222222"/>
              </a:solidFill>
              <a:latin typeface="微软雅黑" panose="020B0503020204020204" charset="-122"/>
              <a:ea typeface="微软雅黑" panose="020B0503020204020204" charset="-122"/>
              <a:cs typeface="微软雅黑" panose="020B0503020204020204" charset="-122"/>
            </a:endParaRPr>
          </a:p>
          <a:p>
            <a:pPr algn="just">
              <a:lnSpc>
                <a:spcPct val="200000"/>
              </a:lnSpc>
              <a:spcAft>
                <a:spcPts val="300"/>
              </a:spcAft>
            </a:pPr>
            <a:r>
              <a:rPr lang="zh-CN" altLang="en-US" sz="1600" dirty="0">
                <a:solidFill>
                  <a:srgbClr val="222222"/>
                </a:solidFill>
                <a:latin typeface="微软雅黑" panose="020B0503020204020204" charset="-122"/>
                <a:ea typeface="微软雅黑" panose="020B0503020204020204" charset="-122"/>
                <a:cs typeface="微软雅黑" panose="020B0503020204020204" charset="-122"/>
              </a:rPr>
              <a:t>首次注册登录</a:t>
            </a:r>
            <a:r>
              <a:rPr lang="zh-CN" altLang="en-US" sz="1600">
                <a:ln>
                  <a:noFill/>
                </a:ln>
                <a:latin typeface="微软雅黑" panose="020B0503020204020204" charset="-122"/>
                <a:ea typeface="微软雅黑" panose="020B0503020204020204" charset="-122"/>
                <a:cs typeface="微软雅黑" panose="020B0503020204020204" charset="-122"/>
                <a:sym typeface="+mn-ea"/>
              </a:rPr>
              <a:t>事项组织者</a:t>
            </a:r>
            <a:r>
              <a:rPr lang="zh-CN" altLang="en-US" sz="1600" dirty="0">
                <a:solidFill>
                  <a:srgbClr val="222222"/>
                </a:solidFill>
                <a:latin typeface="微软雅黑" panose="020B0503020204020204" charset="-122"/>
                <a:ea typeface="微软雅黑" panose="020B0503020204020204" charset="-122"/>
                <a:cs typeface="微软雅黑" panose="020B0503020204020204" charset="-122"/>
              </a:rPr>
              <a:t>需要通过授权的方式进行注册登录</a:t>
            </a:r>
            <a:r>
              <a:rPr lang="zh-CN" altLang="en-US" sz="1600" b="0" i="0" dirty="0">
                <a:solidFill>
                  <a:srgbClr val="222222"/>
                </a:solidFill>
                <a:effectLst/>
                <a:latin typeface="微软雅黑" panose="020B0503020204020204" charset="-122"/>
                <a:ea typeface="微软雅黑" panose="020B0503020204020204" charset="-122"/>
                <a:cs typeface="微软雅黑" panose="020B0503020204020204" charset="-122"/>
              </a:rPr>
              <a:t>。</a:t>
            </a:r>
            <a:endParaRPr lang="en-US" altLang="zh-CN" sz="1600" b="0" i="0" dirty="0">
              <a:solidFill>
                <a:srgbClr val="222222"/>
              </a:solidFill>
              <a:effectLst/>
              <a:latin typeface="微软雅黑" panose="020B0503020204020204" charset="-122"/>
              <a:ea typeface="微软雅黑" panose="020B0503020204020204" charset="-122"/>
              <a:cs typeface="微软雅黑" panose="020B0503020204020204" charset="-122"/>
            </a:endParaRPr>
          </a:p>
          <a:p>
            <a:pPr algn="just">
              <a:lnSpc>
                <a:spcPct val="200000"/>
              </a:lnSpc>
              <a:spcAft>
                <a:spcPts val="300"/>
              </a:spcAft>
            </a:pPr>
            <a:r>
              <a:rPr lang="en-US" altLang="zh-CN" sz="1600" b="1" dirty="0">
                <a:solidFill>
                  <a:srgbClr val="222222"/>
                </a:solidFill>
                <a:latin typeface="微软雅黑" panose="020B0503020204020204" charset="-122"/>
                <a:ea typeface="微软雅黑" panose="020B0503020204020204" charset="-122"/>
                <a:cs typeface="微软雅黑" panose="020B0503020204020204" charset="-122"/>
              </a:rPr>
              <a:t>2.</a:t>
            </a:r>
            <a:r>
              <a:rPr lang="zh-CN" altLang="en-US" sz="1600" b="1" dirty="0">
                <a:solidFill>
                  <a:srgbClr val="222222"/>
                </a:solidFill>
                <a:latin typeface="微软雅黑" panose="020B0503020204020204" charset="-122"/>
                <a:ea typeface="微软雅黑" panose="020B0503020204020204" charset="-122"/>
                <a:cs typeface="微软雅黑" panose="020B0503020204020204" charset="-122"/>
              </a:rPr>
              <a:t>注册与登录</a:t>
            </a:r>
            <a:r>
              <a:rPr lang="en-US" altLang="zh-CN" sz="1600" b="1" dirty="0">
                <a:solidFill>
                  <a:srgbClr val="222222"/>
                </a:solidFill>
                <a:latin typeface="微软雅黑" panose="020B0503020204020204" charset="-122"/>
                <a:ea typeface="微软雅黑" panose="020B0503020204020204" charset="-122"/>
                <a:cs typeface="微软雅黑" panose="020B0503020204020204" charset="-122"/>
              </a:rPr>
              <a:t>PC</a:t>
            </a:r>
            <a:r>
              <a:rPr lang="zh-CN" altLang="en-US" sz="1600" b="1" dirty="0">
                <a:solidFill>
                  <a:srgbClr val="222222"/>
                </a:solidFill>
                <a:latin typeface="微软雅黑" panose="020B0503020204020204" charset="-122"/>
                <a:ea typeface="微软雅黑" panose="020B0503020204020204" charset="-122"/>
                <a:cs typeface="微软雅黑" panose="020B0503020204020204" charset="-122"/>
              </a:rPr>
              <a:t>端（场馆管理人员和体育局）</a:t>
            </a:r>
            <a:r>
              <a:rPr lang="zh-CN" altLang="en-US" sz="1600" dirty="0">
                <a:solidFill>
                  <a:srgbClr val="222222"/>
                </a:solidFill>
                <a:latin typeface="微软雅黑" panose="020B0503020204020204" charset="-122"/>
                <a:ea typeface="微软雅黑" panose="020B0503020204020204" charset="-122"/>
                <a:cs typeface="微软雅黑" panose="020B0503020204020204" charset="-122"/>
              </a:rPr>
              <a:t>：</a:t>
            </a:r>
            <a:endParaRPr lang="en-US" altLang="zh-CN" sz="1600" dirty="0">
              <a:solidFill>
                <a:srgbClr val="222222"/>
              </a:solidFill>
              <a:latin typeface="微软雅黑" panose="020B0503020204020204" charset="-122"/>
              <a:ea typeface="微软雅黑" panose="020B0503020204020204" charset="-122"/>
              <a:cs typeface="微软雅黑" panose="020B0503020204020204" charset="-122"/>
            </a:endParaRPr>
          </a:p>
          <a:p>
            <a:pPr algn="l">
              <a:lnSpc>
                <a:spcPct val="200000"/>
              </a:lnSpc>
              <a:spcAft>
                <a:spcPts val="300"/>
              </a:spcAft>
            </a:pPr>
            <a:r>
              <a:rPr lang="zh-CN" altLang="en-US" sz="1600" dirty="0">
                <a:solidFill>
                  <a:srgbClr val="222222"/>
                </a:solidFill>
                <a:latin typeface="微软雅黑" panose="020B0503020204020204" charset="-122"/>
                <a:ea typeface="微软雅黑" panose="020B0503020204020204" charset="-122"/>
                <a:cs typeface="微软雅黑" panose="020B0503020204020204" charset="-122"/>
              </a:rPr>
              <a:t>通过国家全民健身信息服务平台上的账号和初始密码进行登录，初始密码需要关联管理人员手机号进行密码的修改。如忘记密码可以根据手机号找回（如遇更换管理人员，可以根据步骤进行手机号码的变更）。</a:t>
            </a:r>
            <a:endParaRPr lang="zh-CN" altLang="en-US" sz="1600" dirty="0">
              <a:solidFill>
                <a:srgbClr val="222222"/>
              </a:solidFill>
              <a:latin typeface="微软雅黑" panose="020B0503020204020204" charset="-122"/>
              <a:ea typeface="微软雅黑" panose="020B0503020204020204" charset="-122"/>
              <a:cs typeface="微软雅黑" panose="020B0503020204020204" charset="-122"/>
            </a:endParaRPr>
          </a:p>
        </p:txBody>
      </p:sp>
      <p:pic>
        <p:nvPicPr>
          <p:cNvPr id="8" name="Picture 8" descr="C:\Users\fusongzhao\Desktop\整理\桌面\我的工具\手机壳\Group.png"/>
          <p:cNvPicPr>
            <a:picLocks noChangeAspect="1"/>
          </p:cNvPicPr>
          <p:nvPr>
            <p:custDataLst>
              <p:tags r:id="rId2"/>
            </p:custDataLst>
          </p:nvPr>
        </p:nvPicPr>
        <p:blipFill>
          <a:blip r:embed="rId3"/>
          <a:stretch>
            <a:fillRect/>
          </a:stretch>
        </p:blipFill>
        <p:spPr>
          <a:xfrm>
            <a:off x="418568" y="639107"/>
            <a:ext cx="3474126" cy="6218892"/>
          </a:xfrm>
          <a:prstGeom prst="rect">
            <a:avLst/>
          </a:prstGeom>
          <a:noFill/>
          <a:ln w="9525">
            <a:noFill/>
          </a:ln>
        </p:spPr>
      </p:pic>
      <p:pic>
        <p:nvPicPr>
          <p:cNvPr id="9" name="图片 8"/>
          <p:cNvPicPr>
            <a:picLocks noChangeAspect="1"/>
          </p:cNvPicPr>
          <p:nvPr/>
        </p:nvPicPr>
        <p:blipFill>
          <a:blip r:embed="rId4"/>
          <a:stretch>
            <a:fillRect/>
          </a:stretch>
        </p:blipFill>
        <p:spPr>
          <a:xfrm>
            <a:off x="8210963" y="2148052"/>
            <a:ext cx="3981037" cy="2897374"/>
          </a:xfrm>
          <a:prstGeom prst="rect">
            <a:avLst/>
          </a:prstGeom>
        </p:spPr>
      </p:pic>
      <p:pic>
        <p:nvPicPr>
          <p:cNvPr id="11" name="图片 10"/>
          <p:cNvPicPr>
            <a:picLocks noChangeAspect="1"/>
          </p:cNvPicPr>
          <p:nvPr/>
        </p:nvPicPr>
        <p:blipFill>
          <a:blip r:embed="rId5"/>
          <a:stretch>
            <a:fillRect/>
          </a:stretch>
        </p:blipFill>
        <p:spPr>
          <a:xfrm>
            <a:off x="8373760" y="2324746"/>
            <a:ext cx="3643671" cy="2045777"/>
          </a:xfrm>
          <a:prstGeom prst="rect">
            <a:avLst/>
          </a:prstGeom>
        </p:spPr>
      </p:pic>
      <p:cxnSp>
        <p:nvCxnSpPr>
          <p:cNvPr id="12" name="连接符: 肘形 11"/>
          <p:cNvCxnSpPr/>
          <p:nvPr/>
        </p:nvCxnSpPr>
        <p:spPr>
          <a:xfrm flipV="1">
            <a:off x="3550477" y="2464231"/>
            <a:ext cx="994469" cy="803874"/>
          </a:xfrm>
          <a:prstGeom prst="bentConnector3">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10068583" y="2464231"/>
            <a:ext cx="1750891" cy="173125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连接符: 肘形 14"/>
          <p:cNvCxnSpPr/>
          <p:nvPr/>
        </p:nvCxnSpPr>
        <p:spPr>
          <a:xfrm rot="10800000" flipV="1">
            <a:off x="8176023" y="3347634"/>
            <a:ext cx="1864448" cy="1697792"/>
          </a:xfrm>
          <a:prstGeom prst="bentConnector3">
            <a:avLst/>
          </a:prstGeom>
          <a:ln w="28575">
            <a:headEnd type="oval"/>
            <a:tailEnd type="triangle"/>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970915" y="2809875"/>
            <a:ext cx="2369185" cy="368300"/>
          </a:xfrm>
          <a:prstGeom prst="rect">
            <a:avLst/>
          </a:prstGeom>
          <a:solidFill>
            <a:srgbClr val="FFFFFF"/>
          </a:solidFill>
          <a:ln>
            <a:noFill/>
          </a:ln>
        </p:spPr>
        <p:txBody>
          <a:bodyPr wrap="square">
            <a:spAutoFit/>
          </a:bodyPr>
          <a:p>
            <a:pPr indent="0" algn="ctr" defTabSz="266700" fontAlgn="auto">
              <a:lnSpc>
                <a:spcPct val="100000"/>
              </a:lnSpc>
              <a:spcBef>
                <a:spcPct val="0"/>
              </a:spcBef>
              <a:spcAft>
                <a:spcPct val="0"/>
              </a:spcAft>
            </a:pPr>
            <a:r>
              <a:rPr lang="zh-CN" altLang="en-US" sz="900" b="1" dirty="0">
                <a:latin typeface="微软雅黑" panose="020B0503020204020204" charset="-122"/>
                <a:ea typeface="微软雅黑" panose="020B0503020204020204" charset="-122"/>
                <a:cs typeface="微软雅黑" panose="020B0503020204020204" charset="-122"/>
              </a:rPr>
              <a:t>公共体育场馆（体育公园）免费低收费开放服务数字管理系统</a:t>
            </a:r>
            <a:endParaRPr lang="zh-CN" altLang="en-US" sz="900" b="1" dirty="0">
              <a:latin typeface="微软雅黑" panose="020B0503020204020204" charset="-122"/>
              <a:ea typeface="微软雅黑" panose="020B0503020204020204" charset="-122"/>
              <a:cs typeface="微软雅黑" panose="020B0503020204020204" charset="-122"/>
            </a:endParaRPr>
          </a:p>
        </p:txBody>
      </p:sp>
      <p:sp>
        <p:nvSpPr>
          <p:cNvPr id="17" name="文本框 16"/>
          <p:cNvSpPr txBox="1"/>
          <p:nvPr/>
        </p:nvSpPr>
        <p:spPr>
          <a:xfrm>
            <a:off x="10342880" y="2682240"/>
            <a:ext cx="1306195" cy="275590"/>
          </a:xfrm>
          <a:prstGeom prst="rect">
            <a:avLst/>
          </a:prstGeom>
          <a:solidFill>
            <a:srgbClr val="FFFFFF"/>
          </a:solidFill>
          <a:ln>
            <a:noFill/>
          </a:ln>
        </p:spPr>
        <p:txBody>
          <a:bodyPr wrap="square">
            <a:spAutoFit/>
          </a:bodyPr>
          <a:p>
            <a:pPr indent="0" algn="ctr" defTabSz="266700" fontAlgn="auto">
              <a:lnSpc>
                <a:spcPct val="100000"/>
              </a:lnSpc>
              <a:spcBef>
                <a:spcPct val="0"/>
              </a:spcBef>
              <a:spcAft>
                <a:spcPct val="0"/>
              </a:spcAft>
            </a:pPr>
            <a:r>
              <a:rPr lang="zh-CN" altLang="en-US" sz="600" b="1" dirty="0">
                <a:solidFill>
                  <a:srgbClr val="2B90FE"/>
                </a:solidFill>
                <a:latin typeface="微软雅黑" panose="020B0503020204020204" charset="-122"/>
                <a:ea typeface="微软雅黑" panose="020B0503020204020204" charset="-122"/>
                <a:cs typeface="微软雅黑" panose="020B0503020204020204" charset="-122"/>
              </a:rPr>
              <a:t>公共体育场馆（体育公园）免费低收费开放服务数字管理系统</a:t>
            </a:r>
            <a:endParaRPr lang="zh-CN" altLang="en-US" sz="600" b="1" dirty="0">
              <a:solidFill>
                <a:srgbClr val="2B90FE"/>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bwMode="auto">
          <a:xfrm>
            <a:off x="347370" y="775008"/>
            <a:ext cx="108812" cy="108956"/>
          </a:xfrm>
          <a:prstGeom prst="ellipse">
            <a:avLst/>
          </a:prstGeom>
          <a:solidFill>
            <a:schemeClr val="bg1"/>
          </a:solidFill>
          <a:ln w="15875">
            <a:solidFill>
              <a:schemeClr val="bg1"/>
            </a:solidFill>
          </a:ln>
          <a:effectLst/>
        </p:spPr>
        <p:txBody>
          <a:bodyPr rtlCol="0" anchor="ctr">
            <a:scene3d>
              <a:camera prst="orthographicFront"/>
              <a:lightRig rig="threePt" dir="t"/>
            </a:scene3d>
            <a:sp3d>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18820" y="161290"/>
            <a:ext cx="11363960" cy="460375"/>
          </a:xfrm>
          <a:prstGeom prst="rect">
            <a:avLst/>
          </a:prstGeom>
          <a:noFill/>
        </p:spPr>
        <p:txBody>
          <a:bodyPr wrap="square" rtlCol="0" anchor="t">
            <a:spAutoFit/>
          </a:bodyPr>
          <a:lstStyle/>
          <a:p>
            <a:pPr algn="l">
              <a:defRPr/>
            </a:pPr>
            <a:r>
              <a:rPr lang="en-US" altLang="zh-CN" sz="2400" b="1" kern="100" dirty="0">
                <a:solidFill>
                  <a:srgbClr val="4472C4"/>
                </a:solidFill>
                <a:latin typeface="微软雅黑" panose="020B0503020204020204" charset="-122"/>
                <a:ea typeface="微软雅黑" panose="020B0503020204020204" charset="-122"/>
                <a:cs typeface="+mn-ea"/>
                <a:sym typeface="+mn-lt"/>
              </a:rPr>
              <a:t>3.3 </a:t>
            </a:r>
            <a:r>
              <a:rPr lang="zh-CN" altLang="en-US" sz="2400" b="1" kern="100" dirty="0">
                <a:solidFill>
                  <a:srgbClr val="4472C4"/>
                </a:solidFill>
                <a:latin typeface="微软雅黑" panose="020B0503020204020204" charset="-122"/>
                <a:ea typeface="微软雅黑" panose="020B0503020204020204" charset="-122"/>
                <a:cs typeface="+mn-ea"/>
                <a:sym typeface="+mn-lt"/>
              </a:rPr>
              <a:t>系统介绍</a:t>
            </a:r>
            <a:r>
              <a:rPr lang="en-US" altLang="zh-CN" sz="2400" b="1" kern="100" dirty="0">
                <a:solidFill>
                  <a:srgbClr val="4472C4"/>
                </a:solidFill>
                <a:latin typeface="微软雅黑" panose="020B0503020204020204" charset="-122"/>
                <a:ea typeface="微软雅黑" panose="020B0503020204020204" charset="-122"/>
                <a:cs typeface="+mn-ea"/>
                <a:sym typeface="+mn-lt"/>
              </a:rPr>
              <a:t>-</a:t>
            </a:r>
            <a:r>
              <a:rPr lang="zh-CN" altLang="en-US" sz="2400" b="1" kern="100" dirty="0">
                <a:solidFill>
                  <a:srgbClr val="4472C4"/>
                </a:solidFill>
                <a:latin typeface="微软雅黑" panose="020B0503020204020204" charset="-122"/>
                <a:ea typeface="微软雅黑" panose="020B0503020204020204" charset="-122"/>
                <a:cs typeface="+mn-ea"/>
                <a:sym typeface="+mn-lt"/>
              </a:rPr>
              <a:t>申请事项信息列表</a:t>
            </a:r>
            <a:endParaRPr lang="zh-CN" altLang="en-US" sz="2400" b="1" kern="100" dirty="0">
              <a:solidFill>
                <a:srgbClr val="4472C4"/>
              </a:solidFill>
              <a:latin typeface="微软雅黑" panose="020B0503020204020204" charset="-122"/>
              <a:ea typeface="微软雅黑" panose="020B0503020204020204" charset="-122"/>
              <a:cs typeface="+mn-ea"/>
              <a:sym typeface="+mn-lt"/>
            </a:endParaRPr>
          </a:p>
        </p:txBody>
      </p:sp>
      <p:sp>
        <p:nvSpPr>
          <p:cNvPr id="24" name="文本框 23"/>
          <p:cNvSpPr txBox="1"/>
          <p:nvPr/>
        </p:nvSpPr>
        <p:spPr>
          <a:xfrm>
            <a:off x="601345" y="915035"/>
            <a:ext cx="10765790" cy="1758315"/>
          </a:xfrm>
          <a:prstGeom prst="rect">
            <a:avLst/>
          </a:prstGeom>
          <a:ln>
            <a:noFill/>
          </a:ln>
        </p:spPr>
        <p:txBody>
          <a:bodyPr wrap="square">
            <a:noAutofit/>
          </a:bodyPr>
          <a:lstStyle/>
          <a:p>
            <a:pPr lvl="0" indent="457200" algn="just" defTabSz="266700">
              <a:lnSpc>
                <a:spcPct val="150000"/>
              </a:lnSpc>
              <a:buClrTx/>
              <a:buSzTx/>
              <a:buFontTx/>
            </a:pPr>
            <a:r>
              <a:rPr lang="zh-CN" altLang="en-US">
                <a:ln>
                  <a:noFill/>
                </a:ln>
                <a:latin typeface="微软雅黑" panose="020B0503020204020204" charset="-122"/>
                <a:ea typeface="微软雅黑" panose="020B0503020204020204" charset="-122"/>
                <a:cs typeface="微软雅黑" panose="020B0503020204020204" charset="-122"/>
                <a:sym typeface="+mn-ea"/>
              </a:rPr>
              <a:t>展示发布的事项信息列表；可查看事项详情信息事项结果信息数据；支持图文形式信息。展示开展事项数量以及申报中的事项信息。</a:t>
            </a:r>
            <a:endParaRPr lang="zh-CN" altLang="en-US">
              <a:ln>
                <a:noFill/>
              </a:ln>
              <a:latin typeface="微软雅黑" panose="020B0503020204020204" charset="-122"/>
              <a:ea typeface="微软雅黑" panose="020B0503020204020204" charset="-122"/>
              <a:cs typeface="微软雅黑" panose="020B0503020204020204" charset="-122"/>
              <a:sym typeface="+mn-ea"/>
            </a:endParaRPr>
          </a:p>
        </p:txBody>
      </p:sp>
      <p:grpSp>
        <p:nvGrpSpPr>
          <p:cNvPr id="18" name="组合 17"/>
          <p:cNvGrpSpPr/>
          <p:nvPr/>
        </p:nvGrpSpPr>
        <p:grpSpPr>
          <a:xfrm>
            <a:off x="718901" y="1938655"/>
            <a:ext cx="10713174" cy="4919345"/>
            <a:chOff x="-2267" y="1910"/>
            <a:chExt cx="14865" cy="6826"/>
          </a:xfrm>
        </p:grpSpPr>
        <p:sp>
          <p:nvSpPr>
            <p:cNvPr id="31" name="矩形 30"/>
            <p:cNvSpPr/>
            <p:nvPr/>
          </p:nvSpPr>
          <p:spPr>
            <a:xfrm>
              <a:off x="6846" y="2675"/>
              <a:ext cx="4781" cy="567"/>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1600" b="1" dirty="0">
                  <a:solidFill>
                    <a:schemeClr val="tx1"/>
                  </a:solidFill>
                  <a:cs typeface="微软雅黑" panose="020B0503020204020204" charset="-122"/>
                </a:rPr>
                <a:t>事项申请按钮：事项发布人员可通过点击按钮进入来发布事项信息</a:t>
              </a:r>
              <a:endParaRPr lang="zh-CN" altLang="en-US" sz="1600" b="1" dirty="0">
                <a:solidFill>
                  <a:schemeClr val="tx1"/>
                </a:solidFill>
                <a:cs typeface="微软雅黑" panose="020B0503020204020204" charset="-122"/>
              </a:endParaRPr>
            </a:p>
          </p:txBody>
        </p:sp>
        <p:sp>
          <p:nvSpPr>
            <p:cNvPr id="33" name="矩形 32"/>
            <p:cNvSpPr/>
            <p:nvPr/>
          </p:nvSpPr>
          <p:spPr>
            <a:xfrm>
              <a:off x="6846" y="3576"/>
              <a:ext cx="5552" cy="567"/>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1600" b="1" dirty="0">
                  <a:solidFill>
                    <a:schemeClr val="tx1"/>
                  </a:solidFill>
                  <a:cs typeface="微软雅黑" panose="020B0503020204020204" charset="-122"/>
                </a:rPr>
                <a:t>审核中事项总数量数据</a:t>
              </a:r>
              <a:endParaRPr lang="zh-CN" altLang="en-US" sz="1600" b="1" dirty="0">
                <a:solidFill>
                  <a:schemeClr val="tx1"/>
                </a:solidFill>
                <a:cs typeface="微软雅黑" panose="020B0503020204020204" charset="-122"/>
              </a:endParaRPr>
            </a:p>
          </p:txBody>
        </p:sp>
        <p:sp>
          <p:nvSpPr>
            <p:cNvPr id="35" name="矩形 34"/>
            <p:cNvSpPr/>
            <p:nvPr/>
          </p:nvSpPr>
          <p:spPr>
            <a:xfrm>
              <a:off x="-322" y="3549"/>
              <a:ext cx="2374" cy="567"/>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r"/>
              <a:r>
                <a:rPr lang="zh-CN" altLang="en-US" sz="1600" b="1" dirty="0">
                  <a:solidFill>
                    <a:schemeClr val="tx1"/>
                  </a:solidFill>
                  <a:cs typeface="微软雅黑" panose="020B0503020204020204" charset="-122"/>
                </a:rPr>
                <a:t>开展的事项数量</a:t>
              </a:r>
              <a:endParaRPr lang="zh-CN" altLang="en-US" sz="1600" b="1" dirty="0">
                <a:solidFill>
                  <a:schemeClr val="tx1"/>
                </a:solidFill>
                <a:cs typeface="微软雅黑" panose="020B0503020204020204" charset="-122"/>
              </a:endParaRPr>
            </a:p>
          </p:txBody>
        </p:sp>
        <p:sp>
          <p:nvSpPr>
            <p:cNvPr id="39" name="矩形 38"/>
            <p:cNvSpPr/>
            <p:nvPr/>
          </p:nvSpPr>
          <p:spPr>
            <a:xfrm>
              <a:off x="6846" y="4141"/>
              <a:ext cx="5752" cy="462"/>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1600" b="1" dirty="0">
                  <a:solidFill>
                    <a:schemeClr val="tx1"/>
                  </a:solidFill>
                  <a:cs typeface="微软雅黑" panose="020B0503020204020204" charset="-122"/>
                </a:rPr>
                <a:t>事项检索：支持通过输入事项名称进行查询</a:t>
              </a:r>
              <a:endParaRPr lang="zh-CN" altLang="en-US" sz="1600" b="1" dirty="0">
                <a:solidFill>
                  <a:schemeClr val="tx1"/>
                </a:solidFill>
                <a:cs typeface="微软雅黑" panose="020B0503020204020204" charset="-122"/>
              </a:endParaRPr>
            </a:p>
          </p:txBody>
        </p:sp>
        <p:sp>
          <p:nvSpPr>
            <p:cNvPr id="41" name="矩形 40"/>
            <p:cNvSpPr/>
            <p:nvPr/>
          </p:nvSpPr>
          <p:spPr>
            <a:xfrm>
              <a:off x="-2267" y="4527"/>
              <a:ext cx="4319" cy="567"/>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r"/>
              <a:r>
                <a:rPr lang="zh-CN" altLang="en-US" sz="1600" b="1" dirty="0">
                  <a:solidFill>
                    <a:schemeClr val="tx1"/>
                  </a:solidFill>
                  <a:cs typeface="微软雅黑" panose="020B0503020204020204" charset="-122"/>
                </a:rPr>
                <a:t>事项列表</a:t>
              </a:r>
              <a:r>
                <a:rPr lang="en-US" altLang="zh-CN" sz="1600" b="1" dirty="0">
                  <a:solidFill>
                    <a:schemeClr val="tx1"/>
                  </a:solidFill>
                  <a:cs typeface="微软雅黑" panose="020B0503020204020204" charset="-122"/>
                </a:rPr>
                <a:t>:</a:t>
              </a:r>
              <a:r>
                <a:rPr lang="zh-CN" altLang="en-US" sz="1600" b="1" dirty="0">
                  <a:solidFill>
                    <a:schemeClr val="tx1"/>
                  </a:solidFill>
                  <a:cs typeface="微软雅黑" panose="020B0503020204020204" charset="-122"/>
                </a:rPr>
                <a:t>展示所有的事项列表信息</a:t>
              </a:r>
              <a:endParaRPr lang="zh-CN" altLang="en-US" sz="1600" b="1" dirty="0">
                <a:solidFill>
                  <a:schemeClr val="tx1"/>
                </a:solidFill>
                <a:cs typeface="微软雅黑" panose="020B0503020204020204" charset="-122"/>
              </a:endParaRPr>
            </a:p>
          </p:txBody>
        </p:sp>
        <p:sp>
          <p:nvSpPr>
            <p:cNvPr id="49" name="矩形 48"/>
            <p:cNvSpPr/>
            <p:nvPr/>
          </p:nvSpPr>
          <p:spPr>
            <a:xfrm>
              <a:off x="6846" y="4679"/>
              <a:ext cx="4109" cy="377"/>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1600" b="1" dirty="0">
                  <a:solidFill>
                    <a:schemeClr val="tx1"/>
                  </a:solidFill>
                  <a:cs typeface="微软雅黑" panose="020B0503020204020204" charset="-122"/>
                </a:rPr>
                <a:t>事项状态：审核中事项信息</a:t>
              </a:r>
              <a:endParaRPr lang="zh-CN" altLang="en-US" sz="1600" b="1" dirty="0">
                <a:solidFill>
                  <a:schemeClr val="tx1"/>
                </a:solidFill>
                <a:cs typeface="微软雅黑" panose="020B0503020204020204" charset="-122"/>
              </a:endParaRPr>
            </a:p>
          </p:txBody>
        </p:sp>
        <p:sp>
          <p:nvSpPr>
            <p:cNvPr id="51" name="矩形 50"/>
            <p:cNvSpPr/>
            <p:nvPr/>
          </p:nvSpPr>
          <p:spPr>
            <a:xfrm>
              <a:off x="6846" y="5099"/>
              <a:ext cx="3583" cy="377"/>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1600" b="1" dirty="0">
                  <a:solidFill>
                    <a:schemeClr val="tx1"/>
                  </a:solidFill>
                  <a:cs typeface="微软雅黑" panose="020B0503020204020204" charset="-122"/>
                  <a:sym typeface="+mn-ea"/>
                </a:rPr>
                <a:t>查看</a:t>
              </a:r>
              <a:r>
                <a:rPr lang="zh-CN" altLang="en-US" sz="1600" b="1" dirty="0">
                  <a:solidFill>
                    <a:schemeClr val="tx1"/>
                  </a:solidFill>
                  <a:cs typeface="微软雅黑" panose="020B0503020204020204" charset="-122"/>
                </a:rPr>
                <a:t>事项详情</a:t>
              </a:r>
              <a:endParaRPr lang="zh-CN" altLang="en-US" sz="1600" b="1" dirty="0">
                <a:solidFill>
                  <a:schemeClr val="tx1"/>
                </a:solidFill>
                <a:cs typeface="微软雅黑" panose="020B0503020204020204" charset="-122"/>
              </a:endParaRPr>
            </a:p>
          </p:txBody>
        </p:sp>
        <p:grpSp>
          <p:nvGrpSpPr>
            <p:cNvPr id="28" name="组合 27"/>
            <p:cNvGrpSpPr/>
            <p:nvPr/>
          </p:nvGrpSpPr>
          <p:grpSpPr>
            <a:xfrm rot="0">
              <a:off x="2848" y="1910"/>
              <a:ext cx="3307" cy="6826"/>
              <a:chOff x="3141" y="2158"/>
              <a:chExt cx="3307" cy="6826"/>
            </a:xfrm>
          </p:grpSpPr>
          <p:pic>
            <p:nvPicPr>
              <p:cNvPr id="3" name="图片 2"/>
              <p:cNvPicPr/>
              <p:nvPr/>
            </p:nvPicPr>
            <p:blipFill>
              <a:blip r:embed="rId1"/>
              <a:srcRect l="9171" t="2475" r="3583"/>
              <a:stretch>
                <a:fillRect/>
              </a:stretch>
            </p:blipFill>
            <p:spPr>
              <a:xfrm>
                <a:off x="3141" y="2158"/>
                <a:ext cx="3307" cy="6826"/>
              </a:xfrm>
              <a:prstGeom prst="rect">
                <a:avLst/>
              </a:prstGeom>
            </p:spPr>
          </p:pic>
          <p:sp>
            <p:nvSpPr>
              <p:cNvPr id="8" name="矩形 7"/>
              <p:cNvSpPr/>
              <p:nvPr/>
            </p:nvSpPr>
            <p:spPr>
              <a:xfrm>
                <a:off x="4377" y="2690"/>
                <a:ext cx="903" cy="184"/>
              </a:xfrm>
              <a:prstGeom prst="rect">
                <a:avLst/>
              </a:prstGeom>
              <a:solidFill>
                <a:srgbClr val="57D2CC"/>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900">
                    <a:solidFill>
                      <a:schemeClr val="tx1"/>
                    </a:solidFill>
                    <a:cs typeface="微软雅黑" panose="020B0503020204020204" charset="-122"/>
                  </a:rPr>
                  <a:t>事项专区</a:t>
                </a:r>
                <a:endParaRPr lang="zh-CN" altLang="en-US" sz="900">
                  <a:solidFill>
                    <a:schemeClr val="tx1"/>
                  </a:solidFill>
                  <a:cs typeface="微软雅黑" panose="020B0503020204020204" charset="-122"/>
                </a:endParaRPr>
              </a:p>
            </p:txBody>
          </p:sp>
          <p:sp>
            <p:nvSpPr>
              <p:cNvPr id="11" name="矩形 10"/>
              <p:cNvSpPr/>
              <p:nvPr/>
            </p:nvSpPr>
            <p:spPr>
              <a:xfrm>
                <a:off x="5041" y="3122"/>
                <a:ext cx="903" cy="216"/>
              </a:xfrm>
              <a:prstGeom prst="rect">
                <a:avLst/>
              </a:prstGeom>
              <a:solidFill>
                <a:srgbClr val="2672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900">
                    <a:solidFill>
                      <a:schemeClr val="bg1"/>
                    </a:solidFill>
                    <a:cs typeface="微软雅黑" panose="020B0503020204020204" charset="-122"/>
                  </a:rPr>
                  <a:t>事项申请</a:t>
                </a:r>
                <a:endParaRPr lang="zh-CN" altLang="en-US" sz="900">
                  <a:solidFill>
                    <a:schemeClr val="bg1"/>
                  </a:solidFill>
                  <a:cs typeface="微软雅黑" panose="020B0503020204020204" charset="-122"/>
                </a:endParaRPr>
              </a:p>
            </p:txBody>
          </p:sp>
          <p:sp>
            <p:nvSpPr>
              <p:cNvPr id="12" name="矩形 11"/>
              <p:cNvSpPr/>
              <p:nvPr/>
            </p:nvSpPr>
            <p:spPr>
              <a:xfrm>
                <a:off x="3282" y="3866"/>
                <a:ext cx="903" cy="184"/>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700">
                    <a:solidFill>
                      <a:schemeClr val="tx1"/>
                    </a:solidFill>
                    <a:cs typeface="微软雅黑" panose="020B0503020204020204" charset="-122"/>
                  </a:rPr>
                  <a:t>开展事项</a:t>
                </a:r>
                <a:endParaRPr lang="zh-CN" altLang="en-US" sz="700">
                  <a:solidFill>
                    <a:schemeClr val="tx1"/>
                  </a:solidFill>
                  <a:cs typeface="微软雅黑" panose="020B0503020204020204" charset="-122"/>
                </a:endParaRPr>
              </a:p>
            </p:txBody>
          </p:sp>
          <p:sp>
            <p:nvSpPr>
              <p:cNvPr id="13" name="矩形 12"/>
              <p:cNvSpPr/>
              <p:nvPr/>
            </p:nvSpPr>
            <p:spPr>
              <a:xfrm>
                <a:off x="3337" y="4975"/>
                <a:ext cx="903" cy="184"/>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700">
                    <a:solidFill>
                      <a:schemeClr val="tx1"/>
                    </a:solidFill>
                    <a:cs typeface="微软雅黑" panose="020B0503020204020204" charset="-122"/>
                  </a:rPr>
                  <a:t>事项名称</a:t>
                </a:r>
                <a:endParaRPr lang="zh-CN" altLang="en-US" sz="700">
                  <a:solidFill>
                    <a:schemeClr val="tx1"/>
                  </a:solidFill>
                  <a:cs typeface="微软雅黑" panose="020B0503020204020204" charset="-122"/>
                </a:endParaRPr>
              </a:p>
            </p:txBody>
          </p:sp>
          <p:sp>
            <p:nvSpPr>
              <p:cNvPr id="14" name="矩形 13"/>
              <p:cNvSpPr/>
              <p:nvPr/>
            </p:nvSpPr>
            <p:spPr>
              <a:xfrm>
                <a:off x="3337" y="6016"/>
                <a:ext cx="903" cy="184"/>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700">
                    <a:solidFill>
                      <a:schemeClr val="tx1"/>
                    </a:solidFill>
                    <a:cs typeface="微软雅黑" panose="020B0503020204020204" charset="-122"/>
                  </a:rPr>
                  <a:t>事项名称</a:t>
                </a:r>
                <a:endParaRPr lang="zh-CN" altLang="en-US" sz="700">
                  <a:solidFill>
                    <a:schemeClr val="tx1"/>
                  </a:solidFill>
                  <a:cs typeface="微软雅黑" panose="020B0503020204020204" charset="-122"/>
                </a:endParaRPr>
              </a:p>
            </p:txBody>
          </p:sp>
          <p:sp>
            <p:nvSpPr>
              <p:cNvPr id="16" name="矩形 15"/>
              <p:cNvSpPr/>
              <p:nvPr/>
            </p:nvSpPr>
            <p:spPr>
              <a:xfrm>
                <a:off x="3337" y="7017"/>
                <a:ext cx="903" cy="184"/>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700">
                    <a:solidFill>
                      <a:schemeClr val="tx1"/>
                    </a:solidFill>
                    <a:cs typeface="微软雅黑" panose="020B0503020204020204" charset="-122"/>
                  </a:rPr>
                  <a:t>事项名称</a:t>
                </a:r>
                <a:endParaRPr lang="zh-CN" altLang="en-US" sz="700">
                  <a:solidFill>
                    <a:schemeClr val="tx1"/>
                  </a:solidFill>
                  <a:cs typeface="微软雅黑" panose="020B0503020204020204" charset="-122"/>
                </a:endParaRPr>
              </a:p>
            </p:txBody>
          </p:sp>
        </p:grpSp>
        <p:cxnSp>
          <p:nvCxnSpPr>
            <p:cNvPr id="15" name="直接箭头连接符 14"/>
            <p:cNvCxnSpPr/>
            <p:nvPr/>
          </p:nvCxnSpPr>
          <p:spPr>
            <a:xfrm>
              <a:off x="5874" y="5820"/>
              <a:ext cx="999" cy="36"/>
            </a:xfrm>
            <a:prstGeom prst="straightConnector1">
              <a:avLst/>
            </a:prstGeom>
            <a:ln>
              <a:headEnd type="oval"/>
              <a:tailEnd type="arrow"/>
            </a:ln>
          </p:spPr>
          <p:style>
            <a:lnRef idx="2">
              <a:schemeClr val="accent1"/>
            </a:lnRef>
            <a:fillRef idx="0">
              <a:srgbClr val="FFFFFF"/>
            </a:fillRef>
            <a:effectRef idx="0">
              <a:srgbClr val="FFFFFF"/>
            </a:effectRef>
            <a:fontRef idx="minor">
              <a:schemeClr val="tx1"/>
            </a:fontRef>
          </p:style>
        </p:cxnSp>
        <p:sp>
          <p:nvSpPr>
            <p:cNvPr id="17" name="矩形 16"/>
            <p:cNvSpPr/>
            <p:nvPr/>
          </p:nvSpPr>
          <p:spPr>
            <a:xfrm>
              <a:off x="6846" y="5592"/>
              <a:ext cx="3804" cy="377"/>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1600" b="1" dirty="0">
                  <a:solidFill>
                    <a:schemeClr val="tx1"/>
                  </a:solidFill>
                  <a:cs typeface="微软雅黑" panose="020B0503020204020204" charset="-122"/>
                </a:rPr>
                <a:t>事项状态：被驳回事项信息</a:t>
              </a:r>
              <a:endParaRPr lang="zh-CN" altLang="en-US" sz="1600" b="1" dirty="0">
                <a:solidFill>
                  <a:schemeClr val="tx1"/>
                </a:solidFill>
                <a:cs typeface="微软雅黑" panose="020B0503020204020204" charset="-122"/>
              </a:endParaRPr>
            </a:p>
          </p:txBody>
        </p:sp>
        <p:cxnSp>
          <p:nvCxnSpPr>
            <p:cNvPr id="34" name="直接箭头连接符 33"/>
            <p:cNvCxnSpPr>
              <a:endCxn id="33" idx="1"/>
            </p:cNvCxnSpPr>
            <p:nvPr/>
          </p:nvCxnSpPr>
          <p:spPr>
            <a:xfrm>
              <a:off x="4872" y="3850"/>
              <a:ext cx="1974" cy="10"/>
            </a:xfrm>
            <a:prstGeom prst="straightConnector1">
              <a:avLst/>
            </a:prstGeom>
            <a:ln>
              <a:headEnd type="oval"/>
              <a:tailEnd type="arrow"/>
            </a:ln>
          </p:spPr>
          <p:style>
            <a:lnRef idx="2">
              <a:schemeClr val="accent1"/>
            </a:lnRef>
            <a:fillRef idx="0">
              <a:srgbClr val="FFFFFF"/>
            </a:fillRef>
            <a:effectRef idx="0">
              <a:srgbClr val="FFFFFF"/>
            </a:effectRef>
            <a:fontRef idx="minor">
              <a:schemeClr val="tx1"/>
            </a:fontRef>
          </p:style>
        </p:cxnSp>
        <p:cxnSp>
          <p:nvCxnSpPr>
            <p:cNvPr id="38" name="直接箭头连接符 37"/>
            <p:cNvCxnSpPr/>
            <p:nvPr/>
          </p:nvCxnSpPr>
          <p:spPr>
            <a:xfrm>
              <a:off x="5027" y="4385"/>
              <a:ext cx="1900" cy="13"/>
            </a:xfrm>
            <a:prstGeom prst="straightConnector1">
              <a:avLst/>
            </a:prstGeom>
            <a:ln>
              <a:headEnd type="oval"/>
              <a:tailEnd type="arrow"/>
            </a:ln>
          </p:spPr>
          <p:style>
            <a:lnRef idx="2">
              <a:schemeClr val="accent1"/>
            </a:lnRef>
            <a:fillRef idx="0">
              <a:srgbClr val="FFFFFF"/>
            </a:fillRef>
            <a:effectRef idx="0">
              <a:srgbClr val="FFFFFF"/>
            </a:effectRef>
            <a:fontRef idx="minor">
              <a:schemeClr val="tx1"/>
            </a:fontRef>
          </p:style>
        </p:cxnSp>
        <p:cxnSp>
          <p:nvCxnSpPr>
            <p:cNvPr id="42" name="肘形连接符 41"/>
            <p:cNvCxnSpPr/>
            <p:nvPr/>
          </p:nvCxnSpPr>
          <p:spPr>
            <a:xfrm rot="10800000">
              <a:off x="2052" y="4818"/>
              <a:ext cx="1126" cy="5"/>
            </a:xfrm>
            <a:prstGeom prst="bentConnector3">
              <a:avLst>
                <a:gd name="adj1" fmla="val 49911"/>
              </a:avLst>
            </a:prstGeom>
            <a:ln>
              <a:headEnd type="oval"/>
              <a:tailEnd type="arrow"/>
            </a:ln>
          </p:spPr>
          <p:style>
            <a:lnRef idx="2">
              <a:schemeClr val="accent1"/>
            </a:lnRef>
            <a:fillRef idx="0">
              <a:srgbClr val="FFFFFF"/>
            </a:fillRef>
            <a:effectRef idx="0">
              <a:srgbClr val="FFFFFF"/>
            </a:effectRef>
            <a:fontRef idx="minor">
              <a:schemeClr val="tx1"/>
            </a:fontRef>
          </p:style>
        </p:cxnSp>
        <p:cxnSp>
          <p:nvCxnSpPr>
            <p:cNvPr id="36" name="肘形连接符 35"/>
            <p:cNvCxnSpPr>
              <a:endCxn id="35" idx="3"/>
            </p:cNvCxnSpPr>
            <p:nvPr/>
          </p:nvCxnSpPr>
          <p:spPr>
            <a:xfrm rot="10800000">
              <a:off x="2052" y="3833"/>
              <a:ext cx="1030" cy="1"/>
            </a:xfrm>
            <a:prstGeom prst="bentConnector3">
              <a:avLst>
                <a:gd name="adj1" fmla="val 50000"/>
              </a:avLst>
            </a:prstGeom>
            <a:ln>
              <a:headEnd type="oval"/>
              <a:tailEnd type="arrow"/>
            </a:ln>
          </p:spPr>
          <p:style>
            <a:lnRef idx="2">
              <a:schemeClr val="accent1"/>
            </a:lnRef>
            <a:fillRef idx="0">
              <a:srgbClr val="FFFFFF"/>
            </a:fillRef>
            <a:effectRef idx="0">
              <a:srgbClr val="FFFFFF"/>
            </a:effectRef>
            <a:fontRef idx="minor">
              <a:schemeClr val="tx1"/>
            </a:fontRef>
          </p:style>
        </p:cxnSp>
        <p:cxnSp>
          <p:nvCxnSpPr>
            <p:cNvPr id="32" name="直接箭头连接符 31"/>
            <p:cNvCxnSpPr/>
            <p:nvPr/>
          </p:nvCxnSpPr>
          <p:spPr>
            <a:xfrm flipV="1">
              <a:off x="5667" y="3020"/>
              <a:ext cx="1106" cy="11"/>
            </a:xfrm>
            <a:prstGeom prst="straightConnector1">
              <a:avLst/>
            </a:prstGeom>
            <a:ln>
              <a:headEnd type="oval"/>
              <a:tailEnd type="arrow"/>
            </a:ln>
          </p:spPr>
          <p:style>
            <a:lnRef idx="2">
              <a:schemeClr val="accent1"/>
            </a:lnRef>
            <a:fillRef idx="0">
              <a:srgbClr val="FFFFFF"/>
            </a:fillRef>
            <a:effectRef idx="0">
              <a:srgbClr val="FFFFFF"/>
            </a:effectRef>
            <a:fontRef idx="minor">
              <a:schemeClr val="tx1"/>
            </a:fontRef>
          </p:style>
        </p:cxnSp>
        <p:cxnSp>
          <p:nvCxnSpPr>
            <p:cNvPr id="48" name="直接箭头连接符 47"/>
            <p:cNvCxnSpPr/>
            <p:nvPr/>
          </p:nvCxnSpPr>
          <p:spPr>
            <a:xfrm>
              <a:off x="5667" y="4887"/>
              <a:ext cx="1174" cy="25"/>
            </a:xfrm>
            <a:prstGeom prst="straightConnector1">
              <a:avLst/>
            </a:prstGeom>
            <a:ln>
              <a:headEnd type="oval"/>
              <a:tailEnd type="arrow"/>
            </a:ln>
          </p:spPr>
          <p:style>
            <a:lnRef idx="2">
              <a:schemeClr val="accent1"/>
            </a:lnRef>
            <a:fillRef idx="0">
              <a:srgbClr val="FFFFFF"/>
            </a:fillRef>
            <a:effectRef idx="0">
              <a:srgbClr val="FFFFFF"/>
            </a:effectRef>
            <a:fontRef idx="minor">
              <a:schemeClr val="tx1"/>
            </a:fontRef>
          </p:style>
        </p:cxnSp>
        <p:cxnSp>
          <p:nvCxnSpPr>
            <p:cNvPr id="50" name="直接箭头连接符 49"/>
            <p:cNvCxnSpPr/>
            <p:nvPr/>
          </p:nvCxnSpPr>
          <p:spPr>
            <a:xfrm>
              <a:off x="5650" y="5318"/>
              <a:ext cx="1199" cy="34"/>
            </a:xfrm>
            <a:prstGeom prst="straightConnector1">
              <a:avLst/>
            </a:prstGeom>
            <a:ln>
              <a:headEnd type="oval"/>
              <a:tailEnd type="arrow"/>
            </a:ln>
          </p:spPr>
          <p:style>
            <a:lnRef idx="2">
              <a:schemeClr val="accent1"/>
            </a:lnRef>
            <a:fillRef idx="0">
              <a:srgbClr val="FFFFFF"/>
            </a:fillRef>
            <a:effectRef idx="0">
              <a:srgbClr val="FFFFFF"/>
            </a:effectRef>
            <a:fontRef idx="minor">
              <a:schemeClr val="tx1"/>
            </a:fontRef>
          </p:style>
        </p:cxnSp>
      </p:grpSp>
      <p:pic>
        <p:nvPicPr>
          <p:cNvPr id="9" name="图片 8"/>
          <p:cNvPicPr>
            <a:picLocks noChangeAspect="1"/>
          </p:cNvPicPr>
          <p:nvPr/>
        </p:nvPicPr>
        <p:blipFill>
          <a:blip r:embed="rId2"/>
          <a:stretch>
            <a:fillRect/>
          </a:stretch>
        </p:blipFill>
        <p:spPr>
          <a:xfrm>
            <a:off x="4535717" y="6058769"/>
            <a:ext cx="2003540" cy="37475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椭圆 9"/>
          <p:cNvSpPr/>
          <p:nvPr/>
        </p:nvSpPr>
        <p:spPr bwMode="auto">
          <a:xfrm>
            <a:off x="347370" y="775008"/>
            <a:ext cx="108812" cy="108956"/>
          </a:xfrm>
          <a:prstGeom prst="ellipse">
            <a:avLst/>
          </a:prstGeom>
          <a:solidFill>
            <a:schemeClr val="bg1"/>
          </a:solidFill>
          <a:ln w="15875">
            <a:solidFill>
              <a:schemeClr val="bg1"/>
            </a:solidFill>
          </a:ln>
          <a:effectLst/>
        </p:spPr>
        <p:txBody>
          <a:bodyPr rtlCol="0" anchor="ctr">
            <a:scene3d>
              <a:camera prst="orthographicFront"/>
              <a:lightRig rig="threePt" dir="t"/>
            </a:scene3d>
            <a:sp3d>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18820" y="161290"/>
            <a:ext cx="11363960" cy="460375"/>
          </a:xfrm>
          <a:prstGeom prst="rect">
            <a:avLst/>
          </a:prstGeom>
          <a:noFill/>
        </p:spPr>
        <p:txBody>
          <a:bodyPr wrap="square" rtlCol="0" anchor="t">
            <a:spAutoFit/>
          </a:bodyPr>
          <a:lstStyle/>
          <a:p>
            <a:pPr algn="l">
              <a:defRPr/>
            </a:pPr>
            <a:r>
              <a:rPr lang="en-US" altLang="zh-CN" sz="2400" b="1" kern="100" dirty="0">
                <a:solidFill>
                  <a:srgbClr val="4472C4"/>
                </a:solidFill>
                <a:latin typeface="微软雅黑" panose="020B0503020204020204" charset="-122"/>
                <a:ea typeface="微软雅黑" panose="020B0503020204020204" charset="-122"/>
                <a:cs typeface="+mn-ea"/>
                <a:sym typeface="+mn-lt"/>
              </a:rPr>
              <a:t>3.4 </a:t>
            </a:r>
            <a:r>
              <a:rPr lang="zh-CN" altLang="en-US" sz="2400" b="1" kern="100" dirty="0">
                <a:solidFill>
                  <a:srgbClr val="4472C4"/>
                </a:solidFill>
                <a:latin typeface="微软雅黑" panose="020B0503020204020204" charset="-122"/>
                <a:ea typeface="微软雅黑" panose="020B0503020204020204" charset="-122"/>
                <a:cs typeface="+mn-ea"/>
                <a:sym typeface="+mn-lt"/>
              </a:rPr>
              <a:t>系统介绍</a:t>
            </a:r>
            <a:r>
              <a:rPr lang="en-US" altLang="zh-CN" sz="2400" b="1" kern="100" dirty="0">
                <a:solidFill>
                  <a:srgbClr val="4472C4"/>
                </a:solidFill>
                <a:latin typeface="微软雅黑" panose="020B0503020204020204" charset="-122"/>
                <a:ea typeface="微软雅黑" panose="020B0503020204020204" charset="-122"/>
                <a:cs typeface="+mn-ea"/>
                <a:sym typeface="+mn-lt"/>
              </a:rPr>
              <a:t>-</a:t>
            </a:r>
            <a:r>
              <a:rPr lang="zh-CN" altLang="en-US" sz="2400" b="1" kern="100" dirty="0">
                <a:solidFill>
                  <a:srgbClr val="4472C4"/>
                </a:solidFill>
                <a:latin typeface="微软雅黑" panose="020B0503020204020204" charset="-122"/>
                <a:ea typeface="微软雅黑" panose="020B0503020204020204" charset="-122"/>
                <a:cs typeface="+mn-ea"/>
                <a:sym typeface="+mn-lt"/>
              </a:rPr>
              <a:t>查看事项详情</a:t>
            </a:r>
            <a:endParaRPr lang="zh-CN" altLang="en-US" sz="2400" b="1" kern="100" dirty="0">
              <a:solidFill>
                <a:srgbClr val="4472C4"/>
              </a:solidFill>
              <a:latin typeface="微软雅黑" panose="020B0503020204020204" charset="-122"/>
              <a:ea typeface="微软雅黑" panose="020B0503020204020204" charset="-122"/>
              <a:cs typeface="+mn-ea"/>
              <a:sym typeface="+mn-lt"/>
            </a:endParaRPr>
          </a:p>
        </p:txBody>
      </p:sp>
      <p:sp>
        <p:nvSpPr>
          <p:cNvPr id="15" name="文本框 14"/>
          <p:cNvSpPr txBox="1"/>
          <p:nvPr/>
        </p:nvSpPr>
        <p:spPr>
          <a:xfrm>
            <a:off x="1091565" y="3026410"/>
            <a:ext cx="4064635" cy="1045210"/>
          </a:xfrm>
          <a:prstGeom prst="rect">
            <a:avLst/>
          </a:prstGeom>
          <a:ln>
            <a:noFill/>
          </a:ln>
        </p:spPr>
        <p:txBody>
          <a:bodyPr wrap="square">
            <a:noAutofit/>
          </a:bodyPr>
          <a:lstStyle/>
          <a:p>
            <a:pPr lvl="0" indent="457200" algn="just" defTabSz="266700">
              <a:lnSpc>
                <a:spcPct val="150000"/>
              </a:lnSpc>
              <a:buClrTx/>
              <a:buSzTx/>
              <a:buFontTx/>
            </a:pPr>
            <a:r>
              <a:rPr lang="zh-CN" altLang="en-US">
                <a:ln>
                  <a:noFill/>
                </a:ln>
                <a:latin typeface="微软雅黑" panose="020B0503020204020204" charset="-122"/>
                <a:ea typeface="微软雅黑" panose="020B0503020204020204" charset="-122"/>
                <a:cs typeface="微软雅黑" panose="020B0503020204020204" charset="-122"/>
                <a:sym typeface="+mn-ea"/>
              </a:rPr>
              <a:t>事项详情：点击任意事项，展示事项申请信息以及事项公司信息。</a:t>
            </a:r>
            <a:endParaRPr lang="zh-CN" altLang="en-US">
              <a:ln>
                <a:noFill/>
              </a:ln>
              <a:latin typeface="微软雅黑" panose="020B0503020204020204" charset="-122"/>
              <a:ea typeface="微软雅黑" panose="020B0503020204020204" charset="-122"/>
              <a:cs typeface="微软雅黑" panose="020B0503020204020204" charset="-122"/>
              <a:sym typeface="+mn-ea"/>
            </a:endParaRPr>
          </a:p>
        </p:txBody>
      </p:sp>
      <p:grpSp>
        <p:nvGrpSpPr>
          <p:cNvPr id="4" name="组合 3"/>
          <p:cNvGrpSpPr/>
          <p:nvPr/>
        </p:nvGrpSpPr>
        <p:grpSpPr>
          <a:xfrm>
            <a:off x="6337028" y="775008"/>
            <a:ext cx="2869200" cy="5921702"/>
            <a:chOff x="3076" y="2018"/>
            <a:chExt cx="3410" cy="6840"/>
          </a:xfrm>
        </p:grpSpPr>
        <p:pic>
          <p:nvPicPr>
            <p:cNvPr id="7" name="图片 6"/>
            <p:cNvPicPr>
              <a:picLocks noChangeAspect="1"/>
            </p:cNvPicPr>
            <p:nvPr/>
          </p:nvPicPr>
          <p:blipFill>
            <a:blip r:embed="rId1"/>
            <a:stretch>
              <a:fillRect/>
            </a:stretch>
          </p:blipFill>
          <p:spPr>
            <a:xfrm>
              <a:off x="3076" y="2018"/>
              <a:ext cx="3410" cy="6840"/>
            </a:xfrm>
            <a:prstGeom prst="rect">
              <a:avLst/>
            </a:prstGeom>
          </p:spPr>
        </p:pic>
        <p:sp>
          <p:nvSpPr>
            <p:cNvPr id="9" name="矩形 8"/>
            <p:cNvSpPr/>
            <p:nvPr/>
          </p:nvSpPr>
          <p:spPr>
            <a:xfrm>
              <a:off x="4250" y="2690"/>
              <a:ext cx="1102" cy="184"/>
            </a:xfrm>
            <a:prstGeom prst="rect">
              <a:avLst/>
            </a:prstGeom>
            <a:solidFill>
              <a:srgbClr val="2672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600" b="1">
                  <a:solidFill>
                    <a:schemeClr val="bg1"/>
                  </a:solidFill>
                  <a:cs typeface="微软雅黑" panose="020B0503020204020204" charset="-122"/>
                </a:rPr>
                <a:t>事项申报详情</a:t>
              </a:r>
              <a:endParaRPr lang="zh-CN" altLang="en-US" sz="600" b="1">
                <a:solidFill>
                  <a:schemeClr val="bg1"/>
                </a:solidFill>
                <a:cs typeface="微软雅黑" panose="020B0503020204020204" charset="-122"/>
              </a:endParaRPr>
            </a:p>
          </p:txBody>
        </p:sp>
        <p:sp>
          <p:nvSpPr>
            <p:cNvPr id="17" name="矩形 16"/>
            <p:cNvSpPr/>
            <p:nvPr/>
          </p:nvSpPr>
          <p:spPr>
            <a:xfrm>
              <a:off x="3394" y="3887"/>
              <a:ext cx="1104" cy="184"/>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600">
                  <a:solidFill>
                    <a:schemeClr val="tx1"/>
                  </a:solidFill>
                  <a:cs typeface="微软雅黑" panose="020B0503020204020204" charset="-122"/>
                </a:rPr>
                <a:t>事项申请信息</a:t>
              </a:r>
              <a:endParaRPr lang="zh-CN" altLang="en-US" sz="600">
                <a:solidFill>
                  <a:schemeClr val="tx1"/>
                </a:solidFill>
                <a:cs typeface="微软雅黑" panose="020B0503020204020204" charset="-122"/>
              </a:endParaRPr>
            </a:p>
          </p:txBody>
        </p:sp>
        <p:sp>
          <p:nvSpPr>
            <p:cNvPr id="18" name="矩形 17"/>
            <p:cNvSpPr/>
            <p:nvPr/>
          </p:nvSpPr>
          <p:spPr>
            <a:xfrm>
              <a:off x="3394" y="6319"/>
              <a:ext cx="1335" cy="184"/>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600">
                  <a:solidFill>
                    <a:schemeClr val="tx1"/>
                  </a:solidFill>
                  <a:cs typeface="微软雅黑" panose="020B0503020204020204" charset="-122"/>
                </a:rPr>
                <a:t>事项公司信息</a:t>
              </a:r>
              <a:endParaRPr lang="zh-CN" altLang="en-US" sz="600">
                <a:solidFill>
                  <a:schemeClr val="tx1"/>
                </a:solidFill>
                <a:cs typeface="微软雅黑" panose="020B0503020204020204" charset="-122"/>
              </a:endParaRPr>
            </a:p>
          </p:txBody>
        </p:sp>
      </p:grpSp>
      <p:sp>
        <p:nvSpPr>
          <p:cNvPr id="39" name="矩形 38"/>
          <p:cNvSpPr/>
          <p:nvPr/>
        </p:nvSpPr>
        <p:spPr>
          <a:xfrm>
            <a:off x="9861109" y="1589363"/>
            <a:ext cx="1674352" cy="408632"/>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1600" b="1" dirty="0">
                <a:solidFill>
                  <a:schemeClr val="tx1"/>
                </a:solidFill>
                <a:cs typeface="微软雅黑" panose="020B0503020204020204" charset="-122"/>
              </a:rPr>
              <a:t>事项名称</a:t>
            </a:r>
            <a:endParaRPr lang="zh-CN" altLang="en-US" sz="1600" b="1" dirty="0">
              <a:solidFill>
                <a:schemeClr val="tx1"/>
              </a:solidFill>
              <a:cs typeface="微软雅黑" panose="020B0503020204020204" charset="-122"/>
            </a:endParaRPr>
          </a:p>
        </p:txBody>
      </p:sp>
      <p:sp>
        <p:nvSpPr>
          <p:cNvPr id="24" name="文本框 23"/>
          <p:cNvSpPr txBox="1"/>
          <p:nvPr/>
        </p:nvSpPr>
        <p:spPr>
          <a:xfrm>
            <a:off x="6697341" y="1693252"/>
            <a:ext cx="2230165" cy="304743"/>
          </a:xfrm>
          <a:prstGeom prst="rect">
            <a:avLst/>
          </a:prstGeom>
          <a:solidFill>
            <a:schemeClr val="bg1"/>
          </a:solidFill>
          <a:ln>
            <a:noFill/>
          </a:ln>
        </p:spPr>
        <p:txBody>
          <a:bodyPr wrap="square">
            <a:noAutofit/>
          </a:bodyPr>
          <a:lstStyle/>
          <a:p>
            <a:pPr indent="0" algn="l" defTabSz="266700" fontAlgn="auto">
              <a:lnSpc>
                <a:spcPct val="150000"/>
              </a:lnSpc>
              <a:spcBef>
                <a:spcPct val="0"/>
              </a:spcBef>
              <a:spcAft>
                <a:spcPct val="0"/>
              </a:spcAft>
            </a:pPr>
            <a:r>
              <a:rPr lang="zh-CN" altLang="en-US" sz="600">
                <a:ln>
                  <a:noFill/>
                </a:ln>
                <a:latin typeface="微软雅黑" panose="020B0503020204020204" charset="-122"/>
                <a:ea typeface="微软雅黑" panose="020B0503020204020204" charset="-122"/>
                <a:cs typeface="微软雅黑" panose="020B0503020204020204" charset="-122"/>
              </a:rPr>
              <a:t>四川省羽毛球锦标赛</a:t>
            </a:r>
            <a:endParaRPr lang="zh-CN" altLang="en-US" sz="600">
              <a:ln>
                <a:noFill/>
              </a:ln>
              <a:latin typeface="微软雅黑" panose="020B0503020204020204" charset="-122"/>
              <a:ea typeface="微软雅黑" panose="020B0503020204020204" charset="-122"/>
              <a:cs typeface="微软雅黑" panose="020B0503020204020204" charset="-122"/>
            </a:endParaRPr>
          </a:p>
        </p:txBody>
      </p:sp>
      <p:cxnSp>
        <p:nvCxnSpPr>
          <p:cNvPr id="5" name="直接箭头连接符 4"/>
          <p:cNvCxnSpPr/>
          <p:nvPr/>
        </p:nvCxnSpPr>
        <p:spPr>
          <a:xfrm>
            <a:off x="8981123" y="1815504"/>
            <a:ext cx="756000" cy="0"/>
          </a:xfrm>
          <a:prstGeom prst="straightConnector1">
            <a:avLst/>
          </a:prstGeom>
          <a:ln>
            <a:headEnd type="oval"/>
            <a:tailEnd type="arrow"/>
          </a:ln>
        </p:spPr>
        <p:style>
          <a:lnRef idx="2">
            <a:schemeClr val="accent1"/>
          </a:lnRef>
          <a:fillRef idx="0">
            <a:srgbClr val="FFFFFF"/>
          </a:fillRef>
          <a:effectRef idx="0">
            <a:srgbClr val="FFFFFF"/>
          </a:effectRef>
          <a:fontRef idx="minor">
            <a:schemeClr val="tx1"/>
          </a:fontRef>
        </p:style>
      </p:cxnSp>
      <p:sp>
        <p:nvSpPr>
          <p:cNvPr id="11" name="矩形 10"/>
          <p:cNvSpPr/>
          <p:nvPr/>
        </p:nvSpPr>
        <p:spPr>
          <a:xfrm>
            <a:off x="9861109" y="2268419"/>
            <a:ext cx="1674352" cy="408632"/>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1600" b="1" dirty="0">
                <a:solidFill>
                  <a:schemeClr val="tx1"/>
                </a:solidFill>
                <a:cs typeface="微软雅黑" panose="020B0503020204020204" charset="-122"/>
              </a:rPr>
              <a:t>事项申请信息</a:t>
            </a:r>
            <a:endParaRPr lang="zh-CN" altLang="en-US" sz="1600" b="1" dirty="0">
              <a:solidFill>
                <a:schemeClr val="tx1"/>
              </a:solidFill>
              <a:cs typeface="微软雅黑" panose="020B0503020204020204" charset="-122"/>
            </a:endParaRPr>
          </a:p>
        </p:txBody>
      </p:sp>
      <p:cxnSp>
        <p:nvCxnSpPr>
          <p:cNvPr id="12" name="直接箭头连接符 11"/>
          <p:cNvCxnSpPr/>
          <p:nvPr/>
        </p:nvCxnSpPr>
        <p:spPr>
          <a:xfrm>
            <a:off x="7768106" y="2479905"/>
            <a:ext cx="1991201" cy="1"/>
          </a:xfrm>
          <a:prstGeom prst="straightConnector1">
            <a:avLst/>
          </a:prstGeom>
          <a:ln>
            <a:headEnd type="oval"/>
            <a:tailEnd type="arrow"/>
          </a:ln>
        </p:spPr>
        <p:style>
          <a:lnRef idx="2">
            <a:schemeClr val="accent1"/>
          </a:lnRef>
          <a:fillRef idx="0">
            <a:srgbClr val="FFFFFF"/>
          </a:fillRef>
          <a:effectRef idx="0">
            <a:srgbClr val="FFFFFF"/>
          </a:effectRef>
          <a:fontRef idx="minor">
            <a:schemeClr val="tx1"/>
          </a:fontRef>
        </p:style>
      </p:cxnSp>
      <p:sp>
        <p:nvSpPr>
          <p:cNvPr id="13" name="矩形 12"/>
          <p:cNvSpPr/>
          <p:nvPr/>
        </p:nvSpPr>
        <p:spPr>
          <a:xfrm>
            <a:off x="9861109" y="4394458"/>
            <a:ext cx="1674352" cy="408632"/>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1600" b="1" dirty="0">
                <a:solidFill>
                  <a:schemeClr val="tx1"/>
                </a:solidFill>
                <a:cs typeface="微软雅黑" panose="020B0503020204020204" charset="-122"/>
              </a:rPr>
              <a:t>事项申请公司信息</a:t>
            </a:r>
            <a:endParaRPr lang="zh-CN" altLang="en-US" sz="1600" b="1" dirty="0">
              <a:solidFill>
                <a:schemeClr val="tx1"/>
              </a:solidFill>
              <a:cs typeface="微软雅黑" panose="020B0503020204020204" charset="-122"/>
            </a:endParaRPr>
          </a:p>
        </p:txBody>
      </p:sp>
      <p:cxnSp>
        <p:nvCxnSpPr>
          <p:cNvPr id="19" name="直接箭头连接符 18"/>
          <p:cNvCxnSpPr/>
          <p:nvPr/>
        </p:nvCxnSpPr>
        <p:spPr>
          <a:xfrm>
            <a:off x="7677423" y="4598774"/>
            <a:ext cx="1991201" cy="1"/>
          </a:xfrm>
          <a:prstGeom prst="straightConnector1">
            <a:avLst/>
          </a:prstGeom>
          <a:ln>
            <a:headEnd type="ova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椭圆 9"/>
          <p:cNvSpPr/>
          <p:nvPr/>
        </p:nvSpPr>
        <p:spPr bwMode="auto">
          <a:xfrm>
            <a:off x="347370" y="775008"/>
            <a:ext cx="108812" cy="108956"/>
          </a:xfrm>
          <a:prstGeom prst="ellipse">
            <a:avLst/>
          </a:prstGeom>
          <a:solidFill>
            <a:schemeClr val="bg1"/>
          </a:solidFill>
          <a:ln w="15875">
            <a:solidFill>
              <a:schemeClr val="bg1"/>
            </a:solidFill>
          </a:ln>
          <a:effectLst/>
        </p:spPr>
        <p:txBody>
          <a:bodyPr rtlCol="0" anchor="ctr">
            <a:scene3d>
              <a:camera prst="orthographicFront"/>
              <a:lightRig rig="threePt" dir="t"/>
            </a:scene3d>
            <a:sp3d>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18820" y="161290"/>
            <a:ext cx="11363960" cy="460375"/>
          </a:xfrm>
          <a:prstGeom prst="rect">
            <a:avLst/>
          </a:prstGeom>
          <a:noFill/>
        </p:spPr>
        <p:txBody>
          <a:bodyPr wrap="square" rtlCol="0" anchor="t">
            <a:spAutoFit/>
          </a:bodyPr>
          <a:lstStyle/>
          <a:p>
            <a:pPr algn="l">
              <a:defRPr/>
            </a:pPr>
            <a:r>
              <a:rPr lang="en-US" altLang="zh-CN" sz="2400" b="1" kern="100" dirty="0">
                <a:solidFill>
                  <a:srgbClr val="4472C4"/>
                </a:solidFill>
                <a:latin typeface="微软雅黑" panose="020B0503020204020204" charset="-122"/>
                <a:ea typeface="微软雅黑" panose="020B0503020204020204" charset="-122"/>
                <a:cs typeface="+mn-ea"/>
                <a:sym typeface="+mn-lt"/>
              </a:rPr>
              <a:t>3.5 </a:t>
            </a:r>
            <a:r>
              <a:rPr lang="zh-CN" altLang="en-US" sz="2400" b="1" kern="100" dirty="0">
                <a:solidFill>
                  <a:srgbClr val="4472C4"/>
                </a:solidFill>
                <a:latin typeface="微软雅黑" panose="020B0503020204020204" charset="-122"/>
                <a:ea typeface="微软雅黑" panose="020B0503020204020204" charset="-122"/>
                <a:cs typeface="+mn-ea"/>
                <a:sym typeface="+mn-lt"/>
              </a:rPr>
              <a:t>系统介绍</a:t>
            </a:r>
            <a:r>
              <a:rPr lang="en-US" altLang="zh-CN" sz="2400" b="1" kern="100" dirty="0">
                <a:solidFill>
                  <a:srgbClr val="4472C4"/>
                </a:solidFill>
                <a:latin typeface="微软雅黑" panose="020B0503020204020204" charset="-122"/>
                <a:ea typeface="微软雅黑" panose="020B0503020204020204" charset="-122"/>
                <a:cs typeface="+mn-ea"/>
                <a:sym typeface="+mn-lt"/>
              </a:rPr>
              <a:t>-</a:t>
            </a:r>
            <a:r>
              <a:rPr lang="zh-CN" altLang="en-US" sz="2400" b="1" kern="100" dirty="0">
                <a:solidFill>
                  <a:srgbClr val="4472C4"/>
                </a:solidFill>
                <a:latin typeface="微软雅黑" panose="020B0503020204020204" charset="-122"/>
                <a:ea typeface="微软雅黑" panose="020B0503020204020204" charset="-122"/>
                <a:cs typeface="+mn-ea"/>
                <a:sym typeface="+mn-lt"/>
              </a:rPr>
              <a:t>填写事项申请</a:t>
            </a:r>
            <a:r>
              <a:rPr lang="en-US" altLang="zh-CN" sz="2400" b="1" kern="100" dirty="0">
                <a:solidFill>
                  <a:srgbClr val="4472C4"/>
                </a:solidFill>
                <a:latin typeface="微软雅黑" panose="020B0503020204020204" charset="-122"/>
                <a:ea typeface="微软雅黑" panose="020B0503020204020204" charset="-122"/>
                <a:cs typeface="+mn-ea"/>
                <a:sym typeface="+mn-lt"/>
              </a:rPr>
              <a:t> </a:t>
            </a:r>
            <a:endParaRPr lang="en-US" altLang="zh-CN" sz="2400" b="1" kern="100" dirty="0">
              <a:solidFill>
                <a:srgbClr val="4472C4"/>
              </a:solidFill>
              <a:latin typeface="微软雅黑" panose="020B0503020204020204" charset="-122"/>
              <a:ea typeface="微软雅黑" panose="020B0503020204020204" charset="-122"/>
              <a:cs typeface="+mn-ea"/>
              <a:sym typeface="+mn-lt"/>
            </a:endParaRPr>
          </a:p>
        </p:txBody>
      </p:sp>
      <p:sp>
        <p:nvSpPr>
          <p:cNvPr id="15" name="文本框 14"/>
          <p:cNvSpPr txBox="1"/>
          <p:nvPr/>
        </p:nvSpPr>
        <p:spPr>
          <a:xfrm>
            <a:off x="635635" y="884555"/>
            <a:ext cx="10601325" cy="1337945"/>
          </a:xfrm>
          <a:prstGeom prst="rect">
            <a:avLst/>
          </a:prstGeom>
          <a:ln>
            <a:noFill/>
          </a:ln>
        </p:spPr>
        <p:txBody>
          <a:bodyPr wrap="square">
            <a:spAutoFit/>
          </a:bodyPr>
          <a:lstStyle/>
          <a:p>
            <a:pPr lvl="0" indent="457200" algn="just" defTabSz="266700">
              <a:lnSpc>
                <a:spcPct val="150000"/>
              </a:lnSpc>
              <a:buClrTx/>
              <a:buSzTx/>
              <a:buFontTx/>
            </a:pPr>
            <a:r>
              <a:rPr lang="zh-CN" altLang="en-US" dirty="0">
                <a:ln>
                  <a:noFill/>
                </a:ln>
                <a:latin typeface="微软雅黑" panose="020B0503020204020204" charset="-122"/>
                <a:ea typeface="微软雅黑" panose="020B0503020204020204" charset="-122"/>
                <a:cs typeface="微软雅黑" panose="020B0503020204020204" charset="-122"/>
                <a:sym typeface="+mn-ea"/>
              </a:rPr>
              <a:t>体育组织者通过点击首页“事项申请”按钮进入，体育组织者，向将要举办赛事、活动、演练、培训所在的场馆申请账号，申请时写明事由，上传组织者身份信息（承办单位、协办单位）、使用时间、规模（占用多大场地、参与人数）、参保记录等。需要上传签字盖章的扫描件。</a:t>
            </a:r>
            <a:endParaRPr lang="zh-CN" altLang="en-US" dirty="0">
              <a:ln>
                <a:noFill/>
              </a:ln>
              <a:latin typeface="微软雅黑" panose="020B0503020204020204" charset="-122"/>
              <a:ea typeface="微软雅黑" panose="020B0503020204020204" charset="-122"/>
              <a:cs typeface="微软雅黑" panose="020B0503020204020204" charset="-122"/>
              <a:sym typeface="+mn-ea"/>
            </a:endParaRPr>
          </a:p>
        </p:txBody>
      </p:sp>
      <p:pic>
        <p:nvPicPr>
          <p:cNvPr id="4" name="图片 3"/>
          <p:cNvPicPr>
            <a:picLocks noChangeAspect="1"/>
          </p:cNvPicPr>
          <p:nvPr/>
        </p:nvPicPr>
        <p:blipFill>
          <a:blip r:embed="rId1"/>
          <a:stretch>
            <a:fillRect/>
          </a:stretch>
        </p:blipFill>
        <p:spPr>
          <a:xfrm>
            <a:off x="3902710" y="2383155"/>
            <a:ext cx="2247900" cy="4356100"/>
          </a:xfrm>
          <a:prstGeom prst="rect">
            <a:avLst/>
          </a:prstGeom>
        </p:spPr>
      </p:pic>
      <p:pic>
        <p:nvPicPr>
          <p:cNvPr id="5" name="图片 4"/>
          <p:cNvPicPr>
            <a:picLocks noChangeAspect="1"/>
          </p:cNvPicPr>
          <p:nvPr/>
        </p:nvPicPr>
        <p:blipFill>
          <a:blip r:embed="rId2"/>
          <a:stretch>
            <a:fillRect/>
          </a:stretch>
        </p:blipFill>
        <p:spPr>
          <a:xfrm>
            <a:off x="6150610" y="2383155"/>
            <a:ext cx="2209800" cy="4235450"/>
          </a:xfrm>
          <a:prstGeom prst="rect">
            <a:avLst/>
          </a:prstGeom>
        </p:spPr>
      </p:pic>
      <p:sp>
        <p:nvSpPr>
          <p:cNvPr id="7" name="矩形 6"/>
          <p:cNvSpPr/>
          <p:nvPr/>
        </p:nvSpPr>
        <p:spPr>
          <a:xfrm>
            <a:off x="455930" y="2592705"/>
            <a:ext cx="2750820" cy="97726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rPr>
              <a:t>事项名称：为必填项，可填写</a:t>
            </a: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要举办赛事、活动、演练、培训等名称</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8" name="矩形 7"/>
          <p:cNvSpPr/>
          <p:nvPr/>
        </p:nvSpPr>
        <p:spPr>
          <a:xfrm>
            <a:off x="4262120" y="3189605"/>
            <a:ext cx="452755" cy="162560"/>
          </a:xfrm>
          <a:prstGeom prst="rect">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500">
                <a:solidFill>
                  <a:schemeClr val="tx1"/>
                </a:solidFill>
                <a:cs typeface="微软雅黑" panose="020B0503020204020204" charset="-122"/>
              </a:rPr>
              <a:t>事项名称</a:t>
            </a:r>
            <a:endParaRPr lang="zh-CN" altLang="en-US" sz="500">
              <a:solidFill>
                <a:schemeClr val="tx1"/>
              </a:solidFill>
              <a:cs typeface="微软雅黑" panose="020B0503020204020204" charset="-122"/>
            </a:endParaRPr>
          </a:p>
        </p:txBody>
      </p:sp>
      <p:cxnSp>
        <p:nvCxnSpPr>
          <p:cNvPr id="9" name="直接箭头连接符 8"/>
          <p:cNvCxnSpPr/>
          <p:nvPr/>
        </p:nvCxnSpPr>
        <p:spPr>
          <a:xfrm flipH="1">
            <a:off x="3140710" y="3359150"/>
            <a:ext cx="1149985" cy="3175"/>
          </a:xfrm>
          <a:prstGeom prst="straightConnector1">
            <a:avLst/>
          </a:prstGeom>
          <a:ln>
            <a:headEnd type="oval"/>
            <a:tailEnd type="arrow"/>
          </a:ln>
        </p:spPr>
        <p:style>
          <a:lnRef idx="2">
            <a:schemeClr val="accent1"/>
          </a:lnRef>
          <a:fillRef idx="0">
            <a:srgbClr val="FFFFFF"/>
          </a:fillRef>
          <a:effectRef idx="0">
            <a:srgbClr val="FFFFFF"/>
          </a:effectRef>
          <a:fontRef idx="minor">
            <a:schemeClr val="tx1"/>
          </a:fontRef>
        </p:style>
      </p:cxnSp>
      <p:sp>
        <p:nvSpPr>
          <p:cNvPr id="11" name="矩形 10"/>
          <p:cNvSpPr/>
          <p:nvPr/>
        </p:nvSpPr>
        <p:spPr>
          <a:xfrm>
            <a:off x="455930" y="3604260"/>
            <a:ext cx="2750820" cy="41148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rPr>
              <a:t>选择申报场馆：为四川省内所有国有场馆</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12" name="直接箭头连接符 11"/>
          <p:cNvCxnSpPr/>
          <p:nvPr/>
        </p:nvCxnSpPr>
        <p:spPr>
          <a:xfrm flipH="1">
            <a:off x="3142295" y="3854100"/>
            <a:ext cx="1148400" cy="12700"/>
          </a:xfrm>
          <a:prstGeom prst="straightConnector1">
            <a:avLst/>
          </a:prstGeom>
          <a:ln>
            <a:headEnd type="oval"/>
            <a:tailEnd type="arrow"/>
          </a:ln>
        </p:spPr>
        <p:style>
          <a:lnRef idx="2">
            <a:schemeClr val="accent1"/>
          </a:lnRef>
          <a:fillRef idx="0">
            <a:srgbClr val="FFFFFF"/>
          </a:fillRef>
          <a:effectRef idx="0">
            <a:srgbClr val="FFFFFF"/>
          </a:effectRef>
          <a:fontRef idx="minor">
            <a:schemeClr val="tx1"/>
          </a:fontRef>
        </p:style>
      </p:cxnSp>
      <p:sp>
        <p:nvSpPr>
          <p:cNvPr id="14" name="矩形 13"/>
          <p:cNvSpPr/>
          <p:nvPr/>
        </p:nvSpPr>
        <p:spPr>
          <a:xfrm>
            <a:off x="455930" y="4241165"/>
            <a:ext cx="2750820" cy="39751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rPr>
              <a:t>举办地址：为举办事项活动场馆地址</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16" name="直接箭头连接符 15"/>
          <p:cNvCxnSpPr/>
          <p:nvPr/>
        </p:nvCxnSpPr>
        <p:spPr>
          <a:xfrm flipH="1" flipV="1">
            <a:off x="3119120" y="4438015"/>
            <a:ext cx="1171575" cy="635"/>
          </a:xfrm>
          <a:prstGeom prst="straightConnector1">
            <a:avLst/>
          </a:prstGeom>
          <a:ln>
            <a:headEnd type="oval"/>
            <a:tailEnd type="arrow"/>
          </a:ln>
        </p:spPr>
        <p:style>
          <a:lnRef idx="2">
            <a:schemeClr val="accent1"/>
          </a:lnRef>
          <a:fillRef idx="0">
            <a:srgbClr val="FFFFFF"/>
          </a:fillRef>
          <a:effectRef idx="0">
            <a:srgbClr val="FFFFFF"/>
          </a:effectRef>
          <a:fontRef idx="minor">
            <a:schemeClr val="tx1"/>
          </a:fontRef>
        </p:style>
      </p:cxnSp>
      <p:sp>
        <p:nvSpPr>
          <p:cNvPr id="18" name="矩形 17"/>
          <p:cNvSpPr/>
          <p:nvPr/>
        </p:nvSpPr>
        <p:spPr>
          <a:xfrm>
            <a:off x="455930" y="4948555"/>
            <a:ext cx="2750820" cy="45847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rPr>
              <a:t>举办日期时间：为举办事项活动日期和时间</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19" name="直接箭头连接符 18"/>
          <p:cNvCxnSpPr>
            <a:stCxn id="20" idx="1"/>
          </p:cNvCxnSpPr>
          <p:nvPr/>
        </p:nvCxnSpPr>
        <p:spPr>
          <a:xfrm flipH="1" flipV="1">
            <a:off x="3142295" y="5182870"/>
            <a:ext cx="1148400" cy="14605"/>
          </a:xfrm>
          <a:prstGeom prst="straightConnector1">
            <a:avLst/>
          </a:prstGeom>
          <a:ln>
            <a:headEnd type="oval"/>
            <a:tailEnd type="arrow"/>
          </a:ln>
        </p:spPr>
        <p:style>
          <a:lnRef idx="2">
            <a:schemeClr val="accent1"/>
          </a:lnRef>
          <a:fillRef idx="0">
            <a:srgbClr val="FFFFFF"/>
          </a:fillRef>
          <a:effectRef idx="0">
            <a:srgbClr val="FFFFFF"/>
          </a:effectRef>
          <a:fontRef idx="minor">
            <a:schemeClr val="tx1"/>
          </a:fontRef>
        </p:style>
      </p:cxnSp>
      <p:sp>
        <p:nvSpPr>
          <p:cNvPr id="21" name="矩形 20"/>
          <p:cNvSpPr/>
          <p:nvPr/>
        </p:nvSpPr>
        <p:spPr>
          <a:xfrm>
            <a:off x="718185" y="6021705"/>
            <a:ext cx="2488565" cy="28702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rPr>
              <a:t>事项组织人及联系方式</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22" name="直接箭头连接符 21"/>
          <p:cNvCxnSpPr>
            <a:stCxn id="23" idx="1"/>
          </p:cNvCxnSpPr>
          <p:nvPr/>
        </p:nvCxnSpPr>
        <p:spPr>
          <a:xfrm flipH="1" flipV="1">
            <a:off x="3142295" y="6188075"/>
            <a:ext cx="1148400" cy="12065"/>
          </a:xfrm>
          <a:prstGeom prst="straightConnector1">
            <a:avLst/>
          </a:prstGeom>
          <a:ln>
            <a:headEnd type="oval"/>
            <a:tailEnd type="arrow"/>
          </a:ln>
        </p:spPr>
        <p:style>
          <a:lnRef idx="2">
            <a:schemeClr val="accent1"/>
          </a:lnRef>
          <a:fillRef idx="0">
            <a:srgbClr val="FFFFFF"/>
          </a:fillRef>
          <a:effectRef idx="0">
            <a:srgbClr val="FFFFFF"/>
          </a:effectRef>
          <a:fontRef idx="minor">
            <a:schemeClr val="tx1"/>
          </a:fontRef>
        </p:style>
      </p:cxnSp>
      <p:sp>
        <p:nvSpPr>
          <p:cNvPr id="25" name="矩形 24"/>
          <p:cNvSpPr/>
          <p:nvPr/>
        </p:nvSpPr>
        <p:spPr>
          <a:xfrm>
            <a:off x="9096375" y="3577590"/>
            <a:ext cx="2636520" cy="67627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rPr>
              <a:t>选择申报场馆：为四川省内所有国有场馆</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27" name="直接箭头连接符 26"/>
          <p:cNvCxnSpPr/>
          <p:nvPr/>
        </p:nvCxnSpPr>
        <p:spPr>
          <a:xfrm>
            <a:off x="8169275" y="3914140"/>
            <a:ext cx="927100" cy="1905"/>
          </a:xfrm>
          <a:prstGeom prst="straightConnector1">
            <a:avLst/>
          </a:prstGeom>
          <a:ln>
            <a:headEnd type="oval"/>
            <a:tailEnd type="arrow"/>
          </a:ln>
        </p:spPr>
        <p:style>
          <a:lnRef idx="2">
            <a:schemeClr val="accent1"/>
          </a:lnRef>
          <a:fillRef idx="0">
            <a:srgbClr val="FFFFFF"/>
          </a:fillRef>
          <a:effectRef idx="0">
            <a:srgbClr val="FFFFFF"/>
          </a:effectRef>
          <a:fontRef idx="minor">
            <a:schemeClr val="tx1"/>
          </a:fontRef>
        </p:style>
      </p:cxnSp>
      <p:cxnSp>
        <p:nvCxnSpPr>
          <p:cNvPr id="29" name="直接箭头连接符 28"/>
          <p:cNvCxnSpPr/>
          <p:nvPr/>
        </p:nvCxnSpPr>
        <p:spPr>
          <a:xfrm>
            <a:off x="8169275" y="5292090"/>
            <a:ext cx="927100" cy="1905"/>
          </a:xfrm>
          <a:prstGeom prst="straightConnector1">
            <a:avLst/>
          </a:prstGeom>
          <a:ln>
            <a:headEnd type="oval"/>
            <a:tailEnd type="arrow"/>
          </a:ln>
        </p:spPr>
        <p:style>
          <a:lnRef idx="2">
            <a:schemeClr val="accent1"/>
          </a:lnRef>
          <a:fillRef idx="0">
            <a:srgbClr val="FFFFFF"/>
          </a:fillRef>
          <a:effectRef idx="0">
            <a:srgbClr val="FFFFFF"/>
          </a:effectRef>
          <a:fontRef idx="minor">
            <a:schemeClr val="tx1"/>
          </a:fontRef>
        </p:style>
      </p:cxnSp>
      <p:sp>
        <p:nvSpPr>
          <p:cNvPr id="30" name="矩形 29"/>
          <p:cNvSpPr/>
          <p:nvPr/>
        </p:nvSpPr>
        <p:spPr>
          <a:xfrm>
            <a:off x="9096375" y="4954905"/>
            <a:ext cx="2636520" cy="67627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rPr>
              <a:t>事项举办人相关信息</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椭圆 9"/>
          <p:cNvSpPr/>
          <p:nvPr/>
        </p:nvSpPr>
        <p:spPr bwMode="auto">
          <a:xfrm>
            <a:off x="347370" y="775008"/>
            <a:ext cx="108812" cy="108956"/>
          </a:xfrm>
          <a:prstGeom prst="ellipse">
            <a:avLst/>
          </a:prstGeom>
          <a:solidFill>
            <a:schemeClr val="bg1"/>
          </a:solidFill>
          <a:ln w="15875">
            <a:solidFill>
              <a:schemeClr val="bg1"/>
            </a:solidFill>
          </a:ln>
          <a:effectLst/>
        </p:spPr>
        <p:txBody>
          <a:bodyPr rtlCol="0" anchor="ctr">
            <a:scene3d>
              <a:camera prst="orthographicFront"/>
              <a:lightRig rig="threePt" dir="t"/>
            </a:scene3d>
            <a:sp3d>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18820" y="161290"/>
            <a:ext cx="11363960" cy="460375"/>
          </a:xfrm>
          <a:prstGeom prst="rect">
            <a:avLst/>
          </a:prstGeom>
          <a:noFill/>
        </p:spPr>
        <p:txBody>
          <a:bodyPr wrap="square" rtlCol="0" anchor="t">
            <a:spAutoFit/>
          </a:bodyPr>
          <a:lstStyle/>
          <a:p>
            <a:pPr algn="l">
              <a:defRPr/>
            </a:pPr>
            <a:r>
              <a:rPr lang="en-US" altLang="zh-CN" sz="2400" b="1" kern="100" dirty="0">
                <a:solidFill>
                  <a:srgbClr val="4472C4"/>
                </a:solidFill>
                <a:latin typeface="微软雅黑" panose="020B0503020204020204" charset="-122"/>
                <a:ea typeface="微软雅黑" panose="020B0503020204020204" charset="-122"/>
                <a:cs typeface="+mn-ea"/>
                <a:sym typeface="+mn-lt"/>
              </a:rPr>
              <a:t>3.6 </a:t>
            </a:r>
            <a:r>
              <a:rPr lang="zh-CN" altLang="en-US" sz="2400" b="1" kern="100" dirty="0">
                <a:solidFill>
                  <a:srgbClr val="4472C4"/>
                </a:solidFill>
                <a:latin typeface="微软雅黑" panose="020B0503020204020204" charset="-122"/>
                <a:ea typeface="微软雅黑" panose="020B0503020204020204" charset="-122"/>
                <a:cs typeface="+mn-ea"/>
                <a:sym typeface="+mn-lt"/>
              </a:rPr>
              <a:t>系统介绍</a:t>
            </a:r>
            <a:r>
              <a:rPr lang="en-US" altLang="zh-CN" sz="2400" b="1" kern="100" dirty="0">
                <a:solidFill>
                  <a:srgbClr val="4472C4"/>
                </a:solidFill>
                <a:latin typeface="微软雅黑" panose="020B0503020204020204" charset="-122"/>
                <a:ea typeface="微软雅黑" panose="020B0503020204020204" charset="-122"/>
                <a:cs typeface="+mn-ea"/>
                <a:sym typeface="+mn-lt"/>
              </a:rPr>
              <a:t>-</a:t>
            </a:r>
            <a:r>
              <a:rPr lang="zh-CN" altLang="en-US" sz="2400" b="1" kern="100" dirty="0">
                <a:solidFill>
                  <a:srgbClr val="4472C4"/>
                </a:solidFill>
                <a:latin typeface="微软雅黑" panose="020B0503020204020204" charset="-122"/>
                <a:ea typeface="微软雅黑" panose="020B0503020204020204" charset="-122"/>
                <a:cs typeface="+mn-ea"/>
                <a:sym typeface="+mn-lt"/>
              </a:rPr>
              <a:t>事项申请提交与撤销</a:t>
            </a:r>
            <a:endParaRPr lang="en-US" altLang="zh-CN" sz="2400" b="1" kern="100" dirty="0">
              <a:solidFill>
                <a:srgbClr val="4472C4"/>
              </a:solidFill>
              <a:latin typeface="微软雅黑" panose="020B0503020204020204" charset="-122"/>
              <a:ea typeface="微软雅黑" panose="020B0503020204020204" charset="-122"/>
              <a:cs typeface="+mn-ea"/>
              <a:sym typeface="+mn-lt"/>
            </a:endParaRPr>
          </a:p>
        </p:txBody>
      </p:sp>
      <p:pic>
        <p:nvPicPr>
          <p:cNvPr id="6" name="图片 5"/>
          <p:cNvPicPr>
            <a:picLocks noChangeAspect="1"/>
          </p:cNvPicPr>
          <p:nvPr/>
        </p:nvPicPr>
        <p:blipFill>
          <a:blip r:embed="rId1"/>
          <a:stretch>
            <a:fillRect/>
          </a:stretch>
        </p:blipFill>
        <p:spPr>
          <a:xfrm>
            <a:off x="3765550" y="1866265"/>
            <a:ext cx="2254885" cy="4565015"/>
          </a:xfrm>
          <a:prstGeom prst="rect">
            <a:avLst/>
          </a:prstGeom>
          <a:ln>
            <a:headEnd type="oval"/>
            <a:tailEnd type="arrow"/>
          </a:ln>
        </p:spPr>
      </p:pic>
      <p:sp>
        <p:nvSpPr>
          <p:cNvPr id="25" name="矩形 24"/>
          <p:cNvSpPr/>
          <p:nvPr/>
        </p:nvSpPr>
        <p:spPr>
          <a:xfrm>
            <a:off x="596265" y="2787015"/>
            <a:ext cx="2604135" cy="431165"/>
          </a:xfrm>
          <a:prstGeom prst="rect">
            <a:avLst/>
          </a:prstGeom>
          <a:ln>
            <a:noFill/>
            <a:headEnd type="oval"/>
            <a:tailEnd type="arrow"/>
          </a:ln>
        </p:spPr>
        <p:style>
          <a:lnRef idx="2">
            <a:schemeClr val="accent1"/>
          </a:lnRef>
          <a:fillRef idx="0">
            <a:srgbClr val="FFFFFF"/>
          </a:fillRef>
          <a:effectRef idx="0">
            <a:srgbClr val="FFFFFF"/>
          </a:effectRef>
          <a:fontRef idx="minor">
            <a:schemeClr val="tx1"/>
          </a:fontRef>
        </p:style>
        <p:txBody>
          <a:bodyPr rtlCol="0" anchor="ctr"/>
          <a:lstStyle/>
          <a:p>
            <a:pPr algn="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rPr>
              <a:t>上传参保记录信息</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27" name="直接箭头连接符 26"/>
          <p:cNvCxnSpPr/>
          <p:nvPr/>
        </p:nvCxnSpPr>
        <p:spPr>
          <a:xfrm flipH="1">
            <a:off x="3274695" y="2997835"/>
            <a:ext cx="943200" cy="6350"/>
          </a:xfrm>
          <a:prstGeom prst="straightConnector1">
            <a:avLst/>
          </a:prstGeom>
          <a:ln>
            <a:headEnd type="oval"/>
            <a:tailEnd type="arrow"/>
          </a:ln>
        </p:spPr>
        <p:style>
          <a:lnRef idx="2">
            <a:schemeClr val="accent1"/>
          </a:lnRef>
          <a:fillRef idx="0">
            <a:srgbClr val="FFFFFF"/>
          </a:fillRef>
          <a:effectRef idx="0">
            <a:srgbClr val="FFFFFF"/>
          </a:effectRef>
          <a:fontRef idx="minor">
            <a:schemeClr val="tx1"/>
          </a:fontRef>
        </p:style>
      </p:cxnSp>
      <p:sp>
        <p:nvSpPr>
          <p:cNvPr id="7" name="矩形 6"/>
          <p:cNvSpPr/>
          <p:nvPr/>
        </p:nvSpPr>
        <p:spPr>
          <a:xfrm>
            <a:off x="596265" y="5457190"/>
            <a:ext cx="2841625" cy="865505"/>
          </a:xfrm>
          <a:prstGeom prst="rect">
            <a:avLst/>
          </a:prstGeom>
          <a:ln>
            <a:noFill/>
            <a:headEnd type="oval"/>
            <a:tailEnd type="arrow"/>
          </a:ln>
        </p:spPr>
        <p:style>
          <a:lnRef idx="2">
            <a:schemeClr val="accent1"/>
          </a:lnRef>
          <a:fillRef idx="0">
            <a:srgbClr val="FFFFFF"/>
          </a:fillRef>
          <a:effectRef idx="0">
            <a:srgbClr val="FFFFFF"/>
          </a:effectRef>
          <a:fontRef idx="minor">
            <a:schemeClr val="tx1"/>
          </a:fontRef>
        </p:style>
        <p:txBody>
          <a:bodyPr rtlCol="0" anchor="ctr"/>
          <a:lstStyle/>
          <a:p>
            <a:pPr algn="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rPr>
              <a:t>提交审核按钮：事项信息填写完成，通过点击此按钮来提交申请</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8" name="直接箭头连接符 7"/>
          <p:cNvCxnSpPr/>
          <p:nvPr/>
        </p:nvCxnSpPr>
        <p:spPr>
          <a:xfrm flipH="1" flipV="1">
            <a:off x="3274695" y="5962015"/>
            <a:ext cx="943200" cy="4445"/>
          </a:xfrm>
          <a:prstGeom prst="straightConnector1">
            <a:avLst/>
          </a:prstGeom>
          <a:ln>
            <a:headEnd type="oval"/>
            <a:tailEnd type="arrow"/>
          </a:ln>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596265" y="774700"/>
            <a:ext cx="10543540" cy="944880"/>
          </a:xfrm>
          <a:prstGeom prst="rect">
            <a:avLst/>
          </a:prstGeom>
          <a:ln>
            <a:noFill/>
          </a:ln>
        </p:spPr>
        <p:txBody>
          <a:bodyPr wrap="square">
            <a:noAutofit/>
          </a:bodyPr>
          <a:lstStyle/>
          <a:p>
            <a:pPr lvl="0" indent="457200" algn="just" defTabSz="266700">
              <a:lnSpc>
                <a:spcPct val="150000"/>
              </a:lnSpc>
              <a:buClrTx/>
              <a:buSzTx/>
              <a:buFontTx/>
            </a:pPr>
            <a:r>
              <a:rPr lang="zh-CN" altLang="en-US">
                <a:ln>
                  <a:noFill/>
                </a:ln>
                <a:latin typeface="微软雅黑" panose="020B0503020204020204" charset="-122"/>
                <a:ea typeface="微软雅黑" panose="020B0503020204020204" charset="-122"/>
                <a:cs typeface="微软雅黑" panose="020B0503020204020204" charset="-122"/>
                <a:sym typeface="+mn-ea"/>
              </a:rPr>
              <a:t>所有信息填写完成后点击“提交申请”后等待体育场馆进行审核后，可举办相关事项。</a:t>
            </a:r>
            <a:endParaRPr lang="zh-CN" altLang="en-US">
              <a:ln>
                <a:noFill/>
              </a:ln>
              <a:latin typeface="微软雅黑" panose="020B0503020204020204" charset="-122"/>
              <a:ea typeface="微软雅黑" panose="020B0503020204020204" charset="-122"/>
              <a:cs typeface="微软雅黑" panose="020B0503020204020204" charset="-122"/>
              <a:sym typeface="+mn-ea"/>
            </a:endParaRPr>
          </a:p>
          <a:p>
            <a:pPr lvl="0" indent="457200" algn="just" defTabSz="266700">
              <a:lnSpc>
                <a:spcPct val="150000"/>
              </a:lnSpc>
              <a:buClrTx/>
              <a:buSzTx/>
              <a:buFontTx/>
            </a:pPr>
            <a:r>
              <a:rPr lang="zh-CN" altLang="en-US">
                <a:ln>
                  <a:noFill/>
                </a:ln>
                <a:latin typeface="微软雅黑" panose="020B0503020204020204" charset="-122"/>
                <a:ea typeface="微软雅黑" panose="020B0503020204020204" charset="-122"/>
                <a:cs typeface="微软雅黑" panose="020B0503020204020204" charset="-122"/>
                <a:sym typeface="+mn-ea"/>
              </a:rPr>
              <a:t>对所有未审核状态下事项信息发起者可对其撤销操作。</a:t>
            </a:r>
            <a:endParaRPr lang="zh-CN" altLang="en-US">
              <a:ln>
                <a:noFill/>
              </a:ln>
              <a:latin typeface="微软雅黑" panose="020B0503020204020204" charset="-122"/>
              <a:ea typeface="微软雅黑" panose="020B0503020204020204" charset="-122"/>
              <a:cs typeface="微软雅黑" panose="020B0503020204020204" charset="-122"/>
              <a:sym typeface="+mn-ea"/>
            </a:endParaRPr>
          </a:p>
        </p:txBody>
      </p:sp>
      <p:pic>
        <p:nvPicPr>
          <p:cNvPr id="3" name="图片 2"/>
          <p:cNvPicPr/>
          <p:nvPr/>
        </p:nvPicPr>
        <p:blipFill>
          <a:blip r:embed="rId2"/>
          <a:stretch>
            <a:fillRect/>
          </a:stretch>
        </p:blipFill>
        <p:spPr>
          <a:xfrm>
            <a:off x="6139815" y="1866265"/>
            <a:ext cx="2202815" cy="4549140"/>
          </a:xfrm>
          <a:prstGeom prst="rect">
            <a:avLst/>
          </a:prstGeom>
        </p:spPr>
      </p:pic>
      <p:sp>
        <p:nvSpPr>
          <p:cNvPr id="9" name="矩形 8"/>
          <p:cNvSpPr/>
          <p:nvPr/>
        </p:nvSpPr>
        <p:spPr>
          <a:xfrm>
            <a:off x="8745220" y="5698490"/>
            <a:ext cx="2747645" cy="53340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rPr>
              <a:t>撤销申请按钮：可通过此按钮来撤销此次发布的事项</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11" name="直接箭头连接符 10"/>
          <p:cNvCxnSpPr>
            <a:endCxn id="9" idx="1"/>
          </p:cNvCxnSpPr>
          <p:nvPr/>
        </p:nvCxnSpPr>
        <p:spPr>
          <a:xfrm>
            <a:off x="7944213" y="5914412"/>
            <a:ext cx="800735" cy="50800"/>
          </a:xfrm>
          <a:prstGeom prst="straightConnector1">
            <a:avLst/>
          </a:prstGeom>
          <a:ln>
            <a:headEnd type="ova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椭圆 9"/>
          <p:cNvSpPr/>
          <p:nvPr/>
        </p:nvSpPr>
        <p:spPr bwMode="auto">
          <a:xfrm>
            <a:off x="347370" y="775008"/>
            <a:ext cx="108812" cy="108956"/>
          </a:xfrm>
          <a:prstGeom prst="ellipse">
            <a:avLst/>
          </a:prstGeom>
          <a:solidFill>
            <a:schemeClr val="bg1"/>
          </a:solidFill>
          <a:ln w="15875">
            <a:solidFill>
              <a:schemeClr val="bg1"/>
            </a:solidFill>
          </a:ln>
          <a:effectLst/>
        </p:spPr>
        <p:txBody>
          <a:bodyPr rtlCol="0" anchor="ctr">
            <a:scene3d>
              <a:camera prst="orthographicFront"/>
              <a:lightRig rig="threePt" dir="t"/>
            </a:scene3d>
            <a:sp3d>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18820" y="161290"/>
            <a:ext cx="11363960" cy="460375"/>
          </a:xfrm>
          <a:prstGeom prst="rect">
            <a:avLst/>
          </a:prstGeom>
          <a:noFill/>
        </p:spPr>
        <p:txBody>
          <a:bodyPr wrap="square" rtlCol="0" anchor="t">
            <a:spAutoFit/>
          </a:bodyPr>
          <a:lstStyle/>
          <a:p>
            <a:pPr algn="l">
              <a:defRPr/>
            </a:pPr>
            <a:r>
              <a:rPr lang="en-US" altLang="zh-CN" sz="2400" b="1" kern="100" dirty="0">
                <a:solidFill>
                  <a:srgbClr val="4472C4"/>
                </a:solidFill>
                <a:latin typeface="微软雅黑" panose="020B0503020204020204" charset="-122"/>
                <a:ea typeface="微软雅黑" panose="020B0503020204020204" charset="-122"/>
                <a:cs typeface="+mn-ea"/>
                <a:sym typeface="+mn-lt"/>
              </a:rPr>
              <a:t>3.7 </a:t>
            </a:r>
            <a:r>
              <a:rPr lang="zh-CN" altLang="en-US" sz="2400" b="1" kern="100" dirty="0">
                <a:solidFill>
                  <a:srgbClr val="4472C4"/>
                </a:solidFill>
                <a:latin typeface="微软雅黑" panose="020B0503020204020204" charset="-122"/>
                <a:ea typeface="微软雅黑" panose="020B0503020204020204" charset="-122"/>
                <a:cs typeface="+mn-ea"/>
                <a:sym typeface="+mn-lt"/>
              </a:rPr>
              <a:t>系统介绍</a:t>
            </a:r>
            <a:r>
              <a:rPr lang="en-US" altLang="zh-CN" sz="2400" b="1" kern="100" dirty="0">
                <a:solidFill>
                  <a:srgbClr val="4472C4"/>
                </a:solidFill>
                <a:latin typeface="微软雅黑" panose="020B0503020204020204" charset="-122"/>
                <a:ea typeface="微软雅黑" panose="020B0503020204020204" charset="-122"/>
                <a:cs typeface="+mn-ea"/>
                <a:sym typeface="+mn-lt"/>
              </a:rPr>
              <a:t>-</a:t>
            </a:r>
            <a:r>
              <a:rPr lang="zh-CN" altLang="en-US" sz="2400" b="1" kern="100" dirty="0">
                <a:solidFill>
                  <a:srgbClr val="4472C4"/>
                </a:solidFill>
                <a:latin typeface="微软雅黑" panose="020B0503020204020204" charset="-122"/>
                <a:ea typeface="微软雅黑" panose="020B0503020204020204" charset="-122"/>
                <a:cs typeface="+mn-ea"/>
                <a:sym typeface="+mn-lt"/>
              </a:rPr>
              <a:t>事项信息再次提交与再次提交申请</a:t>
            </a:r>
            <a:r>
              <a:rPr lang="en-US" altLang="zh-CN" sz="2400" b="1" kern="100" dirty="0">
                <a:solidFill>
                  <a:srgbClr val="4472C4"/>
                </a:solidFill>
                <a:latin typeface="微软雅黑" panose="020B0503020204020204" charset="-122"/>
                <a:ea typeface="微软雅黑" panose="020B0503020204020204" charset="-122"/>
                <a:cs typeface="+mn-ea"/>
                <a:sym typeface="+mn-lt"/>
              </a:rPr>
              <a:t> </a:t>
            </a:r>
            <a:endParaRPr lang="en-US" altLang="zh-CN" sz="2400" b="1" kern="100" dirty="0">
              <a:solidFill>
                <a:srgbClr val="4472C4"/>
              </a:solidFill>
              <a:latin typeface="微软雅黑" panose="020B0503020204020204" charset="-122"/>
              <a:ea typeface="微软雅黑" panose="020B0503020204020204" charset="-122"/>
              <a:cs typeface="+mn-ea"/>
              <a:sym typeface="+mn-lt"/>
            </a:endParaRPr>
          </a:p>
        </p:txBody>
      </p:sp>
      <p:pic>
        <p:nvPicPr>
          <p:cNvPr id="9" name="图片 8"/>
          <p:cNvPicPr>
            <a:picLocks noChangeAspect="1"/>
          </p:cNvPicPr>
          <p:nvPr/>
        </p:nvPicPr>
        <p:blipFill>
          <a:blip r:embed="rId1"/>
          <a:stretch>
            <a:fillRect/>
          </a:stretch>
        </p:blipFill>
        <p:spPr>
          <a:xfrm>
            <a:off x="3840287" y="797560"/>
            <a:ext cx="2821287" cy="5899149"/>
          </a:xfrm>
          <a:prstGeom prst="rect">
            <a:avLst/>
          </a:prstGeom>
        </p:spPr>
      </p:pic>
      <p:pic>
        <p:nvPicPr>
          <p:cNvPr id="11" name="图片 10"/>
          <p:cNvPicPr>
            <a:picLocks noChangeAspect="1"/>
          </p:cNvPicPr>
          <p:nvPr/>
        </p:nvPicPr>
        <p:blipFill>
          <a:blip r:embed="rId2"/>
          <a:stretch>
            <a:fillRect/>
          </a:stretch>
        </p:blipFill>
        <p:spPr>
          <a:xfrm>
            <a:off x="6830422" y="721792"/>
            <a:ext cx="2943525" cy="5974917"/>
          </a:xfrm>
          <a:prstGeom prst="roundRect">
            <a:avLst/>
          </a:prstGeom>
        </p:spPr>
      </p:pic>
      <p:sp>
        <p:nvSpPr>
          <p:cNvPr id="3" name="文本框 2"/>
          <p:cNvSpPr txBox="1"/>
          <p:nvPr/>
        </p:nvSpPr>
        <p:spPr>
          <a:xfrm>
            <a:off x="455930" y="1744345"/>
            <a:ext cx="3007360" cy="2584450"/>
          </a:xfrm>
          <a:prstGeom prst="rect">
            <a:avLst/>
          </a:prstGeom>
          <a:ln>
            <a:noFill/>
          </a:ln>
        </p:spPr>
        <p:txBody>
          <a:bodyPr wrap="square">
            <a:spAutoFit/>
          </a:bodyPr>
          <a:lstStyle/>
          <a:p>
            <a:pPr lvl="0" indent="457200" algn="just" defTabSz="266700" fontAlgn="auto">
              <a:lnSpc>
                <a:spcPct val="150000"/>
              </a:lnSpc>
              <a:buClrTx/>
              <a:buSzTx/>
              <a:buFontTx/>
            </a:pPr>
            <a:r>
              <a:rPr lang="zh-CN" altLang="en-US" dirty="0">
                <a:ln>
                  <a:noFill/>
                </a:ln>
                <a:latin typeface="微软雅黑" panose="020B0503020204020204" charset="-122"/>
                <a:ea typeface="微软雅黑" panose="020B0503020204020204" charset="-122"/>
                <a:cs typeface="微软雅黑" panose="020B0503020204020204" charset="-122"/>
                <a:sym typeface="+mn-ea"/>
              </a:rPr>
              <a:t>对驳回状态下的事项信息，发起者可点击“再次申请”按钮后对提交的事项信息进行重新编辑，编辑完成后点击“再次提交申请”按钮后可</a:t>
            </a:r>
            <a:r>
              <a:rPr lang="zh-CN" altLang="en-US">
                <a:ln>
                  <a:noFill/>
                </a:ln>
                <a:latin typeface="微软雅黑" panose="020B0503020204020204" charset="-122"/>
                <a:ea typeface="微软雅黑" panose="020B0503020204020204" charset="-122"/>
                <a:cs typeface="微软雅黑" panose="020B0503020204020204" charset="-122"/>
                <a:sym typeface="+mn-ea"/>
              </a:rPr>
              <a:t>重新</a:t>
            </a:r>
            <a:r>
              <a:rPr lang="zh-CN" altLang="en-US" dirty="0">
                <a:ln>
                  <a:noFill/>
                </a:ln>
                <a:latin typeface="微软雅黑" panose="020B0503020204020204" charset="-122"/>
                <a:ea typeface="微软雅黑" panose="020B0503020204020204" charset="-122"/>
                <a:cs typeface="微软雅黑" panose="020B0503020204020204" charset="-122"/>
                <a:sym typeface="+mn-ea"/>
              </a:rPr>
              <a:t>进行申请。</a:t>
            </a:r>
            <a:endParaRPr lang="zh-CN" altLang="en-US" dirty="0">
              <a:ln>
                <a:noFill/>
              </a:ln>
              <a:latin typeface="微软雅黑" panose="020B0503020204020204" charset="-122"/>
              <a:ea typeface="微软雅黑" panose="020B0503020204020204" charset="-122"/>
              <a:cs typeface="微软雅黑" panose="020B0503020204020204" charset="-122"/>
              <a:sym typeface="+mn-ea"/>
            </a:endParaRPr>
          </a:p>
        </p:txBody>
      </p:sp>
      <p:sp>
        <p:nvSpPr>
          <p:cNvPr id="21" name="矩形 20"/>
          <p:cNvSpPr/>
          <p:nvPr/>
        </p:nvSpPr>
        <p:spPr>
          <a:xfrm>
            <a:off x="455930" y="5591175"/>
            <a:ext cx="2414270" cy="84963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再次提交按钮：事项申请被驳回后可以点击此按钮后修改事项信息</a:t>
            </a:r>
            <a:endParaRPr lang="en-US" altLang="zh-CN" sz="16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22" name="直接箭头连接符 21"/>
          <p:cNvCxnSpPr/>
          <p:nvPr/>
        </p:nvCxnSpPr>
        <p:spPr>
          <a:xfrm flipH="1">
            <a:off x="2862252" y="6136208"/>
            <a:ext cx="1507021" cy="0"/>
          </a:xfrm>
          <a:prstGeom prst="straightConnector1">
            <a:avLst/>
          </a:prstGeom>
          <a:ln>
            <a:headEnd type="oval"/>
            <a:tailEnd type="arrow"/>
          </a:ln>
        </p:spPr>
        <p:style>
          <a:lnRef idx="2">
            <a:schemeClr val="accent1"/>
          </a:lnRef>
          <a:fillRef idx="0">
            <a:srgbClr val="FFFFFF"/>
          </a:fillRef>
          <a:effectRef idx="0">
            <a:srgbClr val="FFFFFF"/>
          </a:effectRef>
          <a:fontRef idx="minor">
            <a:schemeClr val="tx1"/>
          </a:fontRef>
        </p:style>
      </p:cxnSp>
      <p:cxnSp>
        <p:nvCxnSpPr>
          <p:cNvPr id="29" name="直接箭头连接符 28"/>
          <p:cNvCxnSpPr/>
          <p:nvPr/>
        </p:nvCxnSpPr>
        <p:spPr>
          <a:xfrm>
            <a:off x="8928735" y="6136208"/>
            <a:ext cx="1157242" cy="0"/>
          </a:xfrm>
          <a:prstGeom prst="straightConnector1">
            <a:avLst/>
          </a:prstGeom>
          <a:ln>
            <a:headEnd type="oval"/>
            <a:tailEnd type="arrow"/>
          </a:ln>
        </p:spPr>
        <p:style>
          <a:lnRef idx="2">
            <a:schemeClr val="accent1"/>
          </a:lnRef>
          <a:fillRef idx="0">
            <a:srgbClr val="FFFFFF"/>
          </a:fillRef>
          <a:effectRef idx="0">
            <a:srgbClr val="FFFFFF"/>
          </a:effectRef>
          <a:fontRef idx="minor">
            <a:schemeClr val="tx1"/>
          </a:fontRef>
        </p:style>
      </p:cxnSp>
      <p:sp>
        <p:nvSpPr>
          <p:cNvPr id="30" name="矩形 29"/>
          <p:cNvSpPr/>
          <p:nvPr/>
        </p:nvSpPr>
        <p:spPr>
          <a:xfrm>
            <a:off x="10132060" y="5488940"/>
            <a:ext cx="1615440" cy="95123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rPr>
              <a:t>再次提交申请按钮：重新修改完成后点击此按钮可再次提交</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椭圆 9"/>
          <p:cNvSpPr/>
          <p:nvPr/>
        </p:nvSpPr>
        <p:spPr bwMode="auto">
          <a:xfrm>
            <a:off x="347370" y="775008"/>
            <a:ext cx="108812" cy="108956"/>
          </a:xfrm>
          <a:prstGeom prst="ellipse">
            <a:avLst/>
          </a:prstGeom>
          <a:solidFill>
            <a:schemeClr val="bg1"/>
          </a:solidFill>
          <a:ln w="15875">
            <a:solidFill>
              <a:schemeClr val="bg1"/>
            </a:solidFill>
          </a:ln>
          <a:effectLst/>
        </p:spPr>
        <p:txBody>
          <a:bodyPr rtlCol="0" anchor="ctr">
            <a:scene3d>
              <a:camera prst="orthographicFront"/>
              <a:lightRig rig="threePt" dir="t"/>
            </a:scene3d>
            <a:sp3d>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18820" y="161290"/>
            <a:ext cx="11363960" cy="460375"/>
          </a:xfrm>
          <a:prstGeom prst="rect">
            <a:avLst/>
          </a:prstGeom>
          <a:noFill/>
        </p:spPr>
        <p:txBody>
          <a:bodyPr wrap="square" rtlCol="0" anchor="t">
            <a:spAutoFit/>
          </a:bodyPr>
          <a:lstStyle/>
          <a:p>
            <a:pPr algn="l">
              <a:defRPr/>
            </a:pPr>
            <a:r>
              <a:rPr lang="en-US" altLang="zh-CN" sz="2400" b="1" kern="100" dirty="0">
                <a:solidFill>
                  <a:srgbClr val="4472C4"/>
                </a:solidFill>
                <a:latin typeface="微软雅黑" panose="020B0503020204020204" charset="-122"/>
                <a:ea typeface="微软雅黑" panose="020B0503020204020204" charset="-122"/>
                <a:cs typeface="+mn-ea"/>
                <a:sym typeface="+mn-lt"/>
              </a:rPr>
              <a:t>3.8 </a:t>
            </a:r>
            <a:r>
              <a:rPr lang="zh-CN" altLang="en-US" sz="2400" b="1" kern="100" dirty="0">
                <a:solidFill>
                  <a:srgbClr val="4472C4"/>
                </a:solidFill>
                <a:latin typeface="微软雅黑" panose="020B0503020204020204" charset="-122"/>
                <a:ea typeface="微软雅黑" panose="020B0503020204020204" charset="-122"/>
                <a:cs typeface="+mn-ea"/>
                <a:sym typeface="+mn-lt"/>
              </a:rPr>
              <a:t>系统介绍</a:t>
            </a:r>
            <a:r>
              <a:rPr lang="en-US" altLang="zh-CN" sz="2400" b="1" kern="100" dirty="0">
                <a:solidFill>
                  <a:srgbClr val="4472C4"/>
                </a:solidFill>
                <a:latin typeface="微软雅黑" panose="020B0503020204020204" charset="-122"/>
                <a:ea typeface="微软雅黑" panose="020B0503020204020204" charset="-122"/>
                <a:cs typeface="+mn-ea"/>
                <a:sym typeface="+mn-lt"/>
              </a:rPr>
              <a:t>-</a:t>
            </a:r>
            <a:r>
              <a:rPr lang="zh-CN" altLang="en-US" sz="2400" b="1" kern="100" dirty="0">
                <a:solidFill>
                  <a:srgbClr val="4472C4"/>
                </a:solidFill>
                <a:latin typeface="微软雅黑" panose="020B0503020204020204" charset="-122"/>
                <a:ea typeface="微软雅黑" panose="020B0503020204020204" charset="-122"/>
                <a:cs typeface="+mn-ea"/>
                <a:sym typeface="+mn-lt"/>
              </a:rPr>
              <a:t>事项凭证信息上传</a:t>
            </a:r>
            <a:endParaRPr lang="zh-CN" altLang="en-US" sz="2400" b="1" kern="100" dirty="0">
              <a:solidFill>
                <a:srgbClr val="4472C4"/>
              </a:solidFill>
              <a:latin typeface="微软雅黑" panose="020B0503020204020204" charset="-122"/>
              <a:ea typeface="微软雅黑" panose="020B0503020204020204" charset="-122"/>
              <a:cs typeface="+mn-ea"/>
              <a:sym typeface="+mn-lt"/>
            </a:endParaRPr>
          </a:p>
        </p:txBody>
      </p:sp>
      <p:sp>
        <p:nvSpPr>
          <p:cNvPr id="4" name="文本框 3"/>
          <p:cNvSpPr txBox="1"/>
          <p:nvPr/>
        </p:nvSpPr>
        <p:spPr>
          <a:xfrm>
            <a:off x="718820" y="883920"/>
            <a:ext cx="10433050" cy="922020"/>
          </a:xfrm>
          <a:prstGeom prst="rect">
            <a:avLst/>
          </a:prstGeom>
          <a:ln>
            <a:noFill/>
          </a:ln>
        </p:spPr>
        <p:txBody>
          <a:bodyPr wrap="square">
            <a:spAutoFit/>
          </a:bodyPr>
          <a:lstStyle/>
          <a:p>
            <a:pPr lvl="0" indent="457200" algn="just" defTabSz="266700">
              <a:lnSpc>
                <a:spcPct val="150000"/>
              </a:lnSpc>
              <a:buClrTx/>
              <a:buSzTx/>
              <a:buFontTx/>
            </a:pPr>
            <a:r>
              <a:rPr lang="zh-CN" altLang="en-US">
                <a:ln>
                  <a:noFill/>
                </a:ln>
                <a:latin typeface="微软雅黑" panose="020B0503020204020204" charset="-122"/>
                <a:ea typeface="微软雅黑" panose="020B0503020204020204" charset="-122"/>
                <a:cs typeface="微软雅黑" panose="020B0503020204020204" charset="-122"/>
                <a:sym typeface="+mn-ea"/>
              </a:rPr>
              <a:t>事项活动组织者上传事项活动信息，比如赛事成绩等。通过填写内容名称、事项活动介绍（上传活动后的评价性文件）、上传相关照片（可上传相关活动中的图片3-5张）和文件后提交。</a:t>
            </a:r>
            <a:endParaRPr lang="zh-CN" altLang="en-US">
              <a:ln>
                <a:noFill/>
              </a:ln>
              <a:latin typeface="微软雅黑" panose="020B0503020204020204" charset="-122"/>
              <a:ea typeface="微软雅黑" panose="020B0503020204020204" charset="-122"/>
              <a:cs typeface="微软雅黑" panose="020B0503020204020204"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4142740" y="1974850"/>
            <a:ext cx="2152650" cy="4241800"/>
          </a:xfrm>
          <a:prstGeom prst="rect">
            <a:avLst/>
          </a:prstGeom>
        </p:spPr>
      </p:pic>
      <p:sp>
        <p:nvSpPr>
          <p:cNvPr id="21" name="矩形 20"/>
          <p:cNvSpPr/>
          <p:nvPr>
            <p:custDataLst>
              <p:tags r:id="rId3"/>
            </p:custDataLst>
          </p:nvPr>
        </p:nvSpPr>
        <p:spPr>
          <a:xfrm>
            <a:off x="455295" y="2417445"/>
            <a:ext cx="3246120" cy="52070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r"/>
            <a:r>
              <a:rPr lang="zh-CN" altLang="en-US" sz="1600" b="1">
                <a:solidFill>
                  <a:schemeClr val="tx1"/>
                </a:solidFill>
                <a:latin typeface="微软雅黑" panose="020B0503020204020204" charset="-122"/>
                <a:ea typeface="微软雅黑" panose="020B0503020204020204" charset="-122"/>
                <a:cs typeface="微软雅黑" panose="020B0503020204020204" charset="-122"/>
                <a:sym typeface="+mn-ea"/>
              </a:rPr>
              <a:t>开展事项名称：填写已开展的事项名称</a:t>
            </a:r>
            <a:endParaRPr lang="zh-CN" altLang="en-US" sz="16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22" name="直接箭头连接符 21"/>
          <p:cNvCxnSpPr>
            <a:endCxn id="21" idx="3"/>
          </p:cNvCxnSpPr>
          <p:nvPr>
            <p:custDataLst>
              <p:tags r:id="rId4"/>
            </p:custDataLst>
          </p:nvPr>
        </p:nvCxnSpPr>
        <p:spPr>
          <a:xfrm flipH="1">
            <a:off x="3701415" y="2677160"/>
            <a:ext cx="716280" cy="635"/>
          </a:xfrm>
          <a:prstGeom prst="straightConnector1">
            <a:avLst/>
          </a:prstGeom>
          <a:ln>
            <a:headEnd type="oval"/>
            <a:tailEnd type="arrow"/>
          </a:ln>
        </p:spPr>
        <p:style>
          <a:lnRef idx="2">
            <a:schemeClr val="accent1"/>
          </a:lnRef>
          <a:fillRef idx="0">
            <a:srgbClr val="FFFFFF"/>
          </a:fillRef>
          <a:effectRef idx="0">
            <a:srgbClr val="FFFFFF"/>
          </a:effectRef>
          <a:fontRef idx="minor">
            <a:schemeClr val="tx1"/>
          </a:fontRef>
        </p:style>
      </p:cxnSp>
      <p:sp>
        <p:nvSpPr>
          <p:cNvPr id="5" name="矩形 4"/>
          <p:cNvSpPr/>
          <p:nvPr>
            <p:custDataLst>
              <p:tags r:id="rId5"/>
            </p:custDataLst>
          </p:nvPr>
        </p:nvSpPr>
        <p:spPr>
          <a:xfrm>
            <a:off x="455930" y="3211830"/>
            <a:ext cx="3245485" cy="32956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r"/>
            <a:r>
              <a:rPr lang="zh-CN" altLang="en-US" sz="1600" b="1">
                <a:solidFill>
                  <a:schemeClr val="tx1"/>
                </a:solidFill>
                <a:latin typeface="微软雅黑" panose="020B0503020204020204" charset="-122"/>
                <a:ea typeface="微软雅黑" panose="020B0503020204020204" charset="-122"/>
                <a:cs typeface="微软雅黑" panose="020B0503020204020204" charset="-122"/>
                <a:sym typeface="+mn-ea"/>
              </a:rPr>
              <a:t>开展事项介绍信息：本次事项详细介绍信息</a:t>
            </a:r>
            <a:endParaRPr lang="zh-CN" altLang="en-US" sz="16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6" name="直接箭头连接符 5"/>
          <p:cNvCxnSpPr>
            <a:endCxn id="5" idx="3"/>
          </p:cNvCxnSpPr>
          <p:nvPr>
            <p:custDataLst>
              <p:tags r:id="rId6"/>
            </p:custDataLst>
          </p:nvPr>
        </p:nvCxnSpPr>
        <p:spPr>
          <a:xfrm flipH="1">
            <a:off x="3701415" y="3376295"/>
            <a:ext cx="716280" cy="635"/>
          </a:xfrm>
          <a:prstGeom prst="straightConnector1">
            <a:avLst/>
          </a:prstGeom>
          <a:ln>
            <a:headEnd type="oval"/>
            <a:tailEnd type="arrow"/>
          </a:ln>
        </p:spPr>
        <p:style>
          <a:lnRef idx="2">
            <a:schemeClr val="accent1"/>
          </a:lnRef>
          <a:fillRef idx="0">
            <a:srgbClr val="FFFFFF"/>
          </a:fillRef>
          <a:effectRef idx="0">
            <a:srgbClr val="FFFFFF"/>
          </a:effectRef>
          <a:fontRef idx="minor">
            <a:schemeClr val="tx1"/>
          </a:fontRef>
        </p:style>
      </p:cxnSp>
      <p:sp>
        <p:nvSpPr>
          <p:cNvPr id="13" name="矩形 12"/>
          <p:cNvSpPr/>
          <p:nvPr>
            <p:custDataLst>
              <p:tags r:id="rId7"/>
            </p:custDataLst>
          </p:nvPr>
        </p:nvSpPr>
        <p:spPr>
          <a:xfrm>
            <a:off x="455930" y="3935730"/>
            <a:ext cx="3245485" cy="32956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r"/>
            <a:r>
              <a:rPr lang="zh-CN" altLang="en-US" sz="1600" b="1">
                <a:solidFill>
                  <a:schemeClr val="tx1"/>
                </a:solidFill>
                <a:latin typeface="微软雅黑" panose="020B0503020204020204" charset="-122"/>
                <a:ea typeface="微软雅黑" panose="020B0503020204020204" charset="-122"/>
                <a:cs typeface="微软雅黑" panose="020B0503020204020204" charset="-122"/>
                <a:sym typeface="+mn-ea"/>
              </a:rPr>
              <a:t>上传开展事项相关照片凭证：可上传事项开展进行中</a:t>
            </a:r>
            <a:r>
              <a:rPr lang="en-US" altLang="zh-CN" sz="1600" b="1">
                <a:solidFill>
                  <a:schemeClr val="tx1"/>
                </a:solidFill>
                <a:latin typeface="微软雅黑" panose="020B0503020204020204" charset="-122"/>
                <a:ea typeface="微软雅黑" panose="020B0503020204020204" charset="-122"/>
                <a:cs typeface="微软雅黑" panose="020B0503020204020204" charset="-122"/>
                <a:sym typeface="+mn-ea"/>
              </a:rPr>
              <a:t>3-5</a:t>
            </a:r>
            <a:r>
              <a:rPr lang="zh-CN" altLang="en-US" sz="1600" b="1">
                <a:solidFill>
                  <a:schemeClr val="tx1"/>
                </a:solidFill>
                <a:latin typeface="微软雅黑" panose="020B0503020204020204" charset="-122"/>
                <a:ea typeface="微软雅黑" panose="020B0503020204020204" charset="-122"/>
                <a:cs typeface="微软雅黑" panose="020B0503020204020204" charset="-122"/>
                <a:sym typeface="+mn-ea"/>
              </a:rPr>
              <a:t>照片</a:t>
            </a:r>
            <a:endParaRPr lang="zh-CN" altLang="en-US" sz="16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14" name="直接箭头连接符 13"/>
          <p:cNvCxnSpPr/>
          <p:nvPr>
            <p:custDataLst>
              <p:tags r:id="rId8"/>
            </p:custDataLst>
          </p:nvPr>
        </p:nvCxnSpPr>
        <p:spPr>
          <a:xfrm flipH="1">
            <a:off x="3696335" y="4126230"/>
            <a:ext cx="716400" cy="0"/>
          </a:xfrm>
          <a:prstGeom prst="straightConnector1">
            <a:avLst/>
          </a:prstGeom>
          <a:ln>
            <a:headEnd type="oval"/>
            <a:tailEnd type="arrow"/>
          </a:ln>
        </p:spPr>
        <p:style>
          <a:lnRef idx="2">
            <a:schemeClr val="accent1"/>
          </a:lnRef>
          <a:fillRef idx="0">
            <a:srgbClr val="FFFFFF"/>
          </a:fillRef>
          <a:effectRef idx="0">
            <a:srgbClr val="FFFFFF"/>
          </a:effectRef>
          <a:fontRef idx="minor">
            <a:schemeClr val="tx1"/>
          </a:fontRef>
        </p:style>
      </p:cxnSp>
      <p:sp>
        <p:nvSpPr>
          <p:cNvPr id="17" name="矩形 16"/>
          <p:cNvSpPr/>
          <p:nvPr>
            <p:custDataLst>
              <p:tags r:id="rId9"/>
            </p:custDataLst>
          </p:nvPr>
        </p:nvSpPr>
        <p:spPr>
          <a:xfrm>
            <a:off x="455930" y="4754880"/>
            <a:ext cx="3245485" cy="32956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r"/>
            <a:r>
              <a:rPr lang="zh-CN" altLang="en-US" sz="1600" b="1">
                <a:solidFill>
                  <a:schemeClr val="tx1"/>
                </a:solidFill>
                <a:latin typeface="微软雅黑" panose="020B0503020204020204" charset="-122"/>
                <a:ea typeface="微软雅黑" panose="020B0503020204020204" charset="-122"/>
                <a:cs typeface="微软雅黑" panose="020B0503020204020204" charset="-122"/>
                <a:sym typeface="+mn-ea"/>
              </a:rPr>
              <a:t>开展事项相关文件凭证：可上传对事项的评价文件</a:t>
            </a:r>
            <a:endParaRPr lang="zh-CN" altLang="en-US" sz="16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18" name="直接箭头连接符 17"/>
          <p:cNvCxnSpPr>
            <a:endCxn id="17" idx="3"/>
          </p:cNvCxnSpPr>
          <p:nvPr>
            <p:custDataLst>
              <p:tags r:id="rId10"/>
            </p:custDataLst>
          </p:nvPr>
        </p:nvCxnSpPr>
        <p:spPr>
          <a:xfrm flipH="1">
            <a:off x="3701415" y="4919345"/>
            <a:ext cx="716280" cy="635"/>
          </a:xfrm>
          <a:prstGeom prst="straightConnector1">
            <a:avLst/>
          </a:prstGeom>
          <a:ln>
            <a:headEnd type="oval"/>
            <a:tailEnd type="arrow"/>
          </a:ln>
        </p:spPr>
        <p:style>
          <a:lnRef idx="2">
            <a:schemeClr val="accent1"/>
          </a:lnRef>
          <a:fillRef idx="0">
            <a:srgbClr val="FFFFFF"/>
          </a:fillRef>
          <a:effectRef idx="0">
            <a:srgbClr val="FFFFFF"/>
          </a:effectRef>
          <a:fontRef idx="minor">
            <a:schemeClr val="tx1"/>
          </a:fontRef>
        </p:style>
      </p:cxnSp>
      <p:sp>
        <p:nvSpPr>
          <p:cNvPr id="20" name="矩形 19"/>
          <p:cNvSpPr/>
          <p:nvPr>
            <p:custDataLst>
              <p:tags r:id="rId11"/>
            </p:custDataLst>
          </p:nvPr>
        </p:nvSpPr>
        <p:spPr>
          <a:xfrm>
            <a:off x="455295" y="5713095"/>
            <a:ext cx="3246120" cy="32956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r"/>
            <a:r>
              <a:rPr lang="zh-CN" altLang="en-US" sz="1600" b="1">
                <a:solidFill>
                  <a:schemeClr val="tx1"/>
                </a:solidFill>
                <a:latin typeface="微软雅黑" panose="020B0503020204020204" charset="-122"/>
                <a:ea typeface="微软雅黑" panose="020B0503020204020204" charset="-122"/>
                <a:cs typeface="微软雅黑" panose="020B0503020204020204" charset="-122"/>
                <a:sym typeface="+mn-ea"/>
              </a:rPr>
              <a:t>确认上传按钮：填写完成点击此按钮上传</a:t>
            </a:r>
            <a:endParaRPr lang="zh-CN" altLang="en-US" sz="16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24" name="直接箭头连接符 23"/>
          <p:cNvCxnSpPr/>
          <p:nvPr>
            <p:custDataLst>
              <p:tags r:id="rId12"/>
            </p:custDataLst>
          </p:nvPr>
        </p:nvCxnSpPr>
        <p:spPr>
          <a:xfrm flipH="1">
            <a:off x="3684905" y="5897880"/>
            <a:ext cx="732790" cy="6985"/>
          </a:xfrm>
          <a:prstGeom prst="straightConnector1">
            <a:avLst/>
          </a:prstGeom>
          <a:ln>
            <a:headEnd type="oval"/>
            <a:tailEnd type="arrow"/>
          </a:ln>
        </p:spPr>
        <p:style>
          <a:lnRef idx="2">
            <a:schemeClr val="accent1"/>
          </a:lnRef>
          <a:fillRef idx="0">
            <a:srgbClr val="FFFFFF"/>
          </a:fillRef>
          <a:effectRef idx="0">
            <a:srgbClr val="FFFFFF"/>
          </a:effectRef>
          <a:fontRef idx="minor">
            <a:schemeClr val="tx1"/>
          </a:fontRef>
        </p:style>
      </p:cxnSp>
      <p:pic>
        <p:nvPicPr>
          <p:cNvPr id="26" name="图片 25"/>
          <p:cNvPicPr>
            <a:picLocks noChangeAspect="1"/>
          </p:cNvPicPr>
          <p:nvPr/>
        </p:nvPicPr>
        <p:blipFill>
          <a:blip r:embed="rId13"/>
          <a:stretch>
            <a:fillRect/>
          </a:stretch>
        </p:blipFill>
        <p:spPr>
          <a:xfrm>
            <a:off x="6428740" y="1974850"/>
            <a:ext cx="2152650" cy="4279900"/>
          </a:xfrm>
          <a:prstGeom prst="rect">
            <a:avLst/>
          </a:prstGeom>
        </p:spPr>
      </p:pic>
      <p:cxnSp>
        <p:nvCxnSpPr>
          <p:cNvPr id="8" name="直接箭头连接符 7"/>
          <p:cNvCxnSpPr/>
          <p:nvPr/>
        </p:nvCxnSpPr>
        <p:spPr>
          <a:xfrm>
            <a:off x="8061325" y="4659630"/>
            <a:ext cx="1241425" cy="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9" name="直接箭头连接符 8"/>
          <p:cNvCxnSpPr/>
          <p:nvPr/>
        </p:nvCxnSpPr>
        <p:spPr>
          <a:xfrm>
            <a:off x="8061325" y="3293745"/>
            <a:ext cx="1241425" cy="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1" name="直接箭头连接符 10"/>
          <p:cNvCxnSpPr/>
          <p:nvPr/>
        </p:nvCxnSpPr>
        <p:spPr>
          <a:xfrm>
            <a:off x="7959090" y="5877560"/>
            <a:ext cx="1241425" cy="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2" name="直接箭头连接符 11"/>
          <p:cNvCxnSpPr/>
          <p:nvPr/>
        </p:nvCxnSpPr>
        <p:spPr>
          <a:xfrm>
            <a:off x="8061325" y="4659630"/>
            <a:ext cx="1241425" cy="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5" name="直接箭头连接符 14"/>
          <p:cNvCxnSpPr/>
          <p:nvPr/>
        </p:nvCxnSpPr>
        <p:spPr>
          <a:xfrm>
            <a:off x="8061325" y="3293745"/>
            <a:ext cx="1241425" cy="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6" name="直接箭头连接符 15"/>
          <p:cNvCxnSpPr/>
          <p:nvPr/>
        </p:nvCxnSpPr>
        <p:spPr>
          <a:xfrm>
            <a:off x="8061325" y="5877560"/>
            <a:ext cx="1241425" cy="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19" name="矩形 18"/>
          <p:cNvSpPr/>
          <p:nvPr>
            <p:custDataLst>
              <p:tags r:id="rId14"/>
            </p:custDataLst>
          </p:nvPr>
        </p:nvSpPr>
        <p:spPr>
          <a:xfrm>
            <a:off x="9293225" y="3099435"/>
            <a:ext cx="2409825" cy="50800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1600" b="1">
                <a:solidFill>
                  <a:schemeClr val="tx1"/>
                </a:solidFill>
                <a:latin typeface="微软雅黑" panose="020B0503020204020204" charset="-122"/>
                <a:ea typeface="微软雅黑" panose="020B0503020204020204" charset="-122"/>
                <a:cs typeface="微软雅黑" panose="020B0503020204020204" charset="-122"/>
                <a:sym typeface="+mn-ea"/>
              </a:rPr>
              <a:t>上传照片后的展示，可重新上传</a:t>
            </a:r>
            <a:endParaRPr lang="zh-CN" altLang="en-US" sz="16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23" name="矩形 22"/>
          <p:cNvSpPr/>
          <p:nvPr>
            <p:custDataLst>
              <p:tags r:id="rId15"/>
            </p:custDataLst>
          </p:nvPr>
        </p:nvSpPr>
        <p:spPr>
          <a:xfrm>
            <a:off x="9302750" y="4344670"/>
            <a:ext cx="2409825" cy="48006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1600" b="1">
                <a:solidFill>
                  <a:schemeClr val="tx1"/>
                </a:solidFill>
                <a:latin typeface="微软雅黑" panose="020B0503020204020204" charset="-122"/>
                <a:ea typeface="微软雅黑" panose="020B0503020204020204" charset="-122"/>
                <a:cs typeface="微软雅黑" panose="020B0503020204020204" charset="-122"/>
                <a:sym typeface="+mn-ea"/>
              </a:rPr>
              <a:t>上传文件后的展示，可重新上传</a:t>
            </a:r>
            <a:endParaRPr lang="zh-CN" altLang="en-US" sz="16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25" name="矩形 24"/>
          <p:cNvSpPr/>
          <p:nvPr>
            <p:custDataLst>
              <p:tags r:id="rId16"/>
            </p:custDataLst>
          </p:nvPr>
        </p:nvSpPr>
        <p:spPr>
          <a:xfrm>
            <a:off x="9370060" y="5562600"/>
            <a:ext cx="2409825" cy="48006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1600" b="1">
                <a:solidFill>
                  <a:schemeClr val="tx1"/>
                </a:solidFill>
                <a:latin typeface="微软雅黑" panose="020B0503020204020204" charset="-122"/>
                <a:ea typeface="微软雅黑" panose="020B0503020204020204" charset="-122"/>
                <a:cs typeface="微软雅黑" panose="020B0503020204020204" charset="-122"/>
                <a:sym typeface="+mn-ea"/>
              </a:rPr>
              <a:t>事项凭证填写完成，此按钮变为可点击状态</a:t>
            </a:r>
            <a:endParaRPr lang="zh-CN" altLang="en-US" sz="16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p:cNvPicPr/>
          <p:nvPr/>
        </p:nvPicPr>
        <p:blipFill>
          <a:blip r:embed="rId1"/>
          <a:stretch>
            <a:fillRect/>
          </a:stretch>
        </p:blipFill>
        <p:spPr>
          <a:xfrm>
            <a:off x="6560820" y="1591945"/>
            <a:ext cx="2324735" cy="4785995"/>
          </a:xfrm>
          <a:prstGeom prst="rect">
            <a:avLst/>
          </a:prstGeom>
        </p:spPr>
      </p:pic>
      <p:sp>
        <p:nvSpPr>
          <p:cNvPr id="10" name="椭圆 9"/>
          <p:cNvSpPr/>
          <p:nvPr/>
        </p:nvSpPr>
        <p:spPr bwMode="auto">
          <a:xfrm>
            <a:off x="347370" y="775008"/>
            <a:ext cx="108812" cy="108956"/>
          </a:xfrm>
          <a:prstGeom prst="ellipse">
            <a:avLst/>
          </a:prstGeom>
          <a:solidFill>
            <a:schemeClr val="bg1"/>
          </a:solidFill>
          <a:ln w="15875">
            <a:solidFill>
              <a:schemeClr val="bg1"/>
            </a:solidFill>
          </a:ln>
          <a:effectLst/>
        </p:spPr>
        <p:txBody>
          <a:bodyPr rtlCol="0" anchor="ctr">
            <a:scene3d>
              <a:camera prst="orthographicFront"/>
              <a:lightRig rig="threePt" dir="t"/>
            </a:scene3d>
            <a:sp3d>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18820" y="161290"/>
            <a:ext cx="11363960" cy="460375"/>
          </a:xfrm>
          <a:prstGeom prst="rect">
            <a:avLst/>
          </a:prstGeom>
          <a:noFill/>
        </p:spPr>
        <p:txBody>
          <a:bodyPr wrap="square" rtlCol="0" anchor="t">
            <a:spAutoFit/>
          </a:bodyPr>
          <a:lstStyle/>
          <a:p>
            <a:pPr algn="l">
              <a:defRPr/>
            </a:pPr>
            <a:r>
              <a:rPr lang="en-US" altLang="zh-CN" sz="2400" b="1" kern="100" dirty="0">
                <a:solidFill>
                  <a:srgbClr val="4472C4"/>
                </a:solidFill>
                <a:latin typeface="微软雅黑" panose="020B0503020204020204" charset="-122"/>
                <a:ea typeface="微软雅黑" panose="020B0503020204020204" charset="-122"/>
                <a:cs typeface="+mn-ea"/>
                <a:sym typeface="+mn-lt"/>
              </a:rPr>
              <a:t>3.9 </a:t>
            </a:r>
            <a:r>
              <a:rPr lang="zh-CN" altLang="en-US" sz="2400" b="1" kern="100" dirty="0">
                <a:solidFill>
                  <a:srgbClr val="4472C4"/>
                </a:solidFill>
                <a:latin typeface="微软雅黑" panose="020B0503020204020204" charset="-122"/>
                <a:ea typeface="微软雅黑" panose="020B0503020204020204" charset="-122"/>
                <a:cs typeface="+mn-ea"/>
                <a:sym typeface="+mn-lt"/>
              </a:rPr>
              <a:t>系统介绍</a:t>
            </a:r>
            <a:r>
              <a:rPr lang="en-US" altLang="zh-CN" sz="2400" b="1" kern="100" dirty="0">
                <a:solidFill>
                  <a:srgbClr val="4472C4"/>
                </a:solidFill>
                <a:latin typeface="微软雅黑" panose="020B0503020204020204" charset="-122"/>
                <a:ea typeface="微软雅黑" panose="020B0503020204020204" charset="-122"/>
                <a:cs typeface="+mn-ea"/>
                <a:sym typeface="+mn-lt"/>
              </a:rPr>
              <a:t>-</a:t>
            </a:r>
            <a:r>
              <a:rPr lang="zh-CN" altLang="en-US" sz="2400" b="1" kern="100" dirty="0">
                <a:solidFill>
                  <a:srgbClr val="4472C4"/>
                </a:solidFill>
                <a:latin typeface="微软雅黑" panose="020B0503020204020204" charset="-122"/>
                <a:ea typeface="微软雅黑" panose="020B0503020204020204" charset="-122"/>
                <a:cs typeface="+mn-ea"/>
                <a:sym typeface="+mn-lt"/>
              </a:rPr>
              <a:t>公告信息与查看事项活动</a:t>
            </a:r>
            <a:endParaRPr lang="zh-CN" altLang="en-US" sz="2400" b="1" kern="100" dirty="0">
              <a:solidFill>
                <a:srgbClr val="4472C4"/>
              </a:solidFill>
              <a:latin typeface="微软雅黑" panose="020B0503020204020204" charset="-122"/>
              <a:ea typeface="微软雅黑" panose="020B0503020204020204" charset="-122"/>
              <a:cs typeface="+mn-ea"/>
              <a:sym typeface="+mn-lt"/>
            </a:endParaRPr>
          </a:p>
        </p:txBody>
      </p:sp>
      <p:sp>
        <p:nvSpPr>
          <p:cNvPr id="15" name="文本框 14"/>
          <p:cNvSpPr txBox="1"/>
          <p:nvPr/>
        </p:nvSpPr>
        <p:spPr>
          <a:xfrm>
            <a:off x="718820" y="794385"/>
            <a:ext cx="10144760" cy="506730"/>
          </a:xfrm>
          <a:prstGeom prst="rect">
            <a:avLst/>
          </a:prstGeom>
          <a:ln>
            <a:noFill/>
          </a:ln>
        </p:spPr>
        <p:txBody>
          <a:bodyPr wrap="square">
            <a:spAutoFit/>
          </a:bodyPr>
          <a:lstStyle/>
          <a:p>
            <a:pPr lvl="0" indent="457200" algn="just" defTabSz="266700">
              <a:lnSpc>
                <a:spcPct val="150000"/>
              </a:lnSpc>
              <a:buClrTx/>
              <a:buSzTx/>
              <a:buFontTx/>
            </a:pPr>
            <a:r>
              <a:rPr lang="zh-CN" altLang="en-US" dirty="0">
                <a:ln>
                  <a:noFill/>
                </a:ln>
                <a:latin typeface="微软雅黑" panose="020B0503020204020204" charset="-122"/>
                <a:ea typeface="微软雅黑" panose="020B0503020204020204" charset="-122"/>
                <a:cs typeface="微软雅黑" panose="020B0503020204020204" charset="-122"/>
                <a:sym typeface="+mn-ea"/>
              </a:rPr>
              <a:t>选择公告页面展示公告列表信息， 点击可查看公告详情信息。</a:t>
            </a:r>
            <a:endParaRPr lang="zh-CN" altLang="en-US" dirty="0">
              <a:ln>
                <a:noFill/>
              </a:ln>
              <a:latin typeface="微软雅黑" panose="020B0503020204020204" charset="-122"/>
              <a:ea typeface="微软雅黑" panose="020B0503020204020204" charset="-122"/>
              <a:cs typeface="微软雅黑" panose="020B0503020204020204" charset="-122"/>
              <a:sym typeface="+mn-ea"/>
            </a:endParaRPr>
          </a:p>
        </p:txBody>
      </p:sp>
      <p:sp>
        <p:nvSpPr>
          <p:cNvPr id="6" name="矩形 5"/>
          <p:cNvSpPr/>
          <p:nvPr/>
        </p:nvSpPr>
        <p:spPr>
          <a:xfrm>
            <a:off x="4281170" y="5974715"/>
            <a:ext cx="442595" cy="13271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lstStyle/>
          <a:p>
            <a:pPr indent="0" algn="ctr" fontAlgn="auto"/>
            <a:r>
              <a:rPr lang="zh-CN" altLang="en-US" sz="500" dirty="0">
                <a:solidFill>
                  <a:srgbClr val="0070C0"/>
                </a:solidFill>
                <a:cs typeface="微软雅黑" panose="020B0503020204020204" charset="-122"/>
              </a:rPr>
              <a:t>事项申报</a:t>
            </a:r>
            <a:endParaRPr lang="zh-CN" altLang="en-US" sz="500" dirty="0">
              <a:solidFill>
                <a:srgbClr val="0070C0"/>
              </a:solidFill>
              <a:cs typeface="微软雅黑" panose="020B0503020204020204" charset="-122"/>
            </a:endParaRPr>
          </a:p>
        </p:txBody>
      </p:sp>
      <p:pic>
        <p:nvPicPr>
          <p:cNvPr id="5" name="图片 4"/>
          <p:cNvPicPr/>
          <p:nvPr/>
        </p:nvPicPr>
        <p:blipFill>
          <a:blip r:embed="rId2"/>
          <a:stretch>
            <a:fillRect/>
          </a:stretch>
        </p:blipFill>
        <p:spPr>
          <a:xfrm>
            <a:off x="4001135" y="1591945"/>
            <a:ext cx="2326640" cy="4785995"/>
          </a:xfrm>
          <a:prstGeom prst="rect">
            <a:avLst/>
          </a:prstGeom>
        </p:spPr>
      </p:pic>
      <p:sp>
        <p:nvSpPr>
          <p:cNvPr id="30" name="矩形 29"/>
          <p:cNvSpPr/>
          <p:nvPr/>
        </p:nvSpPr>
        <p:spPr>
          <a:xfrm>
            <a:off x="718820" y="5856605"/>
            <a:ext cx="2538730" cy="36893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r">
              <a:buClrTx/>
              <a:buSzTx/>
              <a:buFontTx/>
            </a:pPr>
            <a:r>
              <a:rPr lang="zh-CN" altLang="en-US" sz="1600" b="1">
                <a:solidFill>
                  <a:schemeClr val="tx1"/>
                </a:solidFill>
                <a:latin typeface="微软雅黑" panose="020B0503020204020204" charset="-122"/>
                <a:ea typeface="微软雅黑" panose="020B0503020204020204" charset="-122"/>
                <a:cs typeface="微软雅黑" panose="020B0503020204020204" charset="-122"/>
                <a:sym typeface="+mn-ea"/>
              </a:rPr>
              <a:t>公告页面: 点击可查看公告详情信息</a:t>
            </a:r>
            <a:endParaRPr lang="zh-CN" altLang="en-US" sz="16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29" name="直接箭头连接符 28"/>
          <p:cNvCxnSpPr/>
          <p:nvPr/>
        </p:nvCxnSpPr>
        <p:spPr>
          <a:xfrm flipH="1">
            <a:off x="3307080" y="6038215"/>
            <a:ext cx="1905635" cy="4445"/>
          </a:xfrm>
          <a:prstGeom prst="straightConnector1">
            <a:avLst/>
          </a:prstGeom>
          <a:ln>
            <a:headEnd type="oval"/>
            <a:tailEnd type="arrow"/>
          </a:ln>
        </p:spPr>
        <p:style>
          <a:lnRef idx="2">
            <a:schemeClr val="accent1"/>
          </a:lnRef>
          <a:fillRef idx="0">
            <a:srgbClr val="FFFFFF"/>
          </a:fillRef>
          <a:effectRef idx="0">
            <a:srgbClr val="FFFFFF"/>
          </a:effectRef>
          <a:fontRef idx="minor">
            <a:schemeClr val="tx1"/>
          </a:fontRef>
        </p:style>
      </p:cxnSp>
      <p:sp>
        <p:nvSpPr>
          <p:cNvPr id="3" name="矩形 2"/>
          <p:cNvSpPr/>
          <p:nvPr/>
        </p:nvSpPr>
        <p:spPr>
          <a:xfrm>
            <a:off x="6735445" y="2259330"/>
            <a:ext cx="1855470" cy="36893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zh-CN" altLang="en-US" sz="1000" b="1">
                <a:solidFill>
                  <a:schemeClr val="tx1"/>
                </a:solidFill>
                <a:latin typeface="微软雅黑" panose="020B0503020204020204" charset="-122"/>
                <a:ea typeface="微软雅黑" panose="020B0503020204020204" charset="-122"/>
                <a:cs typeface="微软雅黑" panose="020B0503020204020204" charset="-122"/>
                <a:sym typeface="+mn-ea"/>
              </a:rPr>
              <a:t>四川省足球联赛</a:t>
            </a:r>
            <a:endParaRPr lang="zh-CN" altLang="en-US" sz="1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bwMode="auto">
          <a:xfrm>
            <a:off x="347370" y="775008"/>
            <a:ext cx="108812" cy="108956"/>
          </a:xfrm>
          <a:prstGeom prst="ellipse">
            <a:avLst/>
          </a:prstGeom>
          <a:solidFill>
            <a:schemeClr val="bg1"/>
          </a:solidFill>
          <a:ln w="15875">
            <a:solidFill>
              <a:schemeClr val="bg1"/>
            </a:solidFill>
          </a:ln>
          <a:effectLst/>
        </p:spPr>
        <p:txBody>
          <a:bodyPr rtlCol="0" anchor="ctr">
            <a:scene3d>
              <a:camera prst="orthographicFront"/>
              <a:lightRig rig="threePt" dir="t"/>
            </a:scene3d>
            <a:sp3d>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custDataLst>
              <p:tags r:id="rId1"/>
            </p:custDataLst>
          </p:nvPr>
        </p:nvSpPr>
        <p:spPr>
          <a:xfrm>
            <a:off x="347369" y="883964"/>
            <a:ext cx="5748631" cy="5485590"/>
          </a:xfrm>
          <a:prstGeom prst="rect">
            <a:avLst/>
          </a:prstGeom>
          <a:noFill/>
        </p:spPr>
        <p:txBody>
          <a:bodyPr wrap="square" rtlCol="0">
            <a:noAutofit/>
          </a:bodyPr>
          <a:lstStyle/>
          <a:p>
            <a:pPr algn="l">
              <a:lnSpc>
                <a:spcPct val="200000"/>
              </a:lnSpc>
            </a:pPr>
            <a:r>
              <a:rPr lang="zh-CN" altLang="en-US" b="1" i="0" dirty="0">
                <a:effectLst/>
                <a:latin typeface="微软雅黑" panose="020B0503020204020204" charset="-122"/>
                <a:ea typeface="微软雅黑" panose="020B0503020204020204" charset="-122"/>
                <a:cs typeface="微软雅黑" panose="020B0503020204020204" charset="-122"/>
              </a:rPr>
              <a:t>四川省政策实践</a:t>
            </a:r>
            <a:endParaRPr lang="en-US" altLang="zh-CN" b="1" i="0" dirty="0">
              <a:effectLst/>
              <a:latin typeface="微软雅黑" panose="020B0503020204020204" charset="-122"/>
              <a:ea typeface="微软雅黑" panose="020B0503020204020204" charset="-122"/>
              <a:cs typeface="微软雅黑" panose="020B0503020204020204" charset="-122"/>
            </a:endParaRPr>
          </a:p>
          <a:p>
            <a:pPr algn="l" latinLnBrk="1">
              <a:lnSpc>
                <a:spcPct val="200000"/>
              </a:lnSpc>
              <a:buFont typeface="+mj-lt"/>
              <a:buAutoNum type="arabicPeriod"/>
            </a:pPr>
            <a:r>
              <a:rPr lang="en-US" altLang="zh-CN" b="1" i="0" dirty="0">
                <a:effectLst/>
                <a:latin typeface="微软雅黑" panose="020B0503020204020204" charset="-122"/>
                <a:ea typeface="微软雅黑" panose="020B0503020204020204" charset="-122"/>
                <a:cs typeface="微软雅黑" panose="020B0503020204020204" charset="-122"/>
              </a:rPr>
              <a:t>《</a:t>
            </a:r>
            <a:r>
              <a:rPr lang="zh-CN" altLang="en-US" b="1" i="0" dirty="0">
                <a:effectLst/>
                <a:latin typeface="微软雅黑" panose="020B0503020204020204" charset="-122"/>
                <a:ea typeface="微软雅黑" panose="020B0503020204020204" charset="-122"/>
                <a:cs typeface="微软雅黑" panose="020B0503020204020204" charset="-122"/>
              </a:rPr>
              <a:t>四川省公共体育场馆安全风险分级管控指南</a:t>
            </a:r>
            <a:r>
              <a:rPr lang="en-US" altLang="zh-CN" b="1" i="0" dirty="0">
                <a:effectLst/>
                <a:latin typeface="微软雅黑" panose="020B0503020204020204" charset="-122"/>
                <a:ea typeface="微软雅黑" panose="020B0503020204020204" charset="-122"/>
                <a:cs typeface="微软雅黑" panose="020B0503020204020204" charset="-122"/>
              </a:rPr>
              <a:t>》</a:t>
            </a:r>
            <a:br>
              <a:rPr lang="zh-CN" altLang="en-US" b="0" i="0" dirty="0">
                <a:effectLst/>
                <a:latin typeface="微软雅黑" panose="020B0503020204020204" charset="-122"/>
                <a:ea typeface="微软雅黑" panose="020B0503020204020204" charset="-122"/>
                <a:cs typeface="微软雅黑" panose="020B0503020204020204" charset="-122"/>
              </a:rPr>
            </a:br>
            <a:r>
              <a:rPr lang="zh-CN" altLang="en-US" b="0" i="0" dirty="0">
                <a:effectLst/>
                <a:latin typeface="微软雅黑" panose="020B0503020204020204" charset="-122"/>
                <a:ea typeface="微软雅黑" panose="020B0503020204020204" charset="-122"/>
                <a:cs typeface="微软雅黑" panose="020B0503020204020204" charset="-122"/>
              </a:rPr>
              <a:t>将场馆按风险等级（</a:t>
            </a:r>
            <a:r>
              <a:rPr lang="en-US" altLang="zh-CN" b="0" i="0" dirty="0">
                <a:effectLst/>
                <a:latin typeface="微软雅黑" panose="020B0503020204020204" charset="-122"/>
                <a:ea typeface="微软雅黑" panose="020B0503020204020204" charset="-122"/>
                <a:cs typeface="微软雅黑" panose="020B0503020204020204" charset="-122"/>
              </a:rPr>
              <a:t>A/B/C</a:t>
            </a:r>
            <a:r>
              <a:rPr lang="zh-CN" altLang="en-US" b="0" i="0" dirty="0">
                <a:effectLst/>
                <a:latin typeface="微软雅黑" panose="020B0503020204020204" charset="-122"/>
                <a:ea typeface="微软雅黑" panose="020B0503020204020204" charset="-122"/>
                <a:cs typeface="微软雅黑" panose="020B0503020204020204" charset="-122"/>
              </a:rPr>
              <a:t>类）实施差异化监管：</a:t>
            </a:r>
            <a:endParaRPr lang="zh-CN" altLang="en-US" b="0" i="0" dirty="0">
              <a:effectLst/>
              <a:latin typeface="微软雅黑" panose="020B0503020204020204" charset="-122"/>
              <a:ea typeface="微软雅黑" panose="020B0503020204020204" charset="-122"/>
              <a:cs typeface="微软雅黑" panose="020B0503020204020204" charset="-122"/>
            </a:endParaRPr>
          </a:p>
          <a:p>
            <a:pPr marL="742950" lvl="1" indent="-285750" algn="l" latinLnBrk="1">
              <a:lnSpc>
                <a:spcPct val="200000"/>
              </a:lnSpc>
              <a:buFont typeface="Wingdings" panose="05000000000000000000" pitchFamily="2" charset="2"/>
              <a:buChar char="l"/>
            </a:pPr>
            <a:r>
              <a:rPr lang="en-US" altLang="zh-CN" b="0" i="0" dirty="0">
                <a:effectLst/>
                <a:latin typeface="微软雅黑" panose="020B0503020204020204" charset="-122"/>
                <a:ea typeface="微软雅黑" panose="020B0503020204020204" charset="-122"/>
                <a:cs typeface="微软雅黑" panose="020B0503020204020204" charset="-122"/>
              </a:rPr>
              <a:t>A</a:t>
            </a:r>
            <a:r>
              <a:rPr lang="zh-CN" altLang="en-US" b="0" i="0" dirty="0">
                <a:effectLst/>
                <a:latin typeface="微软雅黑" panose="020B0503020204020204" charset="-122"/>
                <a:ea typeface="微软雅黑" panose="020B0503020204020204" charset="-122"/>
                <a:cs typeface="微软雅黑" panose="020B0503020204020204" charset="-122"/>
              </a:rPr>
              <a:t>类场馆（如成都凤凰山体育公园）需每日上传巡检数据；</a:t>
            </a:r>
            <a:endParaRPr lang="zh-CN" altLang="en-US" b="0" i="0" dirty="0">
              <a:effectLst/>
              <a:latin typeface="微软雅黑" panose="020B0503020204020204" charset="-122"/>
              <a:ea typeface="微软雅黑" panose="020B0503020204020204" charset="-122"/>
              <a:cs typeface="微软雅黑" panose="020B0503020204020204" charset="-122"/>
            </a:endParaRPr>
          </a:p>
          <a:p>
            <a:pPr marL="742950" lvl="1" indent="-285750" algn="l" latinLnBrk="1">
              <a:lnSpc>
                <a:spcPct val="200000"/>
              </a:lnSpc>
              <a:buFont typeface="Wingdings" panose="05000000000000000000" pitchFamily="2" charset="2"/>
              <a:buChar char="l"/>
            </a:pPr>
            <a:r>
              <a:rPr lang="en-US" altLang="zh-CN" b="0" i="0" dirty="0">
                <a:effectLst/>
                <a:latin typeface="微软雅黑" panose="020B0503020204020204" charset="-122"/>
                <a:ea typeface="微软雅黑" panose="020B0503020204020204" charset="-122"/>
                <a:cs typeface="微软雅黑" panose="020B0503020204020204" charset="-122"/>
              </a:rPr>
              <a:t>C</a:t>
            </a:r>
            <a:r>
              <a:rPr lang="zh-CN" altLang="en-US" b="0" i="0" dirty="0">
                <a:effectLst/>
                <a:latin typeface="微软雅黑" panose="020B0503020204020204" charset="-122"/>
                <a:ea typeface="微软雅黑" panose="020B0503020204020204" charset="-122"/>
                <a:cs typeface="微软雅黑" panose="020B0503020204020204" charset="-122"/>
              </a:rPr>
              <a:t>类场馆（小型社区场馆）实行月度抽查。</a:t>
            </a:r>
            <a:endParaRPr lang="zh-CN" altLang="en-US" b="0" i="0" dirty="0">
              <a:effectLst/>
              <a:latin typeface="微软雅黑" panose="020B0503020204020204" charset="-122"/>
              <a:ea typeface="微软雅黑" panose="020B0503020204020204" charset="-122"/>
              <a:cs typeface="微软雅黑" panose="020B0503020204020204" charset="-122"/>
            </a:endParaRPr>
          </a:p>
          <a:p>
            <a:pPr algn="l" latinLnBrk="1">
              <a:lnSpc>
                <a:spcPct val="200000"/>
              </a:lnSpc>
              <a:buFont typeface="+mj-lt"/>
              <a:buAutoNum type="arabicPeriod"/>
            </a:pPr>
            <a:r>
              <a:rPr lang="zh-CN" altLang="en-US" b="1" i="0" dirty="0">
                <a:effectLst/>
                <a:latin typeface="微软雅黑" panose="020B0503020204020204" charset="-122"/>
                <a:ea typeface="微软雅黑" panose="020B0503020204020204" charset="-122"/>
                <a:cs typeface="微软雅黑" panose="020B0503020204020204" charset="-122"/>
              </a:rPr>
              <a:t>专项排查行动</a:t>
            </a:r>
            <a:br>
              <a:rPr lang="zh-CN" altLang="en-US" b="0" i="0" dirty="0">
                <a:effectLst/>
                <a:latin typeface="微软雅黑" panose="020B0503020204020204" charset="-122"/>
                <a:ea typeface="微软雅黑" panose="020B0503020204020204" charset="-122"/>
                <a:cs typeface="微软雅黑" panose="020B0503020204020204" charset="-122"/>
              </a:rPr>
            </a:br>
            <a:r>
              <a:rPr lang="en-US" altLang="zh-CN" b="0" i="0" dirty="0">
                <a:effectLst/>
                <a:latin typeface="微软雅黑" panose="020B0503020204020204" charset="-122"/>
                <a:ea typeface="微软雅黑" panose="020B0503020204020204" charset="-122"/>
                <a:cs typeface="微软雅黑" panose="020B0503020204020204" charset="-122"/>
              </a:rPr>
              <a:t>2023</a:t>
            </a:r>
            <a:r>
              <a:rPr lang="zh-CN" altLang="en-US" b="0" i="0" dirty="0">
                <a:effectLst/>
                <a:latin typeface="微软雅黑" panose="020B0503020204020204" charset="-122"/>
                <a:ea typeface="微软雅黑" panose="020B0503020204020204" charset="-122"/>
                <a:cs typeface="微软雅黑" panose="020B0503020204020204" charset="-122"/>
              </a:rPr>
              <a:t>年开展</a:t>
            </a:r>
            <a:r>
              <a:rPr lang="zh-CN" altLang="en-US" b="1" i="0" dirty="0">
                <a:effectLst/>
                <a:latin typeface="微软雅黑" panose="020B0503020204020204" charset="-122"/>
                <a:ea typeface="微软雅黑" panose="020B0503020204020204" charset="-122"/>
                <a:cs typeface="微软雅黑" panose="020B0503020204020204" charset="-122"/>
              </a:rPr>
              <a:t>钢结构屋顶安全隐患专项整治</a:t>
            </a:r>
            <a:r>
              <a:rPr lang="zh-CN" altLang="en-US" b="0" i="0" dirty="0">
                <a:effectLst/>
                <a:latin typeface="微软雅黑" panose="020B0503020204020204" charset="-122"/>
                <a:ea typeface="微软雅黑" panose="020B0503020204020204" charset="-122"/>
                <a:cs typeface="微软雅黑" panose="020B0503020204020204" charset="-122"/>
              </a:rPr>
              <a:t>，重点核查改建场馆的施工合规性，要求使用无人机</a:t>
            </a:r>
            <a:r>
              <a:rPr lang="en-US" altLang="zh-CN" b="0" i="0" dirty="0">
                <a:effectLst/>
                <a:latin typeface="微软雅黑" panose="020B0503020204020204" charset="-122"/>
                <a:ea typeface="微软雅黑" panose="020B0503020204020204" charset="-122"/>
                <a:cs typeface="微软雅黑" panose="020B0503020204020204" charset="-122"/>
              </a:rPr>
              <a:t>+</a:t>
            </a:r>
            <a:r>
              <a:rPr lang="zh-CN" altLang="en-US" b="0" i="0" dirty="0">
                <a:effectLst/>
                <a:latin typeface="微软雅黑" panose="020B0503020204020204" charset="-122"/>
                <a:ea typeface="微软雅黑" panose="020B0503020204020204" charset="-122"/>
                <a:cs typeface="微软雅黑" panose="020B0503020204020204" charset="-122"/>
              </a:rPr>
              <a:t>红外技术检测隐蔽区域。</a:t>
            </a:r>
            <a:endParaRPr lang="zh-CN" altLang="en-US" b="0" i="0" dirty="0">
              <a:effectLst/>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18820" y="161290"/>
            <a:ext cx="11363960" cy="461665"/>
          </a:xfrm>
          <a:prstGeom prst="rect">
            <a:avLst/>
          </a:prstGeom>
          <a:noFill/>
        </p:spPr>
        <p:txBody>
          <a:bodyPr wrap="square" rtlCol="0" anchor="t">
            <a:spAutoFit/>
          </a:bodyPr>
          <a:lstStyle/>
          <a:p>
            <a:pPr>
              <a:defRPr/>
            </a:pPr>
            <a:r>
              <a:rPr lang="en-US" altLang="zh-CN" sz="2400" b="1" kern="100" dirty="0">
                <a:solidFill>
                  <a:srgbClr val="0070C0"/>
                </a:solidFill>
                <a:latin typeface="微软雅黑" panose="020B0503020204020204" charset="-122"/>
                <a:ea typeface="微软雅黑" panose="020B0503020204020204" charset="-122"/>
                <a:cs typeface="+mn-ea"/>
                <a:sym typeface="+mn-lt"/>
              </a:rPr>
              <a:t>1.3 </a:t>
            </a:r>
            <a:r>
              <a:rPr lang="zh-CN" altLang="en-US" sz="2400" b="1" kern="100" dirty="0">
                <a:solidFill>
                  <a:srgbClr val="0070C0"/>
                </a:solidFill>
                <a:latin typeface="微软雅黑" panose="020B0503020204020204" charset="-122"/>
                <a:ea typeface="微软雅黑" panose="020B0503020204020204" charset="-122"/>
                <a:cs typeface="+mn-ea"/>
                <a:sym typeface="+mn-lt"/>
              </a:rPr>
              <a:t>政策法律依据</a:t>
            </a:r>
            <a:r>
              <a:rPr lang="en-US" altLang="zh-CN" sz="2400" b="1" kern="100" dirty="0">
                <a:solidFill>
                  <a:srgbClr val="0070C0"/>
                </a:solidFill>
                <a:latin typeface="微软雅黑" panose="020B0503020204020204" charset="-122"/>
                <a:ea typeface="微软雅黑" panose="020B0503020204020204" charset="-122"/>
                <a:cs typeface="+mn-ea"/>
                <a:sym typeface="+mn-lt"/>
              </a:rPr>
              <a:t>-</a:t>
            </a:r>
            <a:r>
              <a:rPr lang="zh-CN" altLang="en-US" sz="2400" b="1" kern="100" dirty="0">
                <a:solidFill>
                  <a:srgbClr val="0070C0"/>
                </a:solidFill>
                <a:latin typeface="微软雅黑" panose="020B0503020204020204" charset="-122"/>
                <a:ea typeface="微软雅黑" panose="020B0503020204020204" charset="-122"/>
                <a:cs typeface="+mn-ea"/>
              </a:rPr>
              <a:t>四川省政策实践</a:t>
            </a:r>
            <a:endParaRPr lang="zh-CN" altLang="en-US" sz="2400" b="1" kern="100" dirty="0">
              <a:solidFill>
                <a:srgbClr val="0070C0"/>
              </a:solidFill>
              <a:latin typeface="微软雅黑" panose="020B0503020204020204" charset="-122"/>
              <a:ea typeface="微软雅黑" panose="020B0503020204020204" charset="-122"/>
              <a:cs typeface="+mn-ea"/>
            </a:endParaRPr>
          </a:p>
        </p:txBody>
      </p:sp>
      <p:pic>
        <p:nvPicPr>
          <p:cNvPr id="4" name="图片 3"/>
          <p:cNvPicPr>
            <a:picLocks noChangeAspect="1"/>
          </p:cNvPicPr>
          <p:nvPr/>
        </p:nvPicPr>
        <p:blipFill>
          <a:blip r:embed="rId2"/>
          <a:stretch>
            <a:fillRect/>
          </a:stretch>
        </p:blipFill>
        <p:spPr>
          <a:xfrm>
            <a:off x="6096000" y="2128953"/>
            <a:ext cx="5748631" cy="299561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椭圆 9"/>
          <p:cNvSpPr/>
          <p:nvPr/>
        </p:nvSpPr>
        <p:spPr bwMode="auto">
          <a:xfrm>
            <a:off x="347370" y="775008"/>
            <a:ext cx="108812" cy="108956"/>
          </a:xfrm>
          <a:prstGeom prst="ellipse">
            <a:avLst/>
          </a:prstGeom>
          <a:solidFill>
            <a:schemeClr val="bg1"/>
          </a:solidFill>
          <a:ln w="15875">
            <a:solidFill>
              <a:schemeClr val="bg1"/>
            </a:solidFill>
          </a:ln>
          <a:effectLst/>
        </p:spPr>
        <p:txBody>
          <a:bodyPr rtlCol="0" anchor="ctr">
            <a:scene3d>
              <a:camera prst="orthographicFront"/>
              <a:lightRig rig="threePt" dir="t"/>
            </a:scene3d>
            <a:sp3d>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18820" y="161290"/>
            <a:ext cx="11363960" cy="460375"/>
          </a:xfrm>
          <a:prstGeom prst="rect">
            <a:avLst/>
          </a:prstGeom>
          <a:noFill/>
        </p:spPr>
        <p:txBody>
          <a:bodyPr wrap="square" rtlCol="0" anchor="t">
            <a:spAutoFit/>
          </a:bodyPr>
          <a:lstStyle/>
          <a:p>
            <a:pPr algn="l">
              <a:defRPr/>
            </a:pPr>
            <a:r>
              <a:rPr lang="en-US" altLang="zh-CN" sz="2400" b="1" kern="100" dirty="0">
                <a:solidFill>
                  <a:srgbClr val="4472C4"/>
                </a:solidFill>
                <a:latin typeface="微软雅黑" panose="020B0503020204020204" charset="-122"/>
                <a:ea typeface="微软雅黑" panose="020B0503020204020204" charset="-122"/>
                <a:cs typeface="+mn-ea"/>
                <a:sym typeface="+mn-lt"/>
              </a:rPr>
              <a:t>3.10 </a:t>
            </a:r>
            <a:r>
              <a:rPr lang="zh-CN" altLang="en-US" sz="2400" b="1" kern="100" dirty="0">
                <a:solidFill>
                  <a:srgbClr val="4472C4"/>
                </a:solidFill>
                <a:latin typeface="微软雅黑" panose="020B0503020204020204" charset="-122"/>
                <a:ea typeface="微软雅黑" panose="020B0503020204020204" charset="-122"/>
                <a:cs typeface="+mn-ea"/>
                <a:sym typeface="+mn-lt"/>
              </a:rPr>
              <a:t>系统介绍</a:t>
            </a:r>
            <a:r>
              <a:rPr lang="en-US" altLang="zh-CN" sz="2400" b="1" kern="100" dirty="0">
                <a:solidFill>
                  <a:srgbClr val="4472C4"/>
                </a:solidFill>
                <a:latin typeface="微软雅黑" panose="020B0503020204020204" charset="-122"/>
                <a:ea typeface="微软雅黑" panose="020B0503020204020204" charset="-122"/>
                <a:cs typeface="+mn-ea"/>
                <a:sym typeface="+mn-lt"/>
              </a:rPr>
              <a:t>-</a:t>
            </a:r>
            <a:r>
              <a:rPr lang="zh-CN" altLang="en-US" sz="2400" b="1" kern="100" dirty="0">
                <a:solidFill>
                  <a:srgbClr val="4472C4"/>
                </a:solidFill>
                <a:latin typeface="微软雅黑" panose="020B0503020204020204" charset="-122"/>
                <a:ea typeface="微软雅黑" panose="020B0503020204020204" charset="-122"/>
                <a:cs typeface="+mn-ea"/>
                <a:sym typeface="+mn-lt"/>
              </a:rPr>
              <a:t>体育场馆审核列表</a:t>
            </a:r>
            <a:endParaRPr lang="zh-CN" altLang="en-US" sz="2400" b="1" kern="100" dirty="0">
              <a:solidFill>
                <a:srgbClr val="4472C4"/>
              </a:solidFill>
              <a:latin typeface="微软雅黑" panose="020B0503020204020204" charset="-122"/>
              <a:ea typeface="微软雅黑" panose="020B0503020204020204" charset="-122"/>
              <a:cs typeface="+mn-ea"/>
              <a:sym typeface="+mn-lt"/>
            </a:endParaRPr>
          </a:p>
        </p:txBody>
      </p:sp>
      <p:sp>
        <p:nvSpPr>
          <p:cNvPr id="15" name="文本框 14"/>
          <p:cNvSpPr txBox="1"/>
          <p:nvPr/>
        </p:nvSpPr>
        <p:spPr>
          <a:xfrm>
            <a:off x="718820" y="794385"/>
            <a:ext cx="10144760" cy="506730"/>
          </a:xfrm>
          <a:prstGeom prst="rect">
            <a:avLst/>
          </a:prstGeom>
          <a:ln>
            <a:noFill/>
          </a:ln>
        </p:spPr>
        <p:txBody>
          <a:bodyPr wrap="square">
            <a:spAutoFit/>
          </a:bodyPr>
          <a:lstStyle/>
          <a:p>
            <a:pPr lvl="0" indent="457200" algn="just" defTabSz="266700">
              <a:lnSpc>
                <a:spcPct val="150000"/>
              </a:lnSpc>
              <a:buClrTx/>
              <a:buSzTx/>
              <a:buFontTx/>
            </a:pPr>
            <a:r>
              <a:rPr lang="zh-CN" altLang="en-US" dirty="0">
                <a:ln>
                  <a:noFill/>
                </a:ln>
                <a:latin typeface="微软雅黑" panose="020B0503020204020204" charset="-122"/>
                <a:ea typeface="微软雅黑" panose="020B0503020204020204" charset="-122"/>
                <a:cs typeface="微软雅黑" panose="020B0503020204020204" charset="-122"/>
                <a:sym typeface="+mn-ea"/>
              </a:rPr>
              <a:t>体育场馆进入审核列表对事项进行审核。</a:t>
            </a:r>
            <a:endParaRPr lang="zh-CN" altLang="en-US" dirty="0">
              <a:ln>
                <a:noFill/>
              </a:ln>
              <a:latin typeface="微软雅黑" panose="020B0503020204020204" charset="-122"/>
              <a:ea typeface="微软雅黑" panose="020B0503020204020204" charset="-122"/>
              <a:cs typeface="微软雅黑" panose="020B0503020204020204" charset="-122"/>
              <a:sym typeface="+mn-ea"/>
            </a:endParaRPr>
          </a:p>
        </p:txBody>
      </p:sp>
      <p:pic>
        <p:nvPicPr>
          <p:cNvPr id="3" name="图片 2"/>
          <p:cNvPicPr>
            <a:picLocks noChangeAspect="1"/>
          </p:cNvPicPr>
          <p:nvPr/>
        </p:nvPicPr>
        <p:blipFill>
          <a:blip r:embed="rId1"/>
          <a:stretch>
            <a:fillRect/>
          </a:stretch>
        </p:blipFill>
        <p:spPr>
          <a:xfrm>
            <a:off x="1904365" y="1370965"/>
            <a:ext cx="7920990" cy="5104765"/>
          </a:xfrm>
          <a:prstGeom prst="rect">
            <a:avLst/>
          </a:prstGeom>
        </p:spPr>
      </p:pic>
      <p:sp>
        <p:nvSpPr>
          <p:cNvPr id="16" name="文本框 15"/>
          <p:cNvSpPr txBox="1"/>
          <p:nvPr/>
        </p:nvSpPr>
        <p:spPr>
          <a:xfrm>
            <a:off x="1945640" y="1391285"/>
            <a:ext cx="897255" cy="368300"/>
          </a:xfrm>
          <a:prstGeom prst="rect">
            <a:avLst/>
          </a:prstGeom>
          <a:solidFill>
            <a:srgbClr val="0079FE"/>
          </a:solidFill>
          <a:ln>
            <a:noFill/>
          </a:ln>
        </p:spPr>
        <p:txBody>
          <a:bodyPr wrap="square">
            <a:spAutoFit/>
          </a:bodyPr>
          <a:p>
            <a:pPr indent="0" algn="ctr" defTabSz="266700" fontAlgn="auto">
              <a:lnSpc>
                <a:spcPct val="100000"/>
              </a:lnSpc>
              <a:spcBef>
                <a:spcPct val="0"/>
              </a:spcBef>
              <a:spcAft>
                <a:spcPct val="0"/>
              </a:spcAft>
            </a:pPr>
            <a:r>
              <a:rPr lang="zh-CN" altLang="en-US" sz="600" b="1" dirty="0">
                <a:solidFill>
                  <a:schemeClr val="bg1"/>
                </a:solidFill>
                <a:latin typeface="微软雅黑" panose="020B0503020204020204" charset="-122"/>
                <a:ea typeface="微软雅黑" panose="020B0503020204020204" charset="-122"/>
                <a:cs typeface="微软雅黑" panose="020B0503020204020204" charset="-122"/>
              </a:rPr>
              <a:t>公共体育场馆（体育公园）免费低收费开放服务数字管理系统</a:t>
            </a:r>
            <a:endParaRPr lang="zh-CN" altLang="en-US" sz="600" b="1"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957580" y="971550"/>
            <a:ext cx="8572500" cy="5524500"/>
          </a:xfrm>
          <a:prstGeom prst="rect">
            <a:avLst/>
          </a:prstGeom>
        </p:spPr>
      </p:pic>
      <p:sp>
        <p:nvSpPr>
          <p:cNvPr id="10" name="椭圆 9"/>
          <p:cNvSpPr/>
          <p:nvPr/>
        </p:nvSpPr>
        <p:spPr bwMode="auto">
          <a:xfrm>
            <a:off x="347370" y="775008"/>
            <a:ext cx="108812" cy="108956"/>
          </a:xfrm>
          <a:prstGeom prst="ellipse">
            <a:avLst/>
          </a:prstGeom>
          <a:solidFill>
            <a:schemeClr val="bg1"/>
          </a:solidFill>
          <a:ln w="15875">
            <a:solidFill>
              <a:schemeClr val="bg1"/>
            </a:solidFill>
          </a:ln>
          <a:effectLst/>
        </p:spPr>
        <p:txBody>
          <a:bodyPr rtlCol="0" anchor="ctr">
            <a:scene3d>
              <a:camera prst="orthographicFront"/>
              <a:lightRig rig="threePt" dir="t"/>
            </a:scene3d>
            <a:sp3d>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18820" y="161290"/>
            <a:ext cx="11363960" cy="460375"/>
          </a:xfrm>
          <a:prstGeom prst="rect">
            <a:avLst/>
          </a:prstGeom>
          <a:noFill/>
        </p:spPr>
        <p:txBody>
          <a:bodyPr wrap="square" rtlCol="0" anchor="t">
            <a:spAutoFit/>
          </a:bodyPr>
          <a:lstStyle/>
          <a:p>
            <a:pPr algn="l">
              <a:defRPr/>
            </a:pPr>
            <a:r>
              <a:rPr lang="en-US" altLang="zh-CN" sz="2400" b="1" kern="100" dirty="0">
                <a:solidFill>
                  <a:srgbClr val="4472C4"/>
                </a:solidFill>
                <a:latin typeface="微软雅黑" panose="020B0503020204020204" charset="-122"/>
                <a:ea typeface="微软雅黑" panose="020B0503020204020204" charset="-122"/>
                <a:cs typeface="+mn-ea"/>
                <a:sym typeface="+mn-lt"/>
              </a:rPr>
              <a:t>3.11 </a:t>
            </a:r>
            <a:r>
              <a:rPr lang="zh-CN" altLang="en-US" sz="2400" b="1" kern="100" dirty="0">
                <a:solidFill>
                  <a:srgbClr val="4472C4"/>
                </a:solidFill>
                <a:latin typeface="微软雅黑" panose="020B0503020204020204" charset="-122"/>
                <a:ea typeface="微软雅黑" panose="020B0503020204020204" charset="-122"/>
                <a:cs typeface="+mn-ea"/>
                <a:sym typeface="+mn-lt"/>
              </a:rPr>
              <a:t>系统介绍</a:t>
            </a:r>
            <a:r>
              <a:rPr lang="en-US" altLang="zh-CN" sz="2400" b="1" kern="100" dirty="0">
                <a:solidFill>
                  <a:srgbClr val="4472C4"/>
                </a:solidFill>
                <a:latin typeface="微软雅黑" panose="020B0503020204020204" charset="-122"/>
                <a:ea typeface="微软雅黑" panose="020B0503020204020204" charset="-122"/>
                <a:cs typeface="+mn-ea"/>
                <a:sym typeface="+mn-lt"/>
              </a:rPr>
              <a:t>-</a:t>
            </a:r>
            <a:r>
              <a:rPr lang="zh-CN" altLang="en-US" sz="2400" b="1" kern="100" dirty="0">
                <a:solidFill>
                  <a:srgbClr val="4472C4"/>
                </a:solidFill>
                <a:latin typeface="微软雅黑" panose="020B0503020204020204" charset="-122"/>
                <a:ea typeface="微软雅黑" panose="020B0503020204020204" charset="-122"/>
                <a:cs typeface="+mn-ea"/>
                <a:sym typeface="+mn-lt"/>
              </a:rPr>
              <a:t>体育场馆审核</a:t>
            </a:r>
            <a:endParaRPr lang="zh-CN" altLang="en-US" sz="2400" b="1" kern="100" dirty="0">
              <a:solidFill>
                <a:srgbClr val="4472C4"/>
              </a:solidFill>
              <a:latin typeface="微软雅黑" panose="020B0503020204020204" charset="-122"/>
              <a:ea typeface="微软雅黑" panose="020B0503020204020204" charset="-122"/>
              <a:cs typeface="+mn-ea"/>
              <a:sym typeface="+mn-lt"/>
            </a:endParaRPr>
          </a:p>
        </p:txBody>
      </p:sp>
      <p:sp>
        <p:nvSpPr>
          <p:cNvPr id="15" name="文本框 14"/>
          <p:cNvSpPr txBox="1"/>
          <p:nvPr/>
        </p:nvSpPr>
        <p:spPr>
          <a:xfrm>
            <a:off x="9602470" y="5574030"/>
            <a:ext cx="2480310" cy="829945"/>
          </a:xfrm>
          <a:prstGeom prst="rect">
            <a:avLst/>
          </a:prstGeom>
          <a:ln>
            <a:noFill/>
          </a:ln>
        </p:spPr>
        <p:txBody>
          <a:bodyPr wrap="square">
            <a:spAutoFit/>
          </a:bodyPr>
          <a:lstStyle/>
          <a:p>
            <a:pPr lvl="0" indent="0" algn="just" defTabSz="266700" fontAlgn="auto">
              <a:lnSpc>
                <a:spcPct val="150000"/>
              </a:lnSpc>
              <a:buClrTx/>
              <a:buSzTx/>
              <a:buFontTx/>
            </a:pPr>
            <a:r>
              <a:rPr lang="zh-CN" altLang="en-US" sz="1600" b="1" dirty="0">
                <a:ln>
                  <a:noFill/>
                </a:ln>
                <a:latin typeface="微软雅黑" panose="020B0503020204020204" charset="-122"/>
                <a:ea typeface="微软雅黑" panose="020B0503020204020204" charset="-122"/>
                <a:cs typeface="微软雅黑" panose="020B0503020204020204" charset="-122"/>
                <a:sym typeface="+mn-ea"/>
              </a:rPr>
              <a:t>进入详情页点击审核即可进行审核操作</a:t>
            </a:r>
            <a:endParaRPr lang="zh-CN" altLang="en-US" sz="1600" b="1" dirty="0">
              <a:ln>
                <a:noFill/>
              </a:ln>
              <a:latin typeface="微软雅黑" panose="020B0503020204020204" charset="-122"/>
              <a:ea typeface="微软雅黑" panose="020B0503020204020204" charset="-122"/>
              <a:cs typeface="微软雅黑" panose="020B0503020204020204" charset="-122"/>
              <a:sym typeface="+mn-ea"/>
            </a:endParaRPr>
          </a:p>
        </p:txBody>
      </p:sp>
      <p:cxnSp>
        <p:nvCxnSpPr>
          <p:cNvPr id="4" name="直接箭头连接符 3"/>
          <p:cNvCxnSpPr/>
          <p:nvPr/>
        </p:nvCxnSpPr>
        <p:spPr>
          <a:xfrm>
            <a:off x="5673090" y="6184265"/>
            <a:ext cx="3839210" cy="0"/>
          </a:xfrm>
          <a:prstGeom prst="straightConnector1">
            <a:avLst/>
          </a:prstGeom>
          <a:ln>
            <a:headEnd type="oval"/>
            <a:tailEnd type="arrow"/>
          </a:ln>
        </p:spPr>
        <p:style>
          <a:lnRef idx="2">
            <a:schemeClr val="accent1"/>
          </a:lnRef>
          <a:fillRef idx="0">
            <a:srgbClr val="FFFFFF"/>
          </a:fillRef>
          <a:effectRef idx="0">
            <a:srgbClr val="FFFFFF"/>
          </a:effectRef>
          <a:fontRef idx="minor">
            <a:schemeClr val="tx1"/>
          </a:fontRef>
        </p:style>
      </p:cxnSp>
      <p:sp>
        <p:nvSpPr>
          <p:cNvPr id="16" name="文本框 15"/>
          <p:cNvSpPr txBox="1"/>
          <p:nvPr/>
        </p:nvSpPr>
        <p:spPr>
          <a:xfrm>
            <a:off x="1048385" y="1004570"/>
            <a:ext cx="897255" cy="368300"/>
          </a:xfrm>
          <a:prstGeom prst="rect">
            <a:avLst/>
          </a:prstGeom>
          <a:solidFill>
            <a:srgbClr val="0079FE"/>
          </a:solidFill>
          <a:ln>
            <a:noFill/>
          </a:ln>
        </p:spPr>
        <p:txBody>
          <a:bodyPr wrap="square">
            <a:spAutoFit/>
          </a:bodyPr>
          <a:p>
            <a:pPr indent="0" algn="ctr" defTabSz="266700" fontAlgn="auto">
              <a:lnSpc>
                <a:spcPct val="100000"/>
              </a:lnSpc>
              <a:spcBef>
                <a:spcPct val="0"/>
              </a:spcBef>
              <a:spcAft>
                <a:spcPct val="0"/>
              </a:spcAft>
            </a:pPr>
            <a:r>
              <a:rPr lang="zh-CN" altLang="en-US" sz="600" b="1" dirty="0">
                <a:solidFill>
                  <a:schemeClr val="bg1"/>
                </a:solidFill>
                <a:latin typeface="微软雅黑" panose="020B0503020204020204" charset="-122"/>
                <a:ea typeface="微软雅黑" panose="020B0503020204020204" charset="-122"/>
                <a:cs typeface="微软雅黑" panose="020B0503020204020204" charset="-122"/>
              </a:rPr>
              <a:t>公共体育场馆（体育公园）免费低收费开放服务数字管理系统</a:t>
            </a:r>
            <a:endParaRPr lang="zh-CN" altLang="en-US" sz="600" b="1"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组合 14"/>
          <p:cNvGrpSpPr/>
          <p:nvPr/>
        </p:nvGrpSpPr>
        <p:grpSpPr>
          <a:xfrm>
            <a:off x="2738120" y="883920"/>
            <a:ext cx="6713220" cy="5772150"/>
            <a:chOff x="4312" y="1392"/>
            <a:chExt cx="10572" cy="9090"/>
          </a:xfrm>
        </p:grpSpPr>
        <p:grpSp>
          <p:nvGrpSpPr>
            <p:cNvPr id="5" name="组合 4"/>
            <p:cNvGrpSpPr/>
            <p:nvPr/>
          </p:nvGrpSpPr>
          <p:grpSpPr>
            <a:xfrm>
              <a:off x="4312" y="1392"/>
              <a:ext cx="10572" cy="9090"/>
              <a:chOff x="1986" y="1392"/>
              <a:chExt cx="10572" cy="9090"/>
            </a:xfrm>
          </p:grpSpPr>
          <p:pic>
            <p:nvPicPr>
              <p:cNvPr id="3" name="图片 2"/>
              <p:cNvPicPr>
                <a:picLocks noChangeAspect="1"/>
              </p:cNvPicPr>
              <p:nvPr/>
            </p:nvPicPr>
            <p:blipFill>
              <a:blip r:embed="rId1"/>
              <a:stretch>
                <a:fillRect/>
              </a:stretch>
            </p:blipFill>
            <p:spPr>
              <a:xfrm>
                <a:off x="1989" y="1392"/>
                <a:ext cx="10569" cy="9090"/>
              </a:xfrm>
              <a:prstGeom prst="rect">
                <a:avLst/>
              </a:prstGeom>
            </p:spPr>
          </p:pic>
          <p:sp>
            <p:nvSpPr>
              <p:cNvPr id="16" name="文本框 15"/>
              <p:cNvSpPr txBox="1"/>
              <p:nvPr/>
            </p:nvSpPr>
            <p:spPr>
              <a:xfrm>
                <a:off x="1986" y="1413"/>
                <a:ext cx="1413" cy="507"/>
              </a:xfrm>
              <a:prstGeom prst="rect">
                <a:avLst/>
              </a:prstGeom>
              <a:solidFill>
                <a:srgbClr val="0079FE"/>
              </a:solidFill>
              <a:ln>
                <a:noFill/>
              </a:ln>
            </p:spPr>
            <p:txBody>
              <a:bodyPr wrap="square">
                <a:spAutoFit/>
              </a:bodyPr>
              <a:p>
                <a:pPr indent="0" algn="ctr" defTabSz="266700" fontAlgn="auto">
                  <a:lnSpc>
                    <a:spcPct val="100000"/>
                  </a:lnSpc>
                  <a:spcBef>
                    <a:spcPct val="0"/>
                  </a:spcBef>
                  <a:spcAft>
                    <a:spcPct val="0"/>
                  </a:spcAft>
                </a:pPr>
                <a:r>
                  <a:rPr lang="zh-CN" altLang="en-US" sz="500" b="1" dirty="0">
                    <a:solidFill>
                      <a:schemeClr val="bg1"/>
                    </a:solidFill>
                    <a:latin typeface="微软雅黑" panose="020B0503020204020204" charset="-122"/>
                    <a:ea typeface="微软雅黑" panose="020B0503020204020204" charset="-122"/>
                    <a:cs typeface="微软雅黑" panose="020B0503020204020204" charset="-122"/>
                  </a:rPr>
                  <a:t>公共体育场馆（体育公园）免费低收费开放服务数字管理系统</a:t>
                </a:r>
                <a:endParaRPr lang="zh-CN" altLang="en-US" sz="5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7284" y="2986"/>
                <a:ext cx="5050" cy="1812"/>
              </a:xfrm>
              <a:prstGeom prst="rect">
                <a:avLst/>
              </a:prstGeom>
              <a:solidFill>
                <a:schemeClr val="bg1"/>
              </a:solidFill>
              <a:ln>
                <a:noFill/>
              </a:ln>
            </p:spPr>
            <p:txBody>
              <a:bodyPr wrap="square">
                <a:noAutofit/>
              </a:bodyPr>
              <a:p>
                <a:pPr indent="0" algn="ctr" defTabSz="266700" fontAlgn="auto">
                  <a:lnSpc>
                    <a:spcPct val="100000"/>
                  </a:lnSpc>
                  <a:spcBef>
                    <a:spcPct val="0"/>
                  </a:spcBef>
                  <a:spcAft>
                    <a:spcPct val="0"/>
                  </a:spcAft>
                </a:pPr>
                <a:endParaRPr lang="zh-CN" altLang="en-US" sz="500" b="1" dirty="0">
                  <a:solidFill>
                    <a:schemeClr val="bg1"/>
                  </a:solidFill>
                  <a:latin typeface="微软雅黑" panose="020B0503020204020204" charset="-122"/>
                  <a:ea typeface="微软雅黑" panose="020B0503020204020204" charset="-122"/>
                  <a:cs typeface="微软雅黑" panose="020B0503020204020204" charset="-122"/>
                </a:endParaRPr>
              </a:p>
            </p:txBody>
          </p:sp>
        </p:grpSp>
        <p:sp>
          <p:nvSpPr>
            <p:cNvPr id="9" name="文本框 8"/>
            <p:cNvSpPr txBox="1"/>
            <p:nvPr/>
          </p:nvSpPr>
          <p:spPr>
            <a:xfrm>
              <a:off x="10718" y="6453"/>
              <a:ext cx="1888" cy="422"/>
            </a:xfrm>
            <a:prstGeom prst="rect">
              <a:avLst/>
            </a:prstGeom>
            <a:solidFill>
              <a:schemeClr val="bg1"/>
            </a:solidFill>
            <a:ln>
              <a:noFill/>
            </a:ln>
          </p:spPr>
          <p:txBody>
            <a:bodyPr wrap="square">
              <a:noAutofit/>
            </a:bodyPr>
            <a:p>
              <a:pPr lvl="0" indent="0" algn="ctr" defTabSz="266700" fontAlgn="auto">
                <a:lnSpc>
                  <a:spcPct val="100000"/>
                </a:lnSpc>
                <a:buClrTx/>
                <a:buSzTx/>
                <a:buFontTx/>
              </a:pPr>
              <a:r>
                <a:rPr lang="zh-CN" altLang="en-US" sz="900" b="1" dirty="0">
                  <a:ln>
                    <a:noFill/>
                  </a:ln>
                  <a:latin typeface="微软雅黑" panose="020B0503020204020204" charset="-122"/>
                  <a:ea typeface="微软雅黑" panose="020B0503020204020204" charset="-122"/>
                  <a:cs typeface="微软雅黑" panose="020B0503020204020204" charset="-122"/>
                  <a:sym typeface="+mn-ea"/>
                </a:rPr>
                <a:t>进行中未上传凭证</a:t>
              </a:r>
              <a:endParaRPr lang="zh-CN" altLang="en-US" sz="900" b="1" dirty="0">
                <a:ln>
                  <a:noFill/>
                </a:ln>
                <a:latin typeface="微软雅黑" panose="020B0503020204020204" charset="-122"/>
                <a:ea typeface="微软雅黑" panose="020B0503020204020204" charset="-122"/>
                <a:cs typeface="微软雅黑" panose="020B0503020204020204" charset="-122"/>
                <a:sym typeface="+mn-ea"/>
              </a:endParaRPr>
            </a:p>
          </p:txBody>
        </p:sp>
      </p:grpSp>
      <p:sp>
        <p:nvSpPr>
          <p:cNvPr id="10" name="椭圆 9"/>
          <p:cNvSpPr/>
          <p:nvPr/>
        </p:nvSpPr>
        <p:spPr bwMode="auto">
          <a:xfrm>
            <a:off x="347370" y="775008"/>
            <a:ext cx="108812" cy="108956"/>
          </a:xfrm>
          <a:prstGeom prst="ellipse">
            <a:avLst/>
          </a:prstGeom>
          <a:solidFill>
            <a:schemeClr val="bg1"/>
          </a:solidFill>
          <a:ln w="15875">
            <a:solidFill>
              <a:schemeClr val="bg1"/>
            </a:solidFill>
          </a:ln>
          <a:effectLst/>
        </p:spPr>
        <p:txBody>
          <a:bodyPr rtlCol="0" anchor="ctr">
            <a:scene3d>
              <a:camera prst="orthographicFront"/>
              <a:lightRig rig="threePt" dir="t"/>
            </a:scene3d>
            <a:sp3d>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18820" y="161290"/>
            <a:ext cx="11363960" cy="460375"/>
          </a:xfrm>
          <a:prstGeom prst="rect">
            <a:avLst/>
          </a:prstGeom>
          <a:noFill/>
        </p:spPr>
        <p:txBody>
          <a:bodyPr wrap="square" rtlCol="0" anchor="t">
            <a:spAutoFit/>
          </a:bodyPr>
          <a:lstStyle/>
          <a:p>
            <a:pPr algn="l">
              <a:defRPr/>
            </a:pPr>
            <a:r>
              <a:rPr lang="en-US" altLang="zh-CN" sz="2400" b="1" kern="100" dirty="0">
                <a:solidFill>
                  <a:srgbClr val="4472C4"/>
                </a:solidFill>
                <a:latin typeface="微软雅黑" panose="020B0503020204020204" charset="-122"/>
                <a:ea typeface="微软雅黑" panose="020B0503020204020204" charset="-122"/>
                <a:cs typeface="+mn-ea"/>
                <a:sym typeface="+mn-lt"/>
              </a:rPr>
              <a:t>3.12 </a:t>
            </a:r>
            <a:r>
              <a:rPr lang="zh-CN" altLang="en-US" sz="2400" b="1" kern="100" dirty="0">
                <a:solidFill>
                  <a:srgbClr val="4472C4"/>
                </a:solidFill>
                <a:latin typeface="微软雅黑" panose="020B0503020204020204" charset="-122"/>
                <a:ea typeface="微软雅黑" panose="020B0503020204020204" charset="-122"/>
                <a:cs typeface="+mn-ea"/>
                <a:sym typeface="+mn-lt"/>
              </a:rPr>
              <a:t>系统介绍</a:t>
            </a:r>
            <a:r>
              <a:rPr lang="en-US" altLang="zh-CN" sz="2400" b="1" kern="100" dirty="0">
                <a:solidFill>
                  <a:srgbClr val="4472C4"/>
                </a:solidFill>
                <a:latin typeface="微软雅黑" panose="020B0503020204020204" charset="-122"/>
                <a:ea typeface="微软雅黑" panose="020B0503020204020204" charset="-122"/>
                <a:cs typeface="+mn-ea"/>
                <a:sym typeface="+mn-lt"/>
              </a:rPr>
              <a:t>-</a:t>
            </a:r>
            <a:r>
              <a:rPr lang="zh-CN" altLang="en-US" sz="2400" b="1" kern="100" dirty="0">
                <a:solidFill>
                  <a:srgbClr val="4472C4"/>
                </a:solidFill>
                <a:latin typeface="微软雅黑" panose="020B0503020204020204" charset="-122"/>
                <a:ea typeface="微软雅黑" panose="020B0503020204020204" charset="-122"/>
                <a:cs typeface="+mn-ea"/>
                <a:sym typeface="+mn-lt"/>
              </a:rPr>
              <a:t>数据汇总</a:t>
            </a:r>
            <a:endParaRPr lang="zh-CN" altLang="en-US" sz="2400" b="1" kern="100" dirty="0">
              <a:solidFill>
                <a:srgbClr val="4472C4"/>
              </a:solidFill>
              <a:latin typeface="微软雅黑" panose="020B0503020204020204" charset="-122"/>
              <a:ea typeface="微软雅黑" panose="020B0503020204020204" charset="-122"/>
              <a:cs typeface="+mn-ea"/>
              <a:sym typeface="+mn-lt"/>
            </a:endParaRPr>
          </a:p>
        </p:txBody>
      </p:sp>
      <p:cxnSp>
        <p:nvCxnSpPr>
          <p:cNvPr id="6" name="直接箭头连接符 5"/>
          <p:cNvCxnSpPr/>
          <p:nvPr/>
        </p:nvCxnSpPr>
        <p:spPr>
          <a:xfrm flipH="1">
            <a:off x="2065020" y="4059555"/>
            <a:ext cx="1293495" cy="0"/>
          </a:xfrm>
          <a:prstGeom prst="straightConnector1">
            <a:avLst/>
          </a:prstGeom>
          <a:ln>
            <a:headEnd type="oval"/>
            <a:tailEnd type="arrow"/>
          </a:ln>
        </p:spPr>
        <p:style>
          <a:lnRef idx="2">
            <a:schemeClr val="accent1"/>
          </a:lnRef>
          <a:fillRef idx="0">
            <a:srgbClr val="FFFFFF"/>
          </a:fillRef>
          <a:effectRef idx="0">
            <a:srgbClr val="FFFFFF"/>
          </a:effectRef>
          <a:fontRef idx="minor">
            <a:schemeClr val="tx1"/>
          </a:fontRef>
        </p:style>
      </p:cxnSp>
      <p:cxnSp>
        <p:nvCxnSpPr>
          <p:cNvPr id="7" name="直接箭头连接符 6"/>
          <p:cNvCxnSpPr/>
          <p:nvPr/>
        </p:nvCxnSpPr>
        <p:spPr>
          <a:xfrm flipH="1">
            <a:off x="2120900" y="5889625"/>
            <a:ext cx="1153160" cy="0"/>
          </a:xfrm>
          <a:prstGeom prst="straightConnector1">
            <a:avLst/>
          </a:prstGeom>
          <a:ln>
            <a:headEnd type="oval"/>
            <a:tailEnd type="arrow"/>
          </a:ln>
        </p:spPr>
        <p:style>
          <a:lnRef idx="2">
            <a:schemeClr val="accent1"/>
          </a:lnRef>
          <a:fillRef idx="0">
            <a:srgbClr val="FFFFFF"/>
          </a:fillRef>
          <a:effectRef idx="0">
            <a:srgbClr val="FFFFFF"/>
          </a:effectRef>
          <a:fontRef idx="minor">
            <a:schemeClr val="tx1"/>
          </a:fontRef>
        </p:style>
      </p:cxnSp>
      <p:sp>
        <p:nvSpPr>
          <p:cNvPr id="11" name="文本框 10"/>
          <p:cNvSpPr txBox="1"/>
          <p:nvPr/>
        </p:nvSpPr>
        <p:spPr>
          <a:xfrm>
            <a:off x="455930" y="3524885"/>
            <a:ext cx="1717675" cy="1198880"/>
          </a:xfrm>
          <a:prstGeom prst="rect">
            <a:avLst/>
          </a:prstGeom>
          <a:ln>
            <a:noFill/>
          </a:ln>
        </p:spPr>
        <p:txBody>
          <a:bodyPr wrap="square">
            <a:spAutoFit/>
          </a:bodyPr>
          <a:p>
            <a:pPr lvl="0" indent="0" algn="r" defTabSz="266700" fontAlgn="auto">
              <a:lnSpc>
                <a:spcPct val="150000"/>
              </a:lnSpc>
              <a:buClrTx/>
              <a:buSzTx/>
              <a:buFontTx/>
            </a:pPr>
            <a:r>
              <a:rPr lang="zh-CN" altLang="en-US" sz="1600" b="1" dirty="0">
                <a:ln>
                  <a:noFill/>
                </a:ln>
                <a:latin typeface="微软雅黑" panose="020B0503020204020204" charset="-122"/>
                <a:ea typeface="微软雅黑" panose="020B0503020204020204" charset="-122"/>
                <a:cs typeface="微软雅黑" panose="020B0503020204020204" charset="-122"/>
                <a:sym typeface="+mn-ea"/>
              </a:rPr>
              <a:t>举办事项总场次：截止目前已经举办事项的总次数</a:t>
            </a:r>
            <a:endParaRPr lang="zh-CN" altLang="en-US" sz="1600" b="1" dirty="0">
              <a:ln>
                <a:noFill/>
              </a:ln>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nvSpPr>
        <p:spPr>
          <a:xfrm>
            <a:off x="455930" y="5227955"/>
            <a:ext cx="1717675" cy="1198880"/>
          </a:xfrm>
          <a:prstGeom prst="rect">
            <a:avLst/>
          </a:prstGeom>
          <a:ln>
            <a:noFill/>
          </a:ln>
        </p:spPr>
        <p:txBody>
          <a:bodyPr wrap="square">
            <a:spAutoFit/>
          </a:bodyPr>
          <a:p>
            <a:pPr lvl="0" indent="0" algn="r" defTabSz="266700" fontAlgn="auto">
              <a:lnSpc>
                <a:spcPct val="150000"/>
              </a:lnSpc>
              <a:buClrTx/>
              <a:buSzTx/>
              <a:buFontTx/>
            </a:pPr>
            <a:r>
              <a:rPr lang="zh-CN" altLang="en-US" sz="1600" b="1" dirty="0">
                <a:ln>
                  <a:noFill/>
                </a:ln>
                <a:latin typeface="微软雅黑" panose="020B0503020204020204" charset="-122"/>
                <a:ea typeface="微软雅黑" panose="020B0503020204020204" charset="-122"/>
                <a:cs typeface="微软雅黑" panose="020B0503020204020204" charset="-122"/>
                <a:sym typeface="+mn-ea"/>
              </a:rPr>
              <a:t>已发布事项完成情况前</a:t>
            </a:r>
            <a:r>
              <a:rPr lang="en-US" altLang="zh-CN" sz="1600" b="1" dirty="0">
                <a:ln>
                  <a:noFill/>
                </a:ln>
                <a:latin typeface="微软雅黑" panose="020B0503020204020204" charset="-122"/>
                <a:ea typeface="微软雅黑" panose="020B0503020204020204" charset="-122"/>
                <a:cs typeface="微软雅黑" panose="020B0503020204020204" charset="-122"/>
                <a:sym typeface="+mn-ea"/>
              </a:rPr>
              <a:t>10</a:t>
            </a:r>
            <a:r>
              <a:rPr lang="zh-CN" altLang="en-US" sz="1600" b="1" dirty="0">
                <a:ln>
                  <a:noFill/>
                </a:ln>
                <a:latin typeface="微软雅黑" panose="020B0503020204020204" charset="-122"/>
                <a:ea typeface="微软雅黑" panose="020B0503020204020204" charset="-122"/>
                <a:cs typeface="微软雅黑" panose="020B0503020204020204" charset="-122"/>
                <a:sym typeface="+mn-ea"/>
              </a:rPr>
              <a:t>的排名列表</a:t>
            </a:r>
            <a:endParaRPr lang="zh-CN" altLang="en-US" sz="1600" b="1" dirty="0">
              <a:ln>
                <a:noFill/>
              </a:ln>
              <a:latin typeface="微软雅黑" panose="020B0503020204020204" charset="-122"/>
              <a:ea typeface="微软雅黑" panose="020B0503020204020204" charset="-122"/>
              <a:cs typeface="微软雅黑" panose="020B0503020204020204" charset="-122"/>
              <a:sym typeface="+mn-ea"/>
            </a:endParaRPr>
          </a:p>
        </p:txBody>
      </p:sp>
      <p:sp>
        <p:nvSpPr>
          <p:cNvPr id="13" name="文本框 12"/>
          <p:cNvSpPr txBox="1"/>
          <p:nvPr/>
        </p:nvSpPr>
        <p:spPr>
          <a:xfrm>
            <a:off x="10046970" y="5668010"/>
            <a:ext cx="1717675" cy="829945"/>
          </a:xfrm>
          <a:prstGeom prst="rect">
            <a:avLst/>
          </a:prstGeom>
          <a:ln>
            <a:noFill/>
          </a:ln>
        </p:spPr>
        <p:txBody>
          <a:bodyPr wrap="square">
            <a:spAutoFit/>
          </a:bodyPr>
          <a:p>
            <a:pPr lvl="0" indent="0" algn="l" defTabSz="266700" fontAlgn="auto">
              <a:lnSpc>
                <a:spcPct val="150000"/>
              </a:lnSpc>
              <a:buClrTx/>
              <a:buSzTx/>
              <a:buFontTx/>
            </a:pPr>
            <a:r>
              <a:rPr lang="zh-CN" sz="1600" b="1" dirty="0">
                <a:ln>
                  <a:noFill/>
                </a:ln>
                <a:latin typeface="微软雅黑" panose="020B0503020204020204" charset="-122"/>
                <a:ea typeface="微软雅黑" panose="020B0503020204020204" charset="-122"/>
                <a:cs typeface="微软雅黑" panose="020B0503020204020204" charset="-122"/>
                <a:sym typeface="+mn-ea"/>
              </a:rPr>
              <a:t>已发布事项的总数量</a:t>
            </a:r>
            <a:endParaRPr lang="zh-CN" sz="1600" b="1" dirty="0">
              <a:ln>
                <a:noFill/>
              </a:ln>
              <a:latin typeface="微软雅黑" panose="020B0503020204020204" charset="-122"/>
              <a:ea typeface="微软雅黑" panose="020B0503020204020204" charset="-122"/>
              <a:cs typeface="微软雅黑" panose="020B0503020204020204" charset="-122"/>
              <a:sym typeface="+mn-ea"/>
            </a:endParaRPr>
          </a:p>
        </p:txBody>
      </p:sp>
      <p:sp>
        <p:nvSpPr>
          <p:cNvPr id="14" name="文本框 13"/>
          <p:cNvSpPr txBox="1"/>
          <p:nvPr/>
        </p:nvSpPr>
        <p:spPr>
          <a:xfrm>
            <a:off x="10046970" y="1896110"/>
            <a:ext cx="1717675" cy="1198880"/>
          </a:xfrm>
          <a:prstGeom prst="rect">
            <a:avLst/>
          </a:prstGeom>
          <a:ln>
            <a:noFill/>
          </a:ln>
        </p:spPr>
        <p:txBody>
          <a:bodyPr wrap="square">
            <a:spAutoFit/>
          </a:bodyPr>
          <a:p>
            <a:pPr lvl="0" indent="0" algn="l" defTabSz="266700" fontAlgn="auto">
              <a:lnSpc>
                <a:spcPct val="150000"/>
              </a:lnSpc>
              <a:buClrTx/>
              <a:buSzTx/>
              <a:buFontTx/>
            </a:pPr>
            <a:r>
              <a:rPr lang="zh-CN" sz="1600" b="1" dirty="0">
                <a:ln>
                  <a:noFill/>
                </a:ln>
                <a:latin typeface="微软雅黑" panose="020B0503020204020204" charset="-122"/>
                <a:ea typeface="微软雅黑" panose="020B0503020204020204" charset="-122"/>
                <a:cs typeface="微软雅黑" panose="020B0503020204020204" charset="-122"/>
                <a:sym typeface="+mn-ea"/>
              </a:rPr>
              <a:t>事项正在进行中已完成凭证上传的场次</a:t>
            </a:r>
            <a:endParaRPr lang="zh-CN" sz="1600" b="1" dirty="0">
              <a:ln>
                <a:noFill/>
              </a:ln>
              <a:latin typeface="微软雅黑" panose="020B0503020204020204" charset="-122"/>
              <a:ea typeface="微软雅黑" panose="020B0503020204020204" charset="-122"/>
              <a:cs typeface="微软雅黑" panose="020B0503020204020204" charset="-122"/>
              <a:sym typeface="+mn-ea"/>
            </a:endParaRPr>
          </a:p>
        </p:txBody>
      </p:sp>
      <p:cxnSp>
        <p:nvCxnSpPr>
          <p:cNvPr id="17" name="肘形连接符 16"/>
          <p:cNvCxnSpPr/>
          <p:nvPr/>
        </p:nvCxnSpPr>
        <p:spPr>
          <a:xfrm rot="10800000">
            <a:off x="2066925" y="2263775"/>
            <a:ext cx="2684145" cy="1703070"/>
          </a:xfrm>
          <a:prstGeom prst="bentConnector3">
            <a:avLst>
              <a:gd name="adj1" fmla="val -922"/>
            </a:avLst>
          </a:prstGeom>
          <a:ln>
            <a:headEnd type="oval"/>
            <a:tailEnd type="arrow"/>
          </a:ln>
        </p:spPr>
        <p:style>
          <a:lnRef idx="2">
            <a:schemeClr val="accent1"/>
          </a:lnRef>
          <a:fillRef idx="0">
            <a:srgbClr val="FFFFFF"/>
          </a:fillRef>
          <a:effectRef idx="0">
            <a:srgbClr val="FFFFFF"/>
          </a:effectRef>
          <a:fontRef idx="minor">
            <a:schemeClr val="tx1"/>
          </a:fontRef>
        </p:style>
      </p:cxnSp>
      <p:sp>
        <p:nvSpPr>
          <p:cNvPr id="18" name="文本框 17"/>
          <p:cNvSpPr txBox="1"/>
          <p:nvPr/>
        </p:nvSpPr>
        <p:spPr>
          <a:xfrm>
            <a:off x="455930" y="1821815"/>
            <a:ext cx="1717675" cy="829945"/>
          </a:xfrm>
          <a:prstGeom prst="rect">
            <a:avLst/>
          </a:prstGeom>
          <a:ln>
            <a:noFill/>
          </a:ln>
        </p:spPr>
        <p:txBody>
          <a:bodyPr wrap="square">
            <a:spAutoFit/>
          </a:bodyPr>
          <a:p>
            <a:pPr lvl="0" indent="0" algn="r" defTabSz="266700" fontAlgn="auto">
              <a:lnSpc>
                <a:spcPct val="150000"/>
              </a:lnSpc>
              <a:buClrTx/>
              <a:buSzTx/>
              <a:buFontTx/>
            </a:pPr>
            <a:r>
              <a:rPr lang="zh-CN" altLang="en-US" sz="1600" b="1" dirty="0">
                <a:ln>
                  <a:noFill/>
                </a:ln>
                <a:latin typeface="微软雅黑" panose="020B0503020204020204" charset="-122"/>
                <a:ea typeface="微软雅黑" panose="020B0503020204020204" charset="-122"/>
                <a:cs typeface="微软雅黑" panose="020B0503020204020204" charset="-122"/>
                <a:sym typeface="+mn-ea"/>
              </a:rPr>
              <a:t>已完成事项已上传凭证的场次</a:t>
            </a:r>
            <a:endParaRPr lang="zh-CN" altLang="en-US" sz="1600" b="1" dirty="0">
              <a:ln>
                <a:noFill/>
              </a:ln>
              <a:latin typeface="微软雅黑" panose="020B0503020204020204" charset="-122"/>
              <a:ea typeface="微软雅黑" panose="020B0503020204020204" charset="-122"/>
              <a:cs typeface="微软雅黑" panose="020B0503020204020204" charset="-122"/>
              <a:sym typeface="+mn-ea"/>
            </a:endParaRPr>
          </a:p>
        </p:txBody>
      </p:sp>
      <p:cxnSp>
        <p:nvCxnSpPr>
          <p:cNvPr id="20" name="肘形连接符 19"/>
          <p:cNvCxnSpPr>
            <a:endCxn id="14" idx="1"/>
          </p:cNvCxnSpPr>
          <p:nvPr/>
        </p:nvCxnSpPr>
        <p:spPr>
          <a:xfrm flipV="1">
            <a:off x="6056630" y="2495550"/>
            <a:ext cx="3990340" cy="1510030"/>
          </a:xfrm>
          <a:prstGeom prst="bentConnector3">
            <a:avLst>
              <a:gd name="adj1" fmla="val -143"/>
            </a:avLst>
          </a:prstGeom>
          <a:ln>
            <a:headEnd type="oval"/>
            <a:tailEnd type="arrow"/>
          </a:ln>
        </p:spPr>
        <p:style>
          <a:lnRef idx="2">
            <a:schemeClr val="accent1"/>
          </a:lnRef>
          <a:fillRef idx="0">
            <a:srgbClr val="FFFFFF"/>
          </a:fillRef>
          <a:effectRef idx="0">
            <a:srgbClr val="FFFFFF"/>
          </a:effectRef>
          <a:fontRef idx="minor">
            <a:schemeClr val="tx1"/>
          </a:fontRef>
        </p:style>
      </p:cxnSp>
      <p:sp>
        <p:nvSpPr>
          <p:cNvPr id="19" name="文本框 18"/>
          <p:cNvSpPr txBox="1"/>
          <p:nvPr/>
        </p:nvSpPr>
        <p:spPr>
          <a:xfrm>
            <a:off x="10046970" y="3263265"/>
            <a:ext cx="1717675" cy="1198880"/>
          </a:xfrm>
          <a:prstGeom prst="rect">
            <a:avLst/>
          </a:prstGeom>
          <a:ln>
            <a:noFill/>
          </a:ln>
        </p:spPr>
        <p:txBody>
          <a:bodyPr wrap="square">
            <a:spAutoFit/>
          </a:bodyPr>
          <a:p>
            <a:pPr lvl="0" indent="0" algn="l" defTabSz="266700" fontAlgn="auto">
              <a:lnSpc>
                <a:spcPct val="150000"/>
              </a:lnSpc>
              <a:buClrTx/>
              <a:buSzTx/>
              <a:buFontTx/>
            </a:pPr>
            <a:r>
              <a:rPr lang="zh-CN" sz="1600" b="1" dirty="0">
                <a:ln>
                  <a:noFill/>
                </a:ln>
                <a:latin typeface="微软雅黑" panose="020B0503020204020204" charset="-122"/>
                <a:ea typeface="微软雅黑" panose="020B0503020204020204" charset="-122"/>
                <a:cs typeface="微软雅黑" panose="020B0503020204020204" charset="-122"/>
                <a:sym typeface="+mn-ea"/>
              </a:rPr>
              <a:t>事项正在进行中未完成凭证上传的场次</a:t>
            </a:r>
            <a:endParaRPr lang="zh-CN" sz="1600" b="1" dirty="0">
              <a:ln>
                <a:noFill/>
              </a:ln>
              <a:latin typeface="微软雅黑" panose="020B0503020204020204" charset="-122"/>
              <a:ea typeface="微软雅黑" panose="020B0503020204020204" charset="-122"/>
              <a:cs typeface="微软雅黑" panose="020B0503020204020204" charset="-122"/>
              <a:sym typeface="+mn-ea"/>
            </a:endParaRPr>
          </a:p>
        </p:txBody>
      </p:sp>
      <p:sp>
        <p:nvSpPr>
          <p:cNvPr id="21" name="文本框 20"/>
          <p:cNvSpPr txBox="1"/>
          <p:nvPr/>
        </p:nvSpPr>
        <p:spPr>
          <a:xfrm>
            <a:off x="10046970" y="4469130"/>
            <a:ext cx="1717675" cy="1198880"/>
          </a:xfrm>
          <a:prstGeom prst="rect">
            <a:avLst/>
          </a:prstGeom>
          <a:ln>
            <a:noFill/>
          </a:ln>
        </p:spPr>
        <p:txBody>
          <a:bodyPr wrap="square">
            <a:spAutoFit/>
          </a:bodyPr>
          <a:p>
            <a:pPr lvl="0" indent="0" algn="l" defTabSz="266700" fontAlgn="auto">
              <a:lnSpc>
                <a:spcPct val="150000"/>
              </a:lnSpc>
              <a:buClrTx/>
              <a:buSzTx/>
              <a:buFontTx/>
            </a:pPr>
            <a:r>
              <a:rPr lang="zh-CN" sz="1600" b="1" dirty="0">
                <a:ln>
                  <a:noFill/>
                </a:ln>
                <a:latin typeface="微软雅黑" panose="020B0503020204020204" charset="-122"/>
                <a:ea typeface="微软雅黑" panose="020B0503020204020204" charset="-122"/>
                <a:cs typeface="微软雅黑" panose="020B0503020204020204" charset="-122"/>
                <a:sym typeface="+mn-ea"/>
              </a:rPr>
              <a:t>已完成事项活动中未完成凭证上传的场次</a:t>
            </a:r>
            <a:endParaRPr lang="zh-CN" sz="1600" b="1" dirty="0">
              <a:ln>
                <a:noFill/>
              </a:ln>
              <a:latin typeface="微软雅黑" panose="020B0503020204020204" charset="-122"/>
              <a:ea typeface="微软雅黑" panose="020B0503020204020204" charset="-122"/>
              <a:cs typeface="微软雅黑" panose="020B0503020204020204" charset="-122"/>
              <a:sym typeface="+mn-ea"/>
            </a:endParaRPr>
          </a:p>
        </p:txBody>
      </p:sp>
      <p:cxnSp>
        <p:nvCxnSpPr>
          <p:cNvPr id="22" name="肘形连接符 21"/>
          <p:cNvCxnSpPr>
            <a:stCxn id="9" idx="0"/>
            <a:endCxn id="19" idx="1"/>
          </p:cNvCxnSpPr>
          <p:nvPr/>
        </p:nvCxnSpPr>
        <p:spPr>
          <a:xfrm rot="16200000">
            <a:off x="8608695" y="2659380"/>
            <a:ext cx="234950" cy="2641600"/>
          </a:xfrm>
          <a:prstGeom prst="bentConnector2">
            <a:avLst/>
          </a:prstGeom>
          <a:ln>
            <a:tailEnd type="oval"/>
          </a:ln>
        </p:spPr>
        <p:style>
          <a:lnRef idx="2">
            <a:schemeClr val="accent1"/>
          </a:lnRef>
          <a:fillRef idx="0">
            <a:srgbClr val="FFFFFF"/>
          </a:fillRef>
          <a:effectRef idx="0">
            <a:srgbClr val="FFFFFF"/>
          </a:effectRef>
          <a:fontRef idx="minor">
            <a:schemeClr val="tx1"/>
          </a:fontRef>
        </p:style>
      </p:cxnSp>
      <p:cxnSp>
        <p:nvCxnSpPr>
          <p:cNvPr id="23" name="肘形连接符 22"/>
          <p:cNvCxnSpPr>
            <a:endCxn id="21" idx="1"/>
          </p:cNvCxnSpPr>
          <p:nvPr/>
        </p:nvCxnSpPr>
        <p:spPr>
          <a:xfrm>
            <a:off x="8622030" y="4323715"/>
            <a:ext cx="1424940" cy="744855"/>
          </a:xfrm>
          <a:prstGeom prst="bentConnector3">
            <a:avLst>
              <a:gd name="adj1" fmla="val -356"/>
            </a:avLst>
          </a:prstGeom>
          <a:ln>
            <a:headEnd type="oval"/>
            <a:tailEnd type="arrow"/>
          </a:ln>
        </p:spPr>
        <p:style>
          <a:lnRef idx="2">
            <a:schemeClr val="accent1"/>
          </a:lnRef>
          <a:fillRef idx="0">
            <a:srgbClr val="FFFFFF"/>
          </a:fillRef>
          <a:effectRef idx="0">
            <a:srgbClr val="FFFFFF"/>
          </a:effectRef>
          <a:fontRef idx="minor">
            <a:schemeClr val="tx1"/>
          </a:fontRef>
        </p:style>
      </p:cxnSp>
      <p:cxnSp>
        <p:nvCxnSpPr>
          <p:cNvPr id="24" name="肘形连接符 23"/>
          <p:cNvCxnSpPr>
            <a:endCxn id="13" idx="1"/>
          </p:cNvCxnSpPr>
          <p:nvPr/>
        </p:nvCxnSpPr>
        <p:spPr>
          <a:xfrm>
            <a:off x="7762240" y="5619115"/>
            <a:ext cx="2284730" cy="464185"/>
          </a:xfrm>
          <a:prstGeom prst="bentConnector3">
            <a:avLst>
              <a:gd name="adj1" fmla="val 528"/>
            </a:avLst>
          </a:prstGeom>
          <a:ln>
            <a:headEnd type="oval"/>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p:nvPr/>
        </p:nvPicPr>
        <p:blipFill>
          <a:blip r:embed="rId1"/>
          <a:stretch>
            <a:fillRect/>
          </a:stretch>
        </p:blipFill>
        <p:spPr>
          <a:xfrm>
            <a:off x="0" y="2540"/>
            <a:ext cx="12192635" cy="6855460"/>
          </a:xfrm>
          <a:prstGeom prst="rect">
            <a:avLst/>
          </a:prstGeom>
        </p:spPr>
      </p:pic>
      <p:pic>
        <p:nvPicPr>
          <p:cNvPr id="9102" name="image 102"/>
          <p:cNvPicPr>
            <a:picLocks noChangeAspect="1"/>
          </p:cNvPicPr>
          <p:nvPr/>
        </p:nvPicPr>
        <p:blipFill>
          <a:blip r:embed="rId2">
            <a:alphaModFix amt="10196"/>
          </a:blip>
          <a:srcRect/>
          <a:stretch>
            <a:fillRect/>
          </a:stretch>
        </p:blipFill>
        <p:spPr>
          <a:xfrm>
            <a:off x="-698496" y="-812801"/>
            <a:ext cx="1625594" cy="1625601"/>
          </a:xfrm>
          <a:prstGeom prst="rect">
            <a:avLst/>
          </a:prstGeom>
        </p:spPr>
      </p:pic>
      <p:sp>
        <p:nvSpPr>
          <p:cNvPr id="5" name="任意多边形 13"/>
          <p:cNvSpPr/>
          <p:nvPr/>
        </p:nvSpPr>
        <p:spPr>
          <a:xfrm rot="2968493">
            <a:off x="7362525" y="167349"/>
            <a:ext cx="5999142" cy="8851506"/>
          </a:xfrm>
          <a:custGeom>
            <a:avLst/>
            <a:gdLst>
              <a:gd name="connsiteX0" fmla="*/ 0 w 6571333"/>
              <a:gd name="connsiteY0" fmla="*/ 846961 h 8927004"/>
              <a:gd name="connsiteX1" fmla="*/ 724016 w 6571333"/>
              <a:gd name="connsiteY1" fmla="*/ 0 h 8927004"/>
              <a:gd name="connsiteX2" fmla="*/ 6571333 w 6571333"/>
              <a:gd name="connsiteY2" fmla="*/ 4998514 h 8927004"/>
              <a:gd name="connsiteX3" fmla="*/ 3213105 w 6571333"/>
              <a:gd name="connsiteY3" fmla="*/ 8927004 h 8927004"/>
              <a:gd name="connsiteX4" fmla="*/ 0 w 6571333"/>
              <a:gd name="connsiteY4" fmla="*/ 8927004 h 8927004"/>
              <a:gd name="connsiteX0-1" fmla="*/ 0 w 6571333"/>
              <a:gd name="connsiteY0-2" fmla="*/ 846961 h 8928405"/>
              <a:gd name="connsiteX1-3" fmla="*/ 724016 w 6571333"/>
              <a:gd name="connsiteY1-4" fmla="*/ 0 h 8928405"/>
              <a:gd name="connsiteX2-5" fmla="*/ 6571333 w 6571333"/>
              <a:gd name="connsiteY2-6" fmla="*/ 4998514 h 8928405"/>
              <a:gd name="connsiteX3-7" fmla="*/ 2159312 w 6571333"/>
              <a:gd name="connsiteY3-8" fmla="*/ 8928405 h 8928405"/>
              <a:gd name="connsiteX4-9" fmla="*/ 0 w 6571333"/>
              <a:gd name="connsiteY4-10" fmla="*/ 8927004 h 8928405"/>
              <a:gd name="connsiteX5" fmla="*/ 0 w 6571333"/>
              <a:gd name="connsiteY5" fmla="*/ 846961 h 8928405"/>
              <a:gd name="connsiteX0-11" fmla="*/ 0 w 5982467"/>
              <a:gd name="connsiteY0-12" fmla="*/ 846961 h 8928405"/>
              <a:gd name="connsiteX1-13" fmla="*/ 724016 w 5982467"/>
              <a:gd name="connsiteY1-14" fmla="*/ 0 h 8928405"/>
              <a:gd name="connsiteX2-15" fmla="*/ 5982467 w 5982467"/>
              <a:gd name="connsiteY2-16" fmla="*/ 4495128 h 8928405"/>
              <a:gd name="connsiteX3-17" fmla="*/ 2159312 w 5982467"/>
              <a:gd name="connsiteY3-18" fmla="*/ 8928405 h 8928405"/>
              <a:gd name="connsiteX4-19" fmla="*/ 0 w 5982467"/>
              <a:gd name="connsiteY4-20" fmla="*/ 8927004 h 8928405"/>
              <a:gd name="connsiteX5-21" fmla="*/ 0 w 5982467"/>
              <a:gd name="connsiteY5-22" fmla="*/ 846961 h 89284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982467" h="8928405">
                <a:moveTo>
                  <a:pt x="0" y="846961"/>
                </a:moveTo>
                <a:lnTo>
                  <a:pt x="724016" y="0"/>
                </a:lnTo>
                <a:lnTo>
                  <a:pt x="5982467" y="4495128"/>
                </a:lnTo>
                <a:lnTo>
                  <a:pt x="2159312" y="8928405"/>
                </a:lnTo>
                <a:lnTo>
                  <a:pt x="0" y="8927004"/>
                </a:lnTo>
                <a:lnTo>
                  <a:pt x="0" y="846961"/>
                </a:lnTo>
                <a:close/>
              </a:path>
            </a:pathLst>
          </a:custGeom>
          <a:solidFill>
            <a:srgbClr val="0DA3FF">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175">
              <a:cs typeface="微软雅黑" panose="020B0503020204020204" charset="-122"/>
            </a:endParaRPr>
          </a:p>
        </p:txBody>
      </p:sp>
      <p:sp>
        <p:nvSpPr>
          <p:cNvPr id="2" name="Object 106"/>
          <p:cNvSpPr txBox="1"/>
          <p:nvPr>
            <p:custDataLst>
              <p:tags r:id="rId3"/>
            </p:custDataLst>
          </p:nvPr>
        </p:nvSpPr>
        <p:spPr>
          <a:xfrm>
            <a:off x="4072213" y="2753319"/>
            <a:ext cx="12197715" cy="1159510"/>
          </a:xfrm>
          <a:prstGeom prst="rect">
            <a:avLst/>
          </a:prstGeom>
        </p:spPr>
        <p:txBody>
          <a:bodyPr vert="horz" wrap="square" lIns="0" tIns="0" rIns="0" bIns="0" rtlCol="0" anchor="t" anchorCtr="0">
            <a:noAutofit/>
          </a:bodyPr>
          <a:lstStyle/>
          <a:p>
            <a:pPr algn="ctr">
              <a:lnSpc>
                <a:spcPct val="110000"/>
              </a:lnSpc>
            </a:pPr>
            <a:r>
              <a:rPr lang="zh-CN" altLang="en-US" sz="6250" b="1" dirty="0">
                <a:solidFill>
                  <a:schemeClr val="bg1"/>
                </a:solidFill>
                <a:latin typeface="微软雅黑" panose="020B0503020204020204" charset="-122"/>
                <a:ea typeface="微软雅黑" panose="020B0503020204020204" charset="-122"/>
                <a:cs typeface="微软雅黑" panose="020B0503020204020204" charset="-122"/>
              </a:rPr>
              <a:t>感谢聆听！</a:t>
            </a:r>
            <a:endParaRPr lang="zh-CN" altLang="en-US" sz="6250" b="1" dirty="0">
              <a:solidFill>
                <a:schemeClr val="bg1"/>
              </a:solidFill>
              <a:latin typeface="微软雅黑" panose="020B0503020204020204" charset="-122"/>
              <a:ea typeface="微软雅黑" panose="020B0503020204020204" charset="-122"/>
              <a:cs typeface="微软雅黑" panose="020B0503020204020204" charset="-122"/>
            </a:endParaRPr>
          </a:p>
          <a:p>
            <a:pPr algn="ctr">
              <a:lnSpc>
                <a:spcPct val="110000"/>
              </a:lnSpc>
            </a:pPr>
            <a:endParaRPr lang="zh-CN" altLang="en-US" sz="625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906" name="Object 2906"/>
          <p:cNvSpPr txBox="1"/>
          <p:nvPr/>
        </p:nvSpPr>
        <p:spPr>
          <a:xfrm>
            <a:off x="4219724" y="3912829"/>
            <a:ext cx="11343005" cy="879475"/>
          </a:xfrm>
          <a:prstGeom prst="rect">
            <a:avLst/>
          </a:prstGeom>
        </p:spPr>
        <p:txBody>
          <a:bodyPr vert="horz" wrap="square" lIns="0" tIns="0" rIns="0" bIns="0" rtlCol="0" anchor="t" anchorCtr="0">
            <a:spAutoFit/>
          </a:bodyPr>
          <a:lstStyle/>
          <a:p>
            <a:pPr algn="ctr">
              <a:lnSpc>
                <a:spcPct val="110000"/>
              </a:lnSpc>
            </a:pPr>
            <a:r>
              <a:rPr lang="zh-CN" sz="5200" b="0" i="0" dirty="0">
                <a:solidFill>
                  <a:srgbClr val="FFFFFF"/>
                </a:solidFill>
                <a:latin typeface="微软雅黑" panose="020B0503020204020204" charset="-122"/>
                <a:ea typeface="微软雅黑" panose="020B0503020204020204" charset="-122"/>
                <a:cs typeface="微软雅黑" panose="020B0503020204020204" charset="-122"/>
              </a:rPr>
              <a:t>THANKS</a:t>
            </a:r>
            <a:endParaRPr lang="zh-CN" altLang="en-US" sz="5200" dirty="0">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bwMode="auto">
          <a:xfrm>
            <a:off x="347370" y="775008"/>
            <a:ext cx="108812" cy="108956"/>
          </a:xfrm>
          <a:prstGeom prst="ellipse">
            <a:avLst/>
          </a:prstGeom>
          <a:solidFill>
            <a:schemeClr val="bg1"/>
          </a:solidFill>
          <a:ln w="15875">
            <a:solidFill>
              <a:schemeClr val="bg1"/>
            </a:solidFill>
          </a:ln>
          <a:effectLst/>
        </p:spPr>
        <p:txBody>
          <a:bodyPr rtlCol="0" anchor="ctr">
            <a:scene3d>
              <a:camera prst="orthographicFront"/>
              <a:lightRig rig="threePt" dir="t"/>
            </a:scene3d>
            <a:sp3d>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custDataLst>
              <p:tags r:id="rId1"/>
            </p:custDataLst>
          </p:nvPr>
        </p:nvSpPr>
        <p:spPr>
          <a:xfrm>
            <a:off x="347370" y="622955"/>
            <a:ext cx="5748630" cy="6073755"/>
          </a:xfrm>
          <a:prstGeom prst="rect">
            <a:avLst/>
          </a:prstGeom>
          <a:noFill/>
        </p:spPr>
        <p:txBody>
          <a:bodyPr wrap="square" rtlCol="0">
            <a:noAutofit/>
          </a:bodyPr>
          <a:lstStyle/>
          <a:p>
            <a:pPr algn="l">
              <a:lnSpc>
                <a:spcPct val="200000"/>
              </a:lnSpc>
            </a:pPr>
            <a:r>
              <a:rPr lang="zh-CN" altLang="en-US" b="1" i="0" dirty="0">
                <a:effectLst/>
                <a:latin typeface="微软雅黑" panose="020B0503020204020204" charset="-122"/>
                <a:ea typeface="微软雅黑" panose="020B0503020204020204" charset="-122"/>
                <a:cs typeface="微软雅黑" panose="020B0503020204020204" charset="-122"/>
              </a:rPr>
              <a:t>各地领导相关发言</a:t>
            </a:r>
            <a:endParaRPr lang="en-US" altLang="zh-CN" b="1" i="0" dirty="0">
              <a:effectLst/>
              <a:latin typeface="微软雅黑" panose="020B0503020204020204" charset="-122"/>
              <a:ea typeface="微软雅黑" panose="020B0503020204020204" charset="-122"/>
              <a:cs typeface="微软雅黑" panose="020B0503020204020204" charset="-122"/>
            </a:endParaRPr>
          </a:p>
          <a:p>
            <a:pPr algn="l" latinLnBrk="1">
              <a:lnSpc>
                <a:spcPct val="200000"/>
              </a:lnSpc>
              <a:buFont typeface="+mj-lt"/>
              <a:buAutoNum type="arabicPeriod"/>
            </a:pPr>
            <a:r>
              <a:rPr lang="zh-CN" altLang="en-US" b="1" i="0" dirty="0">
                <a:effectLst/>
                <a:latin typeface="微软雅黑" panose="020B0503020204020204" charset="-122"/>
                <a:ea typeface="微软雅黑" panose="020B0503020204020204" charset="-122"/>
                <a:cs typeface="微软雅黑" panose="020B0503020204020204" charset="-122"/>
              </a:rPr>
              <a:t>国家体育总局相关领导</a:t>
            </a:r>
            <a:br>
              <a:rPr lang="zh-CN" altLang="en-US" b="0" i="0" dirty="0">
                <a:effectLst/>
                <a:latin typeface="微软雅黑" panose="020B0503020204020204" charset="-122"/>
                <a:ea typeface="微软雅黑" panose="020B0503020204020204" charset="-122"/>
                <a:cs typeface="微软雅黑" panose="020B0503020204020204" charset="-122"/>
              </a:rPr>
            </a:br>
            <a:r>
              <a:rPr lang="zh-CN" altLang="en-US" b="0" i="0" dirty="0">
                <a:effectLst/>
                <a:latin typeface="微软雅黑" panose="020B0503020204020204" charset="-122"/>
                <a:ea typeface="微软雅黑" panose="020B0503020204020204" charset="-122"/>
                <a:cs typeface="微软雅黑" panose="020B0503020204020204" charset="-122"/>
              </a:rPr>
              <a:t>在</a:t>
            </a:r>
            <a:r>
              <a:rPr lang="en-US" altLang="zh-CN" b="0" i="0" dirty="0">
                <a:effectLst/>
                <a:latin typeface="微软雅黑" panose="020B0503020204020204" charset="-122"/>
                <a:ea typeface="微软雅黑" panose="020B0503020204020204" charset="-122"/>
                <a:cs typeface="微软雅黑" panose="020B0503020204020204" charset="-122"/>
              </a:rPr>
              <a:t>2023</a:t>
            </a:r>
            <a:r>
              <a:rPr lang="zh-CN" altLang="en-US" b="0" i="0" dirty="0">
                <a:effectLst/>
                <a:latin typeface="微软雅黑" panose="020B0503020204020204" charset="-122"/>
                <a:ea typeface="微软雅黑" panose="020B0503020204020204" charset="-122"/>
                <a:cs typeface="微软雅黑" panose="020B0503020204020204" charset="-122"/>
              </a:rPr>
              <a:t>年全国体育安全工作会议上强调：</a:t>
            </a:r>
            <a:r>
              <a:rPr lang="zh-CN" altLang="en-US" b="0" i="0" dirty="0">
                <a:solidFill>
                  <a:srgbClr val="FF0000"/>
                </a:solidFill>
                <a:effectLst/>
                <a:latin typeface="微软雅黑" panose="020B0503020204020204" charset="-122"/>
                <a:ea typeface="微软雅黑" panose="020B0503020204020204" charset="-122"/>
                <a:cs typeface="微软雅黑" panose="020B0503020204020204" charset="-122"/>
              </a:rPr>
              <a:t>“</a:t>
            </a:r>
            <a:r>
              <a:rPr lang="zh-CN" altLang="en-US" b="1" i="0" dirty="0">
                <a:solidFill>
                  <a:srgbClr val="FF0000"/>
                </a:solidFill>
                <a:effectLst/>
                <a:latin typeface="微软雅黑" panose="020B0503020204020204" charset="-122"/>
                <a:ea typeface="微软雅黑" panose="020B0503020204020204" charset="-122"/>
                <a:cs typeface="微软雅黑" panose="020B0503020204020204" charset="-122"/>
              </a:rPr>
              <a:t>安全是体育场馆的生命线</a:t>
            </a:r>
            <a:r>
              <a:rPr lang="zh-CN" altLang="en-US" b="0" i="0" dirty="0">
                <a:solidFill>
                  <a:srgbClr val="FF0000"/>
                </a:solidFill>
                <a:effectLst/>
                <a:latin typeface="微软雅黑" panose="020B0503020204020204" charset="-122"/>
                <a:ea typeface="微软雅黑" panose="020B0503020204020204" charset="-122"/>
                <a:cs typeface="微软雅黑" panose="020B0503020204020204" charset="-122"/>
              </a:rPr>
              <a:t>，必须通过智能化手段将事故消灭在萌芽状态</a:t>
            </a:r>
            <a:r>
              <a:rPr lang="zh-CN" altLang="en-US" b="0" i="0" dirty="0">
                <a:effectLst/>
                <a:latin typeface="微软雅黑" panose="020B0503020204020204" charset="-122"/>
                <a:ea typeface="微软雅黑" panose="020B0503020204020204" charset="-122"/>
                <a:cs typeface="微软雅黑" panose="020B0503020204020204" charset="-122"/>
              </a:rPr>
              <a:t>。</a:t>
            </a:r>
            <a:endParaRPr lang="zh-CN" altLang="en-US" b="0" i="0" dirty="0">
              <a:effectLst/>
              <a:latin typeface="微软雅黑" panose="020B0503020204020204" charset="-122"/>
              <a:ea typeface="微软雅黑" panose="020B0503020204020204" charset="-122"/>
              <a:cs typeface="微软雅黑" panose="020B0503020204020204" charset="-122"/>
            </a:endParaRPr>
          </a:p>
          <a:p>
            <a:pPr algn="l" latinLnBrk="1">
              <a:lnSpc>
                <a:spcPct val="200000"/>
              </a:lnSpc>
              <a:buFont typeface="+mj-lt"/>
              <a:buAutoNum type="arabicPeriod"/>
            </a:pPr>
            <a:r>
              <a:rPr lang="zh-CN" altLang="en-US" b="1" i="0" dirty="0">
                <a:effectLst/>
                <a:latin typeface="微软雅黑" panose="020B0503020204020204" charset="-122"/>
                <a:ea typeface="微软雅黑" panose="020B0503020204020204" charset="-122"/>
                <a:cs typeface="微软雅黑" panose="020B0503020204020204" charset="-122"/>
              </a:rPr>
              <a:t>中国地震局工程力学研究所戴君武研究员</a:t>
            </a:r>
            <a:br>
              <a:rPr lang="zh-CN" altLang="en-US" b="0" i="0" dirty="0">
                <a:effectLst/>
                <a:latin typeface="微软雅黑" panose="020B0503020204020204" charset="-122"/>
                <a:ea typeface="微软雅黑" panose="020B0503020204020204" charset="-122"/>
                <a:cs typeface="微软雅黑" panose="020B0503020204020204" charset="-122"/>
              </a:rPr>
            </a:br>
            <a:r>
              <a:rPr lang="zh-CN" altLang="en-US" b="0" i="0" dirty="0">
                <a:effectLst/>
                <a:latin typeface="微软雅黑" panose="020B0503020204020204" charset="-122"/>
                <a:ea typeface="微软雅黑" panose="020B0503020204020204" charset="-122"/>
                <a:cs typeface="微软雅黑" panose="020B0503020204020204" charset="-122"/>
              </a:rPr>
              <a:t>指出：“近年坍塌事故暴露出</a:t>
            </a:r>
            <a:r>
              <a:rPr lang="zh-CN" altLang="en-US" b="1" i="0" dirty="0">
                <a:effectLst/>
                <a:latin typeface="微软雅黑" panose="020B0503020204020204" charset="-122"/>
                <a:ea typeface="微软雅黑" panose="020B0503020204020204" charset="-122"/>
                <a:cs typeface="微软雅黑" panose="020B0503020204020204" charset="-122"/>
              </a:rPr>
              <a:t>设计与施工脱节</a:t>
            </a:r>
            <a:r>
              <a:rPr lang="zh-CN" altLang="en-US" b="0" i="0" dirty="0">
                <a:effectLst/>
                <a:latin typeface="微软雅黑" panose="020B0503020204020204" charset="-122"/>
                <a:ea typeface="微软雅黑" panose="020B0503020204020204" charset="-122"/>
                <a:cs typeface="微软雅黑" panose="020B0503020204020204" charset="-122"/>
              </a:rPr>
              <a:t>问题，</a:t>
            </a:r>
            <a:r>
              <a:rPr lang="zh-CN" altLang="en-US" b="0" i="0" dirty="0">
                <a:solidFill>
                  <a:srgbClr val="FF0000"/>
                </a:solidFill>
                <a:effectLst/>
                <a:latin typeface="微软雅黑" panose="020B0503020204020204" charset="-122"/>
                <a:ea typeface="微软雅黑" panose="020B0503020204020204" charset="-122"/>
                <a:cs typeface="微软雅黑" panose="020B0503020204020204" charset="-122"/>
              </a:rPr>
              <a:t>需建立钢结构全生命周期档案，实现焊接质量可追溯</a:t>
            </a:r>
            <a:r>
              <a:rPr lang="zh-CN" altLang="en-US" b="0" i="0" dirty="0">
                <a:effectLst/>
                <a:latin typeface="微软雅黑" panose="020B0503020204020204" charset="-122"/>
                <a:ea typeface="微软雅黑" panose="020B0503020204020204" charset="-122"/>
                <a:cs typeface="微软雅黑" panose="020B0503020204020204" charset="-122"/>
              </a:rPr>
              <a:t>。</a:t>
            </a:r>
            <a:endParaRPr lang="zh-CN" altLang="en-US" b="0" i="0" dirty="0">
              <a:effectLst/>
              <a:latin typeface="微软雅黑" panose="020B0503020204020204" charset="-122"/>
              <a:ea typeface="微软雅黑" panose="020B0503020204020204" charset="-122"/>
              <a:cs typeface="微软雅黑" panose="020B0503020204020204" charset="-122"/>
            </a:endParaRPr>
          </a:p>
          <a:p>
            <a:pPr algn="l" latinLnBrk="1">
              <a:lnSpc>
                <a:spcPct val="200000"/>
              </a:lnSpc>
              <a:buFont typeface="+mj-lt"/>
              <a:buAutoNum type="arabicPeriod"/>
            </a:pPr>
            <a:r>
              <a:rPr lang="zh-CN" altLang="en-US" b="1" i="0" dirty="0">
                <a:effectLst/>
                <a:latin typeface="微软雅黑" panose="020B0503020204020204" charset="-122"/>
                <a:ea typeface="微软雅黑" panose="020B0503020204020204" charset="-122"/>
                <a:cs typeface="微软雅黑" panose="020B0503020204020204" charset="-122"/>
              </a:rPr>
              <a:t>黑龙江省住建厅负责人</a:t>
            </a:r>
            <a:br>
              <a:rPr lang="zh-CN" altLang="en-US" b="0" i="0" dirty="0">
                <a:effectLst/>
                <a:latin typeface="微软雅黑" panose="020B0503020204020204" charset="-122"/>
                <a:ea typeface="微软雅黑" panose="020B0503020204020204" charset="-122"/>
                <a:cs typeface="微软雅黑" panose="020B0503020204020204" charset="-122"/>
              </a:rPr>
            </a:br>
            <a:r>
              <a:rPr lang="zh-CN" altLang="en-US" b="0" i="0" dirty="0">
                <a:effectLst/>
                <a:latin typeface="微软雅黑" panose="020B0503020204020204" charset="-122"/>
                <a:ea typeface="微软雅黑" panose="020B0503020204020204" charset="-122"/>
                <a:cs typeface="微软雅黑" panose="020B0503020204020204" charset="-122"/>
              </a:rPr>
              <a:t>在“</a:t>
            </a:r>
            <a:r>
              <a:rPr lang="en-US" altLang="zh-CN" b="0" i="0" dirty="0">
                <a:effectLst/>
                <a:latin typeface="微软雅黑" panose="020B0503020204020204" charset="-122"/>
                <a:ea typeface="微软雅黑" panose="020B0503020204020204" charset="-122"/>
                <a:cs typeface="微软雅黑" panose="020B0503020204020204" charset="-122"/>
              </a:rPr>
              <a:t>11·6”</a:t>
            </a:r>
            <a:r>
              <a:rPr lang="zh-CN" altLang="en-US" b="0" i="0" dirty="0">
                <a:effectLst/>
                <a:latin typeface="微软雅黑" panose="020B0503020204020204" charset="-122"/>
                <a:ea typeface="微软雅黑" panose="020B0503020204020204" charset="-122"/>
                <a:cs typeface="微软雅黑" panose="020B0503020204020204" charset="-122"/>
              </a:rPr>
              <a:t>桦南体育馆事故后表示：“</a:t>
            </a:r>
            <a:r>
              <a:rPr lang="zh-CN" altLang="en-US" b="0" i="0" dirty="0">
                <a:solidFill>
                  <a:srgbClr val="FF0000"/>
                </a:solidFill>
                <a:effectLst/>
                <a:latin typeface="微软雅黑" panose="020B0503020204020204" charset="-122"/>
                <a:ea typeface="微软雅黑" panose="020B0503020204020204" charset="-122"/>
                <a:cs typeface="微软雅黑" panose="020B0503020204020204" charset="-122"/>
              </a:rPr>
              <a:t>将推动</a:t>
            </a:r>
            <a:r>
              <a:rPr lang="zh-CN" altLang="en-US" b="1" i="0" dirty="0">
                <a:solidFill>
                  <a:srgbClr val="FF0000"/>
                </a:solidFill>
                <a:effectLst/>
                <a:latin typeface="微软雅黑" panose="020B0503020204020204" charset="-122"/>
                <a:ea typeface="微软雅黑" panose="020B0503020204020204" charset="-122"/>
                <a:cs typeface="微软雅黑" panose="020B0503020204020204" charset="-122"/>
              </a:rPr>
              <a:t>区块链存证技术</a:t>
            </a:r>
            <a:r>
              <a:rPr lang="zh-CN" altLang="en-US" b="0" i="0" dirty="0">
                <a:solidFill>
                  <a:srgbClr val="FF0000"/>
                </a:solidFill>
                <a:effectLst/>
                <a:latin typeface="微软雅黑" panose="020B0503020204020204" charset="-122"/>
                <a:ea typeface="微软雅黑" panose="020B0503020204020204" charset="-122"/>
                <a:cs typeface="微软雅黑" panose="020B0503020204020204" charset="-122"/>
              </a:rPr>
              <a:t>应用</a:t>
            </a:r>
            <a:r>
              <a:rPr lang="zh-CN" altLang="en-US" b="0" i="0" dirty="0">
                <a:effectLst/>
                <a:latin typeface="微软雅黑" panose="020B0503020204020204" charset="-122"/>
                <a:ea typeface="微软雅黑" panose="020B0503020204020204" charset="-122"/>
                <a:cs typeface="微软雅黑" panose="020B0503020204020204" charset="-122"/>
              </a:rPr>
              <a:t>，确保检查记录不可篡改，杜绝代签、漏检。</a:t>
            </a:r>
            <a:endParaRPr lang="zh-CN" altLang="en-US" b="0" i="0" dirty="0">
              <a:effectLst/>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18820" y="161290"/>
            <a:ext cx="11363960" cy="461665"/>
          </a:xfrm>
          <a:prstGeom prst="rect">
            <a:avLst/>
          </a:prstGeom>
          <a:noFill/>
        </p:spPr>
        <p:txBody>
          <a:bodyPr wrap="square" rtlCol="0" anchor="t">
            <a:spAutoFit/>
          </a:bodyPr>
          <a:lstStyle/>
          <a:p>
            <a:pPr>
              <a:defRPr/>
            </a:pPr>
            <a:r>
              <a:rPr lang="en-US" altLang="zh-CN" sz="2400" b="1" kern="100" dirty="0">
                <a:solidFill>
                  <a:srgbClr val="0070C0"/>
                </a:solidFill>
                <a:latin typeface="微软雅黑" panose="020B0503020204020204" charset="-122"/>
                <a:ea typeface="微软雅黑" panose="020B0503020204020204" charset="-122"/>
                <a:cs typeface="+mn-ea"/>
                <a:sym typeface="+mn-lt"/>
              </a:rPr>
              <a:t>1.4 </a:t>
            </a:r>
            <a:r>
              <a:rPr lang="zh-CN" altLang="en-US" sz="2400" b="1" kern="100" dirty="0">
                <a:solidFill>
                  <a:srgbClr val="0070C0"/>
                </a:solidFill>
                <a:latin typeface="微软雅黑" panose="020B0503020204020204" charset="-122"/>
                <a:ea typeface="微软雅黑" panose="020B0503020204020204" charset="-122"/>
                <a:cs typeface="+mn-ea"/>
                <a:sym typeface="+mn-lt"/>
              </a:rPr>
              <a:t>政策法律依据</a:t>
            </a:r>
            <a:r>
              <a:rPr lang="en-US" altLang="zh-CN" sz="2400" b="1" kern="100" dirty="0">
                <a:solidFill>
                  <a:srgbClr val="0070C0"/>
                </a:solidFill>
                <a:latin typeface="微软雅黑" panose="020B0503020204020204" charset="-122"/>
                <a:ea typeface="微软雅黑" panose="020B0503020204020204" charset="-122"/>
                <a:cs typeface="+mn-ea"/>
                <a:sym typeface="+mn-lt"/>
              </a:rPr>
              <a:t>-</a:t>
            </a:r>
            <a:r>
              <a:rPr lang="zh-CN" altLang="en-US" sz="2400" b="1" kern="100" dirty="0">
                <a:solidFill>
                  <a:srgbClr val="0070C0"/>
                </a:solidFill>
                <a:latin typeface="微软雅黑" panose="020B0503020204020204" charset="-122"/>
                <a:ea typeface="微软雅黑" panose="020B0503020204020204" charset="-122"/>
                <a:cs typeface="+mn-ea"/>
                <a:sym typeface="+mn-lt"/>
              </a:rPr>
              <a:t>各地领导相关发言</a:t>
            </a:r>
            <a:endParaRPr lang="zh-CN" altLang="en-US" sz="2400" b="1" kern="100" dirty="0">
              <a:solidFill>
                <a:srgbClr val="0070C0"/>
              </a:solidFill>
              <a:latin typeface="微软雅黑" panose="020B0503020204020204" charset="-122"/>
              <a:ea typeface="微软雅黑" panose="020B0503020204020204" charset="-122"/>
              <a:cs typeface="+mn-ea"/>
            </a:endParaRPr>
          </a:p>
        </p:txBody>
      </p:sp>
      <p:pic>
        <p:nvPicPr>
          <p:cNvPr id="4" name="图片 3"/>
          <p:cNvPicPr>
            <a:picLocks noChangeAspect="1"/>
          </p:cNvPicPr>
          <p:nvPr/>
        </p:nvPicPr>
        <p:blipFill>
          <a:blip r:embed="rId2"/>
          <a:stretch>
            <a:fillRect/>
          </a:stretch>
        </p:blipFill>
        <p:spPr>
          <a:xfrm>
            <a:off x="6096000" y="2192982"/>
            <a:ext cx="6024150" cy="343629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bwMode="auto">
          <a:xfrm>
            <a:off x="347370" y="775008"/>
            <a:ext cx="108812" cy="108956"/>
          </a:xfrm>
          <a:prstGeom prst="ellipse">
            <a:avLst/>
          </a:prstGeom>
          <a:solidFill>
            <a:schemeClr val="bg1"/>
          </a:solidFill>
          <a:ln w="15875">
            <a:solidFill>
              <a:schemeClr val="bg1"/>
            </a:solidFill>
          </a:ln>
          <a:effectLst/>
        </p:spPr>
        <p:txBody>
          <a:bodyPr rtlCol="0" anchor="ctr">
            <a:scene3d>
              <a:camera prst="orthographicFront"/>
              <a:lightRig rig="threePt" dir="t"/>
            </a:scene3d>
            <a:sp3d>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custDataLst>
              <p:tags r:id="rId1"/>
            </p:custDataLst>
          </p:nvPr>
        </p:nvSpPr>
        <p:spPr>
          <a:xfrm>
            <a:off x="161631" y="927814"/>
            <a:ext cx="6367758" cy="5654367"/>
          </a:xfrm>
          <a:prstGeom prst="rect">
            <a:avLst/>
          </a:prstGeom>
          <a:noFill/>
        </p:spPr>
        <p:txBody>
          <a:bodyPr wrap="square" rtlCol="0">
            <a:noAutofit/>
          </a:bodyPr>
          <a:lstStyle/>
          <a:p>
            <a:pPr marL="12700" algn="just">
              <a:lnSpc>
                <a:spcPct val="150000"/>
              </a:lnSpc>
              <a:spcBef>
                <a:spcPts val="1080"/>
              </a:spcBef>
              <a:tabLst>
                <a:tab pos="298450" algn="l"/>
              </a:tabLst>
            </a:pPr>
            <a:r>
              <a:rPr lang="zh-CN" altLang="en-US" sz="1800" b="1" dirty="0">
                <a:latin typeface="微软雅黑" panose="020B0503020204020204" charset="-122"/>
                <a:ea typeface="微软雅黑" panose="020B0503020204020204" charset="-122"/>
                <a:cs typeface="微软雅黑" panose="020B0503020204020204" charset="-122"/>
              </a:rPr>
              <a:t>黑龙江佳木斯桦南县悦城体育馆坍塌</a:t>
            </a:r>
            <a:endParaRPr lang="en-US" altLang="zh-CN" sz="1800" b="1" dirty="0">
              <a:latin typeface="微软雅黑" panose="020B0503020204020204" charset="-122"/>
              <a:ea typeface="微软雅黑" panose="020B0503020204020204" charset="-122"/>
              <a:cs typeface="微软雅黑" panose="020B0503020204020204" charset="-122"/>
            </a:endParaRPr>
          </a:p>
          <a:p>
            <a:pPr marL="12700" algn="just">
              <a:lnSpc>
                <a:spcPct val="150000"/>
              </a:lnSpc>
              <a:tabLst>
                <a:tab pos="298450" algn="l"/>
              </a:tabLst>
            </a:pPr>
            <a:r>
              <a:rPr lang="zh-CN" altLang="en-US" b="1" dirty="0">
                <a:latin typeface="微软雅黑" panose="020B0503020204020204" charset="-122"/>
                <a:ea typeface="微软雅黑" panose="020B0503020204020204" charset="-122"/>
                <a:cs typeface="微软雅黑" panose="020B0503020204020204" charset="-122"/>
              </a:rPr>
              <a:t>事故时间：</a:t>
            </a:r>
            <a:r>
              <a:rPr lang="en-US" altLang="zh-CN" dirty="0">
                <a:latin typeface="微软雅黑" panose="020B0503020204020204" charset="-122"/>
                <a:ea typeface="微软雅黑" panose="020B0503020204020204" charset="-122"/>
                <a:cs typeface="微软雅黑" panose="020B0503020204020204" charset="-122"/>
              </a:rPr>
              <a:t>2023</a:t>
            </a:r>
            <a:r>
              <a:rPr lang="zh-CN" altLang="en-US" dirty="0">
                <a:latin typeface="微软雅黑" panose="020B0503020204020204" charset="-122"/>
                <a:ea typeface="微软雅黑" panose="020B0503020204020204" charset="-122"/>
                <a:cs typeface="微软雅黑" panose="020B0503020204020204" charset="-122"/>
              </a:rPr>
              <a:t>年</a:t>
            </a:r>
            <a:r>
              <a:rPr lang="en-US" altLang="zh-CN" dirty="0">
                <a:latin typeface="微软雅黑" panose="020B0503020204020204" charset="-122"/>
                <a:ea typeface="微软雅黑" panose="020B0503020204020204" charset="-122"/>
                <a:cs typeface="微软雅黑" panose="020B0503020204020204" charset="-122"/>
              </a:rPr>
              <a:t>11</a:t>
            </a:r>
            <a:r>
              <a:rPr lang="zh-CN" altLang="en-US" dirty="0">
                <a:latin typeface="微软雅黑" panose="020B0503020204020204" charset="-122"/>
                <a:ea typeface="微软雅黑" panose="020B0503020204020204" charset="-122"/>
                <a:cs typeface="微软雅黑" panose="020B0503020204020204" charset="-122"/>
              </a:rPr>
              <a:t>月</a:t>
            </a:r>
            <a:r>
              <a:rPr lang="en-US" altLang="zh-CN" dirty="0">
                <a:latin typeface="微软雅黑" panose="020B0503020204020204" charset="-122"/>
                <a:ea typeface="微软雅黑" panose="020B0503020204020204" charset="-122"/>
                <a:cs typeface="微软雅黑" panose="020B0503020204020204" charset="-122"/>
              </a:rPr>
              <a:t>6</a:t>
            </a:r>
            <a:r>
              <a:rPr lang="zh-CN" altLang="en-US" dirty="0">
                <a:latin typeface="微软雅黑" panose="020B0503020204020204" charset="-122"/>
                <a:ea typeface="微软雅黑" panose="020B0503020204020204" charset="-122"/>
                <a:cs typeface="微软雅黑" panose="020B0503020204020204" charset="-122"/>
              </a:rPr>
              <a:t>日</a:t>
            </a:r>
            <a:endParaRPr lang="en-US" altLang="zh-CN" dirty="0">
              <a:latin typeface="微软雅黑" panose="020B0503020204020204" charset="-122"/>
              <a:ea typeface="微软雅黑" panose="020B0503020204020204" charset="-122"/>
              <a:cs typeface="微软雅黑" panose="020B0503020204020204" charset="-122"/>
            </a:endParaRPr>
          </a:p>
          <a:p>
            <a:pPr marL="12700" algn="just">
              <a:lnSpc>
                <a:spcPct val="150000"/>
              </a:lnSpc>
              <a:tabLst>
                <a:tab pos="298450" algn="l"/>
              </a:tabLst>
            </a:pPr>
            <a:r>
              <a:rPr lang="zh-CN" altLang="en-US" b="1" i="0" dirty="0">
                <a:effectLst/>
                <a:latin typeface="微软雅黑" panose="020B0503020204020204" charset="-122"/>
                <a:ea typeface="微软雅黑" panose="020B0503020204020204" charset="-122"/>
                <a:cs typeface="微软雅黑" panose="020B0503020204020204" charset="-122"/>
              </a:rPr>
              <a:t>事故原因</a:t>
            </a:r>
            <a:r>
              <a:rPr lang="zh-CN" altLang="en-US" b="0" i="0" dirty="0">
                <a:effectLst/>
                <a:latin typeface="微软雅黑" panose="020B0503020204020204" charset="-122"/>
                <a:ea typeface="微软雅黑" panose="020B0503020204020204" charset="-122"/>
                <a:cs typeface="微软雅黑" panose="020B0503020204020204" charset="-122"/>
              </a:rPr>
              <a:t>：暴雪极端天气下，场馆钢结构屋顶承压不足坍塌。尽管当地政府曾在事故前</a:t>
            </a:r>
            <a:r>
              <a:rPr lang="en-US" altLang="zh-CN" b="0" i="0" dirty="0">
                <a:effectLst/>
                <a:latin typeface="微软雅黑" panose="020B0503020204020204" charset="-122"/>
                <a:ea typeface="微软雅黑" panose="020B0503020204020204" charset="-122"/>
                <a:cs typeface="微软雅黑" panose="020B0503020204020204" charset="-122"/>
              </a:rPr>
              <a:t>3</a:t>
            </a:r>
            <a:r>
              <a:rPr lang="zh-CN" altLang="en-US" b="0" i="0" dirty="0">
                <a:effectLst/>
                <a:latin typeface="微软雅黑" panose="020B0503020204020204" charset="-122"/>
                <a:ea typeface="微软雅黑" panose="020B0503020204020204" charset="-122"/>
                <a:cs typeface="微软雅黑" panose="020B0503020204020204" charset="-122"/>
              </a:rPr>
              <a:t>个月开展“安全排查回头看”，但未发现屋顶改建违规（厢房改扩建）、钢梁结构设计冗余不足等隐患。</a:t>
            </a:r>
            <a:endParaRPr lang="en-US" altLang="zh-CN" b="0" i="0" dirty="0">
              <a:effectLst/>
              <a:latin typeface="微软雅黑" panose="020B0503020204020204" charset="-122"/>
              <a:ea typeface="微软雅黑" panose="020B0503020204020204" charset="-122"/>
              <a:cs typeface="微软雅黑" panose="020B0503020204020204" charset="-122"/>
            </a:endParaRPr>
          </a:p>
          <a:p>
            <a:pPr algn="just" latinLnBrk="1">
              <a:lnSpc>
                <a:spcPct val="150000"/>
              </a:lnSpc>
            </a:pPr>
            <a:r>
              <a:rPr lang="zh-CN" altLang="en-US" b="1" i="0" dirty="0">
                <a:effectLst/>
                <a:latin typeface="微软雅黑" panose="020B0503020204020204" charset="-122"/>
                <a:ea typeface="微软雅黑" panose="020B0503020204020204" charset="-122"/>
                <a:cs typeface="微软雅黑" panose="020B0503020204020204" charset="-122"/>
              </a:rPr>
              <a:t>巡检漏洞：</a:t>
            </a:r>
            <a:r>
              <a:rPr lang="zh-CN" altLang="en-US" b="0" i="0" dirty="0">
                <a:effectLst/>
                <a:latin typeface="微软雅黑" panose="020B0503020204020204" charset="-122"/>
                <a:ea typeface="微软雅黑" panose="020B0503020204020204" charset="-122"/>
                <a:cs typeface="微软雅黑" panose="020B0503020204020204" charset="-122"/>
              </a:rPr>
              <a:t>未落实</a:t>
            </a:r>
            <a:r>
              <a:rPr lang="en-US" altLang="zh-CN" b="0" i="0" dirty="0">
                <a:effectLst/>
                <a:latin typeface="微软雅黑" panose="020B0503020204020204" charset="-122"/>
                <a:ea typeface="微软雅黑" panose="020B0503020204020204" charset="-122"/>
                <a:cs typeface="微软雅黑" panose="020B0503020204020204" charset="-122"/>
              </a:rPr>
              <a:t>《</a:t>
            </a:r>
            <a:r>
              <a:rPr lang="zh-CN" altLang="en-US" b="0" i="0" dirty="0">
                <a:effectLst/>
                <a:latin typeface="微软雅黑" panose="020B0503020204020204" charset="-122"/>
                <a:ea typeface="微软雅黑" panose="020B0503020204020204" charset="-122"/>
                <a:cs typeface="微软雅黑" panose="020B0503020204020204" charset="-122"/>
              </a:rPr>
              <a:t>建筑结构荷载规范</a:t>
            </a:r>
            <a:r>
              <a:rPr lang="en-US" altLang="zh-CN" b="0" i="0" dirty="0">
                <a:effectLst/>
                <a:latin typeface="微软雅黑" panose="020B0503020204020204" charset="-122"/>
                <a:ea typeface="微软雅黑" panose="020B0503020204020204" charset="-122"/>
                <a:cs typeface="微软雅黑" panose="020B0503020204020204" charset="-122"/>
              </a:rPr>
              <a:t>》</a:t>
            </a:r>
            <a:r>
              <a:rPr lang="zh-CN" altLang="en-US" b="0" i="0" dirty="0">
                <a:effectLst/>
                <a:latin typeface="微软雅黑" panose="020B0503020204020204" charset="-122"/>
                <a:ea typeface="微软雅黑" panose="020B0503020204020204" charset="-122"/>
                <a:cs typeface="微软雅黑" panose="020B0503020204020204" charset="-122"/>
              </a:rPr>
              <a:t>对雪荷载敏感结构的专项检查；</a:t>
            </a:r>
            <a:endParaRPr lang="zh-CN" altLang="en-US" b="0" i="0" dirty="0">
              <a:effectLst/>
              <a:latin typeface="微软雅黑" panose="020B0503020204020204" charset="-122"/>
              <a:ea typeface="微软雅黑" panose="020B0503020204020204" charset="-122"/>
              <a:cs typeface="微软雅黑" panose="020B0503020204020204" charset="-122"/>
            </a:endParaRPr>
          </a:p>
          <a:p>
            <a:pPr algn="just" latinLnBrk="1">
              <a:lnSpc>
                <a:spcPct val="150000"/>
              </a:lnSpc>
            </a:pPr>
            <a:r>
              <a:rPr lang="zh-CN" altLang="en-US" b="0" i="0" dirty="0">
                <a:effectLst/>
                <a:latin typeface="微软雅黑" panose="020B0503020204020204" charset="-122"/>
                <a:ea typeface="微软雅黑" panose="020B0503020204020204" charset="-122"/>
                <a:cs typeface="微软雅黑" panose="020B0503020204020204" charset="-122"/>
              </a:rPr>
              <a:t>未核查场馆改建合规性（原设计为单层建筑，改建后为二层）；</a:t>
            </a:r>
            <a:endParaRPr lang="zh-CN" altLang="en-US" b="0" i="0" dirty="0">
              <a:effectLst/>
              <a:latin typeface="微软雅黑" panose="020B0503020204020204" charset="-122"/>
              <a:ea typeface="微软雅黑" panose="020B0503020204020204" charset="-122"/>
              <a:cs typeface="微软雅黑" panose="020B0503020204020204" charset="-122"/>
            </a:endParaRPr>
          </a:p>
          <a:p>
            <a:pPr algn="just" latinLnBrk="1">
              <a:lnSpc>
                <a:spcPct val="150000"/>
              </a:lnSpc>
            </a:pPr>
            <a:r>
              <a:rPr lang="zh-CN" altLang="en-US" b="0" i="0" dirty="0">
                <a:effectLst/>
                <a:latin typeface="微软雅黑" panose="020B0503020204020204" charset="-122"/>
                <a:ea typeface="微软雅黑" panose="020B0503020204020204" charset="-122"/>
                <a:cs typeface="微软雅黑" panose="020B0503020204020204" charset="-122"/>
              </a:rPr>
              <a:t>隐患排查仅停留在“台账记录”，未使用专业仪器检测钢梁焊接质量。</a:t>
            </a:r>
            <a:endParaRPr lang="zh-CN" altLang="en-US" b="0" i="0" dirty="0">
              <a:effectLst/>
              <a:latin typeface="微软雅黑" panose="020B0503020204020204" charset="-122"/>
              <a:ea typeface="微软雅黑" panose="020B0503020204020204" charset="-122"/>
              <a:cs typeface="微软雅黑" panose="020B0503020204020204" charset="-122"/>
            </a:endParaRPr>
          </a:p>
          <a:p>
            <a:pPr algn="just" latinLnBrk="1">
              <a:lnSpc>
                <a:spcPct val="150000"/>
              </a:lnSpc>
            </a:pPr>
            <a:r>
              <a:rPr lang="zh-CN" altLang="en-US" b="1" i="0" dirty="0">
                <a:effectLst/>
                <a:latin typeface="微软雅黑" panose="020B0503020204020204" charset="-122"/>
                <a:ea typeface="微软雅黑" panose="020B0503020204020204" charset="-122"/>
                <a:cs typeface="微软雅黑" panose="020B0503020204020204" charset="-122"/>
              </a:rPr>
              <a:t>伤亡情况</a:t>
            </a:r>
            <a:r>
              <a:rPr lang="zh-CN" altLang="en-US" b="0" i="0" dirty="0">
                <a:effectLst/>
                <a:latin typeface="微软雅黑" panose="020B0503020204020204" charset="-122"/>
                <a:ea typeface="微软雅黑" panose="020B0503020204020204" charset="-122"/>
                <a:cs typeface="微软雅黑" panose="020B0503020204020204" charset="-122"/>
              </a:rPr>
              <a:t>： </a:t>
            </a:r>
            <a:r>
              <a:rPr lang="en-US" altLang="zh-CN" b="0" i="0" dirty="0">
                <a:effectLst/>
                <a:latin typeface="微软雅黑" panose="020B0503020204020204" charset="-122"/>
                <a:ea typeface="微软雅黑" panose="020B0503020204020204" charset="-122"/>
                <a:cs typeface="微软雅黑" panose="020B0503020204020204" charset="-122"/>
              </a:rPr>
              <a:t>3</a:t>
            </a:r>
            <a:r>
              <a:rPr lang="zh-CN" altLang="en-US" b="0" i="0" dirty="0">
                <a:effectLst/>
                <a:latin typeface="微软雅黑" panose="020B0503020204020204" charset="-122"/>
                <a:ea typeface="微软雅黑" panose="020B0503020204020204" charset="-122"/>
                <a:cs typeface="微软雅黑" panose="020B0503020204020204" charset="-122"/>
              </a:rPr>
              <a:t>人遇难，</a:t>
            </a:r>
            <a:r>
              <a:rPr lang="en-US" altLang="zh-CN" b="0" i="0" dirty="0">
                <a:effectLst/>
                <a:latin typeface="微软雅黑" panose="020B0503020204020204" charset="-122"/>
                <a:ea typeface="微软雅黑" panose="020B0503020204020204" charset="-122"/>
                <a:cs typeface="微软雅黑" panose="020B0503020204020204" charset="-122"/>
              </a:rPr>
              <a:t>1</a:t>
            </a:r>
            <a:r>
              <a:rPr lang="zh-CN" altLang="en-US" b="0" i="0" dirty="0">
                <a:effectLst/>
                <a:latin typeface="微软雅黑" panose="020B0503020204020204" charset="-122"/>
                <a:ea typeface="微软雅黑" panose="020B0503020204020204" charset="-122"/>
                <a:cs typeface="微软雅黑" panose="020B0503020204020204" charset="-122"/>
              </a:rPr>
              <a:t>人轻伤。</a:t>
            </a:r>
            <a:endParaRPr lang="en-US" altLang="zh-CN" dirty="0">
              <a:latin typeface="微软雅黑" panose="020B0503020204020204" charset="-122"/>
              <a:ea typeface="微软雅黑" panose="020B0503020204020204" charset="-122"/>
              <a:cs typeface="微软雅黑" panose="020B0503020204020204" charset="-122"/>
            </a:endParaRPr>
          </a:p>
          <a:p>
            <a:pPr algn="just" latinLnBrk="1">
              <a:lnSpc>
                <a:spcPct val="150000"/>
              </a:lnSpc>
            </a:pPr>
            <a:r>
              <a:rPr lang="zh-CN" altLang="en-US" b="1" dirty="0">
                <a:latin typeface="微软雅黑" panose="020B0503020204020204" charset="-122"/>
                <a:ea typeface="微软雅黑" panose="020B0503020204020204" charset="-122"/>
                <a:cs typeface="微软雅黑" panose="020B0503020204020204" charset="-122"/>
              </a:rPr>
              <a:t>财产损失情况：</a:t>
            </a:r>
            <a:r>
              <a:rPr lang="zh-CN" altLang="en-US" b="0" i="0" dirty="0">
                <a:effectLst/>
                <a:latin typeface="微软雅黑" panose="020B0503020204020204" charset="-122"/>
                <a:ea typeface="微软雅黑" panose="020B0503020204020204" charset="-122"/>
                <a:cs typeface="微软雅黑" panose="020B0503020204020204" charset="-122"/>
              </a:rPr>
              <a:t>此次坍塌事故的直接经济损失为</a:t>
            </a:r>
            <a:r>
              <a:rPr lang="en-US" altLang="zh-CN" b="1" i="0" dirty="0">
                <a:effectLst/>
                <a:latin typeface="微软雅黑" panose="020B0503020204020204" charset="-122"/>
                <a:ea typeface="微软雅黑" panose="020B0503020204020204" charset="-122"/>
                <a:cs typeface="微软雅黑" panose="020B0503020204020204" charset="-122"/>
              </a:rPr>
              <a:t>362</a:t>
            </a:r>
            <a:r>
              <a:rPr lang="zh-CN" altLang="en-US" b="1" i="0" dirty="0">
                <a:effectLst/>
                <a:latin typeface="微软雅黑" panose="020B0503020204020204" charset="-122"/>
                <a:ea typeface="微软雅黑" panose="020B0503020204020204" charset="-122"/>
                <a:cs typeface="微软雅黑" panose="020B0503020204020204" charset="-122"/>
              </a:rPr>
              <a:t>万余元</a:t>
            </a:r>
            <a:r>
              <a:rPr lang="zh-CN" altLang="en-US" b="0" i="0" dirty="0">
                <a:effectLst/>
                <a:latin typeface="微软雅黑" panose="020B0503020204020204" charset="-122"/>
                <a:ea typeface="微软雅黑" panose="020B0503020204020204" charset="-122"/>
                <a:cs typeface="微软雅黑" panose="020B0503020204020204" charset="-122"/>
              </a:rPr>
              <a:t>。</a:t>
            </a:r>
            <a:endParaRPr lang="zh-CN" altLang="en-US" b="1" dirty="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18820" y="161290"/>
            <a:ext cx="11363960" cy="460375"/>
          </a:xfrm>
          <a:prstGeom prst="rect">
            <a:avLst/>
          </a:prstGeom>
          <a:noFill/>
        </p:spPr>
        <p:txBody>
          <a:bodyPr wrap="square" rtlCol="0" anchor="t">
            <a:spAutoFit/>
          </a:bodyPr>
          <a:lstStyle/>
          <a:p>
            <a:pPr algn="l">
              <a:defRPr/>
            </a:pPr>
            <a:r>
              <a:rPr lang="en-US" altLang="zh-CN" sz="2400" b="1" kern="100" dirty="0">
                <a:solidFill>
                  <a:srgbClr val="0070C0"/>
                </a:solidFill>
                <a:latin typeface="微软雅黑" panose="020B0503020204020204" charset="-122"/>
                <a:ea typeface="微软雅黑" panose="020B0503020204020204" charset="-122"/>
                <a:cs typeface="+mn-ea"/>
                <a:sym typeface="+mn-lt"/>
              </a:rPr>
              <a:t>1.5 </a:t>
            </a:r>
            <a:r>
              <a:rPr lang="zh-CN" altLang="en-US" sz="2400" b="1" kern="100" dirty="0">
                <a:solidFill>
                  <a:srgbClr val="0070C0"/>
                </a:solidFill>
                <a:latin typeface="微软雅黑" panose="020B0503020204020204" charset="-122"/>
                <a:ea typeface="微软雅黑" panose="020B0503020204020204" charset="-122"/>
                <a:cs typeface="+mn-ea"/>
                <a:sym typeface="+mn-lt"/>
              </a:rPr>
              <a:t>行业痛点分析</a:t>
            </a:r>
            <a:r>
              <a:rPr lang="en-US" altLang="zh-CN" sz="2400" b="1" kern="100" dirty="0">
                <a:solidFill>
                  <a:srgbClr val="0070C0"/>
                </a:solidFill>
                <a:latin typeface="微软雅黑" panose="020B0503020204020204" charset="-122"/>
                <a:ea typeface="微软雅黑" panose="020B0503020204020204" charset="-122"/>
                <a:cs typeface="+mn-ea"/>
                <a:sym typeface="+mn-lt"/>
              </a:rPr>
              <a:t>-</a:t>
            </a:r>
            <a:r>
              <a:rPr lang="zh-CN" altLang="en-US" sz="2400" b="1" kern="100" dirty="0">
                <a:solidFill>
                  <a:srgbClr val="0070C0"/>
                </a:solidFill>
                <a:latin typeface="微软雅黑" panose="020B0503020204020204" charset="-122"/>
                <a:ea typeface="微软雅黑" panose="020B0503020204020204" charset="-122"/>
                <a:cs typeface="+mn-ea"/>
                <a:sym typeface="+mn-lt"/>
              </a:rPr>
              <a:t>安全事故案例</a:t>
            </a:r>
            <a:endParaRPr lang="zh-CN" altLang="en-US" sz="2400" b="1" kern="100" dirty="0">
              <a:solidFill>
                <a:srgbClr val="0070C0"/>
              </a:solidFill>
              <a:latin typeface="微软雅黑" panose="020B0503020204020204" charset="-122"/>
              <a:ea typeface="微软雅黑" panose="020B0503020204020204" charset="-122"/>
              <a:cs typeface="+mn-ea"/>
              <a:sym typeface="+mn-lt"/>
            </a:endParaRPr>
          </a:p>
        </p:txBody>
      </p:sp>
      <p:pic>
        <p:nvPicPr>
          <p:cNvPr id="4" name="图片 3"/>
          <p:cNvPicPr>
            <a:picLocks noChangeAspect="1"/>
          </p:cNvPicPr>
          <p:nvPr/>
        </p:nvPicPr>
        <p:blipFill>
          <a:blip r:embed="rId2"/>
          <a:stretch>
            <a:fillRect/>
          </a:stretch>
        </p:blipFill>
        <p:spPr>
          <a:xfrm>
            <a:off x="6963271" y="927813"/>
            <a:ext cx="5067098" cy="2772649"/>
          </a:xfrm>
          <a:prstGeom prst="rect">
            <a:avLst/>
          </a:prstGeom>
        </p:spPr>
      </p:pic>
      <p:pic>
        <p:nvPicPr>
          <p:cNvPr id="5" name="图片 4"/>
          <p:cNvPicPr>
            <a:picLocks noChangeAspect="1"/>
          </p:cNvPicPr>
          <p:nvPr/>
        </p:nvPicPr>
        <p:blipFill>
          <a:blip r:embed="rId3"/>
          <a:stretch>
            <a:fillRect/>
          </a:stretch>
        </p:blipFill>
        <p:spPr>
          <a:xfrm>
            <a:off x="6963271" y="3956765"/>
            <a:ext cx="5067098" cy="250118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bwMode="auto">
          <a:xfrm>
            <a:off x="347370" y="775008"/>
            <a:ext cx="108812" cy="108956"/>
          </a:xfrm>
          <a:prstGeom prst="ellipse">
            <a:avLst/>
          </a:prstGeom>
          <a:solidFill>
            <a:schemeClr val="bg1"/>
          </a:solidFill>
          <a:ln w="15875">
            <a:solidFill>
              <a:schemeClr val="bg1"/>
            </a:solidFill>
          </a:ln>
          <a:effectLst/>
        </p:spPr>
        <p:txBody>
          <a:bodyPr rtlCol="0" anchor="ctr">
            <a:scene3d>
              <a:camera prst="orthographicFront"/>
              <a:lightRig rig="threePt" dir="t"/>
            </a:scene3d>
            <a:sp3d>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custDataLst>
              <p:tags r:id="rId1"/>
            </p:custDataLst>
          </p:nvPr>
        </p:nvSpPr>
        <p:spPr>
          <a:xfrm>
            <a:off x="171450" y="922901"/>
            <a:ext cx="6243638" cy="5635061"/>
          </a:xfrm>
          <a:prstGeom prst="rect">
            <a:avLst/>
          </a:prstGeom>
          <a:noFill/>
        </p:spPr>
        <p:txBody>
          <a:bodyPr wrap="square" rtlCol="0">
            <a:noAutofit/>
          </a:bodyPr>
          <a:lstStyle/>
          <a:p>
            <a:pPr marL="12700" algn="just">
              <a:lnSpc>
                <a:spcPct val="200000"/>
              </a:lnSpc>
              <a:spcBef>
                <a:spcPts val="1080"/>
              </a:spcBef>
              <a:tabLst>
                <a:tab pos="298450" algn="l"/>
              </a:tabLst>
            </a:pPr>
            <a:r>
              <a:rPr lang="zh-CN" altLang="en-US" sz="1800" b="1" dirty="0">
                <a:latin typeface="微软雅黑" panose="020B0503020204020204" charset="-122"/>
                <a:ea typeface="微软雅黑" panose="020B0503020204020204" charset="-122"/>
                <a:cs typeface="微软雅黑" panose="020B0503020204020204" charset="-122"/>
              </a:rPr>
              <a:t>齐齐哈尔市第三十四中学体育馆坍塌</a:t>
            </a:r>
            <a:endParaRPr lang="en-US" altLang="zh-CN" b="1" dirty="0">
              <a:latin typeface="微软雅黑" panose="020B0503020204020204" charset="-122"/>
              <a:ea typeface="微软雅黑" panose="020B0503020204020204" charset="-122"/>
              <a:cs typeface="微软雅黑" panose="020B0503020204020204" charset="-122"/>
            </a:endParaRPr>
          </a:p>
          <a:p>
            <a:pPr marL="12700" algn="just">
              <a:lnSpc>
                <a:spcPct val="200000"/>
              </a:lnSpc>
              <a:spcBef>
                <a:spcPts val="1080"/>
              </a:spcBef>
              <a:tabLst>
                <a:tab pos="298450" algn="l"/>
              </a:tabLst>
            </a:pPr>
            <a:r>
              <a:rPr lang="zh-CN" altLang="en-US" b="1" dirty="0">
                <a:latin typeface="微软雅黑" panose="020B0503020204020204" charset="-122"/>
                <a:ea typeface="微软雅黑" panose="020B0503020204020204" charset="-122"/>
                <a:cs typeface="微软雅黑" panose="020B0503020204020204" charset="-122"/>
              </a:rPr>
              <a:t>事故时间：</a:t>
            </a:r>
            <a:r>
              <a:rPr lang="en-US" altLang="zh-CN" b="0" i="0" dirty="0">
                <a:effectLst/>
                <a:latin typeface="微软雅黑" panose="020B0503020204020204" charset="-122"/>
                <a:ea typeface="微软雅黑" panose="020B0503020204020204" charset="-122"/>
                <a:cs typeface="微软雅黑" panose="020B0503020204020204" charset="-122"/>
              </a:rPr>
              <a:t>2023</a:t>
            </a:r>
            <a:r>
              <a:rPr lang="zh-CN" altLang="en-US" b="0" i="0" dirty="0">
                <a:effectLst/>
                <a:latin typeface="微软雅黑" panose="020B0503020204020204" charset="-122"/>
                <a:ea typeface="微软雅黑" panose="020B0503020204020204" charset="-122"/>
                <a:cs typeface="微软雅黑" panose="020B0503020204020204" charset="-122"/>
              </a:rPr>
              <a:t>年</a:t>
            </a:r>
            <a:r>
              <a:rPr lang="en-US" altLang="zh-CN" b="0" i="0" dirty="0">
                <a:effectLst/>
                <a:latin typeface="微软雅黑" panose="020B0503020204020204" charset="-122"/>
                <a:ea typeface="微软雅黑" panose="020B0503020204020204" charset="-122"/>
                <a:cs typeface="微软雅黑" panose="020B0503020204020204" charset="-122"/>
              </a:rPr>
              <a:t>7</a:t>
            </a:r>
            <a:r>
              <a:rPr lang="zh-CN" altLang="en-US" b="0" i="0" dirty="0">
                <a:effectLst/>
                <a:latin typeface="微软雅黑" panose="020B0503020204020204" charset="-122"/>
                <a:ea typeface="微软雅黑" panose="020B0503020204020204" charset="-122"/>
                <a:cs typeface="微软雅黑" panose="020B0503020204020204" charset="-122"/>
              </a:rPr>
              <a:t>月</a:t>
            </a:r>
            <a:r>
              <a:rPr lang="en-US" altLang="zh-CN" b="0" i="0" dirty="0">
                <a:effectLst/>
                <a:latin typeface="微软雅黑" panose="020B0503020204020204" charset="-122"/>
                <a:ea typeface="微软雅黑" panose="020B0503020204020204" charset="-122"/>
                <a:cs typeface="微软雅黑" panose="020B0503020204020204" charset="-122"/>
              </a:rPr>
              <a:t>23</a:t>
            </a:r>
            <a:r>
              <a:rPr lang="zh-CN" altLang="en-US" b="0" i="0" dirty="0">
                <a:effectLst/>
                <a:latin typeface="微软雅黑" panose="020B0503020204020204" charset="-122"/>
                <a:ea typeface="微软雅黑" panose="020B0503020204020204" charset="-122"/>
                <a:cs typeface="微软雅黑" panose="020B0503020204020204" charset="-122"/>
              </a:rPr>
              <a:t>日</a:t>
            </a:r>
            <a:endParaRPr lang="en-US" altLang="zh-CN" sz="1800" b="1" dirty="0">
              <a:latin typeface="微软雅黑" panose="020B0503020204020204" charset="-122"/>
              <a:ea typeface="微软雅黑" panose="020B0503020204020204" charset="-122"/>
              <a:cs typeface="微软雅黑" panose="020B0503020204020204" charset="-122"/>
            </a:endParaRPr>
          </a:p>
          <a:p>
            <a:pPr algn="just" latinLnBrk="1">
              <a:lnSpc>
                <a:spcPct val="200000"/>
              </a:lnSpc>
            </a:pPr>
            <a:r>
              <a:rPr lang="zh-CN" altLang="en-US" b="1" i="0" dirty="0">
                <a:effectLst/>
                <a:latin typeface="微软雅黑" panose="020B0503020204020204" charset="-122"/>
                <a:ea typeface="微软雅黑" panose="020B0503020204020204" charset="-122"/>
                <a:cs typeface="微软雅黑" panose="020B0503020204020204" charset="-122"/>
              </a:rPr>
              <a:t>事故原因</a:t>
            </a:r>
            <a:r>
              <a:rPr lang="zh-CN" altLang="en-US" b="0" i="0" dirty="0">
                <a:effectLst/>
                <a:latin typeface="微软雅黑" panose="020B0503020204020204" charset="-122"/>
                <a:ea typeface="微软雅黑" panose="020B0503020204020204" charset="-122"/>
                <a:cs typeface="微软雅黑" panose="020B0503020204020204" charset="-122"/>
              </a:rPr>
              <a:t>：经调查，事故直接原因为体育馆屋顶多次维修导致荷载增加，违规堆放约</a:t>
            </a:r>
            <a:r>
              <a:rPr lang="en-US" altLang="zh-CN" b="0" i="0" dirty="0">
                <a:effectLst/>
                <a:latin typeface="微软雅黑" panose="020B0503020204020204" charset="-122"/>
                <a:ea typeface="微软雅黑" panose="020B0503020204020204" charset="-122"/>
                <a:cs typeface="微软雅黑" panose="020B0503020204020204" charset="-122"/>
              </a:rPr>
              <a:t>6000</a:t>
            </a:r>
            <a:r>
              <a:rPr lang="zh-CN" altLang="en-US" b="0" i="0" dirty="0">
                <a:effectLst/>
                <a:latin typeface="微软雅黑" panose="020B0503020204020204" charset="-122"/>
                <a:ea typeface="微软雅黑" panose="020B0503020204020204" charset="-122"/>
                <a:cs typeface="微软雅黑" panose="020B0503020204020204" charset="-122"/>
              </a:rPr>
              <a:t>袋珍珠岩且未及时清理，加之雨水滞留进一步加重屋顶荷载，最终超出结构承载极限引发瞬间坍塌。</a:t>
            </a:r>
            <a:endParaRPr lang="zh-CN" altLang="en-US" b="0" i="0" dirty="0">
              <a:effectLst/>
              <a:latin typeface="微软雅黑" panose="020B0503020204020204" charset="-122"/>
              <a:ea typeface="微软雅黑" panose="020B0503020204020204" charset="-122"/>
              <a:cs typeface="微软雅黑" panose="020B0503020204020204" charset="-122"/>
            </a:endParaRPr>
          </a:p>
          <a:p>
            <a:pPr algn="just" latinLnBrk="1">
              <a:lnSpc>
                <a:spcPct val="200000"/>
              </a:lnSpc>
            </a:pPr>
            <a:r>
              <a:rPr lang="zh-CN" altLang="en-US" b="1" i="0" dirty="0">
                <a:effectLst/>
                <a:latin typeface="微软雅黑" panose="020B0503020204020204" charset="-122"/>
                <a:ea typeface="微软雅黑" panose="020B0503020204020204" charset="-122"/>
                <a:cs typeface="微软雅黑" panose="020B0503020204020204" charset="-122"/>
              </a:rPr>
              <a:t>伤亡情况</a:t>
            </a:r>
            <a:r>
              <a:rPr lang="zh-CN" altLang="en-US" b="0" i="0" dirty="0">
                <a:effectLst/>
                <a:latin typeface="微软雅黑" panose="020B0503020204020204" charset="-122"/>
                <a:ea typeface="微软雅黑" panose="020B0503020204020204" charset="-122"/>
                <a:cs typeface="微软雅黑" panose="020B0503020204020204" charset="-122"/>
              </a:rPr>
              <a:t>：</a:t>
            </a:r>
            <a:r>
              <a:rPr lang="en-US" altLang="zh-CN" b="0" i="0" dirty="0">
                <a:effectLst/>
                <a:latin typeface="微软雅黑" panose="020B0503020204020204" charset="-122"/>
                <a:ea typeface="微软雅黑" panose="020B0503020204020204" charset="-122"/>
                <a:cs typeface="微软雅黑" panose="020B0503020204020204" charset="-122"/>
              </a:rPr>
              <a:t>11</a:t>
            </a:r>
            <a:r>
              <a:rPr lang="zh-CN" altLang="en-US" b="0" i="0" dirty="0">
                <a:effectLst/>
                <a:latin typeface="微软雅黑" panose="020B0503020204020204" charset="-122"/>
                <a:ea typeface="微软雅黑" panose="020B0503020204020204" charset="-122"/>
                <a:cs typeface="微软雅黑" panose="020B0503020204020204" charset="-122"/>
              </a:rPr>
              <a:t>名师生死亡，</a:t>
            </a:r>
            <a:r>
              <a:rPr lang="en-US" altLang="zh-CN" b="0" i="0" dirty="0">
                <a:effectLst/>
                <a:latin typeface="微软雅黑" panose="020B0503020204020204" charset="-122"/>
                <a:ea typeface="微软雅黑" panose="020B0503020204020204" charset="-122"/>
                <a:cs typeface="微软雅黑" panose="020B0503020204020204" charset="-122"/>
              </a:rPr>
              <a:t>4</a:t>
            </a:r>
            <a:r>
              <a:rPr lang="zh-CN" altLang="en-US" b="0" i="0" dirty="0">
                <a:effectLst/>
                <a:latin typeface="微软雅黑" panose="020B0503020204020204" charset="-122"/>
                <a:ea typeface="微软雅黑" panose="020B0503020204020204" charset="-122"/>
                <a:cs typeface="微软雅黑" panose="020B0503020204020204" charset="-122"/>
              </a:rPr>
              <a:t>人自行脱险。</a:t>
            </a:r>
            <a:endParaRPr lang="en-US" altLang="zh-CN" b="0" i="0" dirty="0">
              <a:effectLst/>
              <a:latin typeface="微软雅黑" panose="020B0503020204020204" charset="-122"/>
              <a:ea typeface="微软雅黑" panose="020B0503020204020204" charset="-122"/>
              <a:cs typeface="微软雅黑" panose="020B0503020204020204" charset="-122"/>
            </a:endParaRPr>
          </a:p>
          <a:p>
            <a:pPr algn="just" latinLnBrk="1">
              <a:lnSpc>
                <a:spcPct val="200000"/>
              </a:lnSpc>
            </a:pPr>
            <a:r>
              <a:rPr lang="zh-CN" altLang="en-US" b="1" dirty="0">
                <a:latin typeface="微软雅黑" panose="020B0503020204020204" charset="-122"/>
                <a:ea typeface="微软雅黑" panose="020B0503020204020204" charset="-122"/>
                <a:cs typeface="微软雅黑" panose="020B0503020204020204" charset="-122"/>
              </a:rPr>
              <a:t>财产损失情况：</a:t>
            </a:r>
            <a:r>
              <a:rPr lang="zh-CN" altLang="en-US" b="0" i="0" dirty="0">
                <a:effectLst/>
                <a:latin typeface="微软雅黑" panose="020B0503020204020204" charset="-122"/>
                <a:ea typeface="微软雅黑" panose="020B0503020204020204" charset="-122"/>
                <a:cs typeface="微软雅黑" panose="020B0503020204020204" charset="-122"/>
              </a:rPr>
              <a:t>事故的直接经济损失达到了</a:t>
            </a:r>
            <a:r>
              <a:rPr lang="en-US" altLang="zh-CN" b="1" i="0" u="none" strike="noStrike" dirty="0">
                <a:effectLst/>
                <a:latin typeface="微软雅黑" panose="020B0503020204020204" charset="-122"/>
                <a:ea typeface="微软雅黑" panose="020B0503020204020204" charset="-122"/>
                <a:cs typeface="微软雅黑" panose="020B0503020204020204" charset="-122"/>
              </a:rPr>
              <a:t>1254.1</a:t>
            </a:r>
            <a:r>
              <a:rPr lang="zh-CN" altLang="en-US" b="1" i="0" u="none" strike="noStrike" dirty="0">
                <a:effectLst/>
                <a:latin typeface="微软雅黑" panose="020B0503020204020204" charset="-122"/>
                <a:ea typeface="微软雅黑" panose="020B0503020204020204" charset="-122"/>
                <a:cs typeface="微软雅黑" panose="020B0503020204020204" charset="-122"/>
              </a:rPr>
              <a:t>万元</a:t>
            </a:r>
            <a:r>
              <a:rPr lang="zh-CN" altLang="en-US" b="1" dirty="0">
                <a:latin typeface="微软雅黑" panose="020B0503020204020204" charset="-122"/>
                <a:ea typeface="微软雅黑" panose="020B0503020204020204" charset="-122"/>
                <a:cs typeface="微软雅黑" panose="020B0503020204020204" charset="-122"/>
              </a:rPr>
              <a:t>。</a:t>
            </a:r>
            <a:endParaRPr lang="zh-CN" altLang="en-US" b="0" i="0" dirty="0">
              <a:effectLst/>
              <a:latin typeface="微软雅黑" panose="020B0503020204020204" charset="-122"/>
              <a:ea typeface="微软雅黑" panose="020B0503020204020204" charset="-122"/>
              <a:cs typeface="微软雅黑" panose="020B0503020204020204" charset="-122"/>
            </a:endParaRPr>
          </a:p>
          <a:p>
            <a:pPr algn="just" latinLnBrk="1">
              <a:lnSpc>
                <a:spcPct val="200000"/>
              </a:lnSpc>
            </a:pPr>
            <a:r>
              <a:rPr lang="zh-CN" altLang="en-US" b="1" i="0" dirty="0">
                <a:effectLst/>
                <a:latin typeface="微软雅黑" panose="020B0503020204020204" charset="-122"/>
                <a:ea typeface="微软雅黑" panose="020B0503020204020204" charset="-122"/>
                <a:cs typeface="微软雅黑" panose="020B0503020204020204" charset="-122"/>
              </a:rPr>
              <a:t>追责处理</a:t>
            </a:r>
            <a:r>
              <a:rPr lang="zh-CN" altLang="en-US" b="0" i="0" dirty="0">
                <a:effectLst/>
                <a:latin typeface="微软雅黑" panose="020B0503020204020204" charset="-122"/>
                <a:ea typeface="微软雅黑" panose="020B0503020204020204" charset="-122"/>
                <a:cs typeface="微软雅黑" panose="020B0503020204020204" charset="-122"/>
              </a:rPr>
              <a:t>：施工单位责任人被刑事立案，全省启动安全隐患彻查。</a:t>
            </a:r>
            <a:endParaRPr lang="zh-CN" altLang="en-US" b="0" i="0" dirty="0">
              <a:effectLst/>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18820" y="161290"/>
            <a:ext cx="11363960" cy="460375"/>
          </a:xfrm>
          <a:prstGeom prst="rect">
            <a:avLst/>
          </a:prstGeom>
          <a:noFill/>
        </p:spPr>
        <p:txBody>
          <a:bodyPr wrap="square" rtlCol="0" anchor="t">
            <a:spAutoFit/>
          </a:bodyPr>
          <a:lstStyle/>
          <a:p>
            <a:pPr algn="l">
              <a:defRPr/>
            </a:pPr>
            <a:r>
              <a:rPr lang="en-US" altLang="zh-CN" sz="2400" b="1" kern="100" dirty="0">
                <a:solidFill>
                  <a:srgbClr val="0070C0"/>
                </a:solidFill>
                <a:latin typeface="微软雅黑" panose="020B0503020204020204" charset="-122"/>
                <a:ea typeface="微软雅黑" panose="020B0503020204020204" charset="-122"/>
                <a:cs typeface="+mn-ea"/>
                <a:sym typeface="+mn-lt"/>
              </a:rPr>
              <a:t>1.6 </a:t>
            </a:r>
            <a:r>
              <a:rPr lang="zh-CN" altLang="en-US" sz="2400" b="1" kern="100" dirty="0">
                <a:solidFill>
                  <a:srgbClr val="0070C0"/>
                </a:solidFill>
                <a:latin typeface="微软雅黑" panose="020B0503020204020204" charset="-122"/>
                <a:ea typeface="微软雅黑" panose="020B0503020204020204" charset="-122"/>
                <a:cs typeface="+mn-ea"/>
                <a:sym typeface="+mn-lt"/>
              </a:rPr>
              <a:t>行业痛点分析</a:t>
            </a:r>
            <a:r>
              <a:rPr lang="en-US" altLang="zh-CN" sz="2400" b="1" kern="100" dirty="0">
                <a:solidFill>
                  <a:srgbClr val="0070C0"/>
                </a:solidFill>
                <a:latin typeface="微软雅黑" panose="020B0503020204020204" charset="-122"/>
                <a:ea typeface="微软雅黑" panose="020B0503020204020204" charset="-122"/>
                <a:cs typeface="+mn-ea"/>
                <a:sym typeface="+mn-lt"/>
              </a:rPr>
              <a:t>-</a:t>
            </a:r>
            <a:r>
              <a:rPr lang="zh-CN" altLang="en-US" sz="2400" b="1" kern="100" dirty="0">
                <a:solidFill>
                  <a:srgbClr val="0070C0"/>
                </a:solidFill>
                <a:latin typeface="微软雅黑" panose="020B0503020204020204" charset="-122"/>
                <a:ea typeface="微软雅黑" panose="020B0503020204020204" charset="-122"/>
                <a:cs typeface="+mn-ea"/>
                <a:sym typeface="+mn-lt"/>
              </a:rPr>
              <a:t>安全事故案例</a:t>
            </a:r>
            <a:endParaRPr lang="zh-CN" altLang="en-US" sz="2400" b="1" kern="100" dirty="0">
              <a:solidFill>
                <a:srgbClr val="0070C0"/>
              </a:solidFill>
              <a:latin typeface="微软雅黑" panose="020B0503020204020204" charset="-122"/>
              <a:ea typeface="微软雅黑" panose="020B0503020204020204" charset="-122"/>
              <a:cs typeface="+mn-ea"/>
              <a:sym typeface="+mn-lt"/>
            </a:endParaRPr>
          </a:p>
        </p:txBody>
      </p:sp>
      <p:pic>
        <p:nvPicPr>
          <p:cNvPr id="4" name="图片 3"/>
          <p:cNvPicPr>
            <a:picLocks noChangeAspect="1"/>
          </p:cNvPicPr>
          <p:nvPr/>
        </p:nvPicPr>
        <p:blipFill>
          <a:blip r:embed="rId2"/>
          <a:stretch>
            <a:fillRect/>
          </a:stretch>
        </p:blipFill>
        <p:spPr>
          <a:xfrm>
            <a:off x="6723170" y="775008"/>
            <a:ext cx="5041377" cy="2539692"/>
          </a:xfrm>
          <a:prstGeom prst="rect">
            <a:avLst/>
          </a:prstGeom>
        </p:spPr>
      </p:pic>
      <p:pic>
        <p:nvPicPr>
          <p:cNvPr id="6" name="图片 5"/>
          <p:cNvPicPr>
            <a:picLocks noChangeAspect="1"/>
          </p:cNvPicPr>
          <p:nvPr/>
        </p:nvPicPr>
        <p:blipFill>
          <a:blip r:embed="rId3"/>
          <a:stretch>
            <a:fillRect/>
          </a:stretch>
        </p:blipFill>
        <p:spPr>
          <a:xfrm>
            <a:off x="6723170" y="3429000"/>
            <a:ext cx="5041377" cy="30003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bwMode="auto">
          <a:xfrm>
            <a:off x="347370" y="775008"/>
            <a:ext cx="108812" cy="108956"/>
          </a:xfrm>
          <a:prstGeom prst="ellipse">
            <a:avLst/>
          </a:prstGeom>
          <a:solidFill>
            <a:schemeClr val="bg1"/>
          </a:solidFill>
          <a:ln w="15875">
            <a:solidFill>
              <a:schemeClr val="bg1"/>
            </a:solidFill>
          </a:ln>
          <a:effectLst/>
        </p:spPr>
        <p:txBody>
          <a:bodyPr rtlCol="0" anchor="ctr">
            <a:scene3d>
              <a:camera prst="orthographicFront"/>
              <a:lightRig rig="threePt" dir="t"/>
            </a:scene3d>
            <a:sp3d>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custDataLst>
              <p:tags r:id="rId1"/>
            </p:custDataLst>
          </p:nvPr>
        </p:nvSpPr>
        <p:spPr>
          <a:xfrm>
            <a:off x="147345" y="1049383"/>
            <a:ext cx="6253455" cy="5186951"/>
          </a:xfrm>
          <a:prstGeom prst="rect">
            <a:avLst/>
          </a:prstGeom>
          <a:noFill/>
        </p:spPr>
        <p:txBody>
          <a:bodyPr wrap="square" rtlCol="0">
            <a:noAutofit/>
          </a:bodyPr>
          <a:lstStyle/>
          <a:p>
            <a:pPr marL="12700" algn="just">
              <a:lnSpc>
                <a:spcPct val="200000"/>
              </a:lnSpc>
              <a:spcBef>
                <a:spcPts val="1080"/>
              </a:spcBef>
              <a:tabLst>
                <a:tab pos="298450" algn="l"/>
              </a:tabLst>
            </a:pPr>
            <a:r>
              <a:rPr lang="zh-CN" altLang="en-US" b="1" dirty="0">
                <a:latin typeface="微软雅黑" panose="020B0503020204020204" charset="-122"/>
                <a:ea typeface="微软雅黑" panose="020B0503020204020204" charset="-122"/>
                <a:cs typeface="微软雅黑" panose="020B0503020204020204" charset="-122"/>
              </a:rPr>
              <a:t>郑州市金水区五洲温泉游泳馆局部坍塌</a:t>
            </a:r>
            <a:endParaRPr lang="en-US" altLang="zh-CN" b="1" dirty="0">
              <a:latin typeface="微软雅黑" panose="020B0503020204020204" charset="-122"/>
              <a:ea typeface="微软雅黑" panose="020B0503020204020204" charset="-122"/>
              <a:cs typeface="微软雅黑" panose="020B0503020204020204" charset="-122"/>
            </a:endParaRPr>
          </a:p>
          <a:p>
            <a:pPr marL="12700" algn="just">
              <a:lnSpc>
                <a:spcPct val="200000"/>
              </a:lnSpc>
              <a:spcBef>
                <a:spcPts val="1080"/>
              </a:spcBef>
              <a:tabLst>
                <a:tab pos="298450" algn="l"/>
              </a:tabLst>
            </a:pPr>
            <a:r>
              <a:rPr lang="zh-CN" altLang="en-US" b="1" dirty="0">
                <a:latin typeface="微软雅黑" panose="020B0503020204020204" charset="-122"/>
                <a:ea typeface="微软雅黑" panose="020B0503020204020204" charset="-122"/>
                <a:cs typeface="微软雅黑" panose="020B0503020204020204" charset="-122"/>
              </a:rPr>
              <a:t>事故时间：</a:t>
            </a:r>
            <a:r>
              <a:rPr lang="en-US" altLang="zh-CN" dirty="0">
                <a:latin typeface="微软雅黑" panose="020B0503020204020204" charset="-122"/>
                <a:ea typeface="微软雅黑" panose="020B0503020204020204" charset="-122"/>
                <a:cs typeface="微软雅黑" panose="020B0503020204020204" charset="-122"/>
              </a:rPr>
              <a:t>2022</a:t>
            </a:r>
            <a:r>
              <a:rPr lang="zh-CN" altLang="en-US" dirty="0">
                <a:latin typeface="微软雅黑" panose="020B0503020204020204" charset="-122"/>
                <a:ea typeface="微软雅黑" panose="020B0503020204020204" charset="-122"/>
                <a:cs typeface="微软雅黑" panose="020B0503020204020204" charset="-122"/>
              </a:rPr>
              <a:t>年</a:t>
            </a:r>
            <a:r>
              <a:rPr lang="en-US" altLang="zh-CN" dirty="0">
                <a:latin typeface="微软雅黑" panose="020B0503020204020204" charset="-122"/>
                <a:ea typeface="微软雅黑" panose="020B0503020204020204" charset="-122"/>
                <a:cs typeface="微软雅黑" panose="020B0503020204020204" charset="-122"/>
              </a:rPr>
              <a:t>4</a:t>
            </a:r>
            <a:r>
              <a:rPr lang="zh-CN" altLang="en-US" dirty="0">
                <a:latin typeface="微软雅黑" panose="020B0503020204020204" charset="-122"/>
                <a:ea typeface="微软雅黑" panose="020B0503020204020204" charset="-122"/>
                <a:cs typeface="微软雅黑" panose="020B0503020204020204" charset="-122"/>
              </a:rPr>
              <a:t>月</a:t>
            </a:r>
            <a:r>
              <a:rPr lang="en-US" altLang="zh-CN" dirty="0">
                <a:latin typeface="微软雅黑" panose="020B0503020204020204" charset="-122"/>
                <a:ea typeface="微软雅黑" panose="020B0503020204020204" charset="-122"/>
                <a:cs typeface="微软雅黑" panose="020B0503020204020204" charset="-122"/>
              </a:rPr>
              <a:t>18</a:t>
            </a:r>
            <a:r>
              <a:rPr lang="zh-CN" altLang="en-US" dirty="0">
                <a:latin typeface="微软雅黑" panose="020B0503020204020204" charset="-122"/>
                <a:ea typeface="微软雅黑" panose="020B0503020204020204" charset="-122"/>
                <a:cs typeface="微软雅黑" panose="020B0503020204020204" charset="-122"/>
              </a:rPr>
              <a:t>日</a:t>
            </a:r>
            <a:endParaRPr lang="en-US" altLang="zh-CN" dirty="0">
              <a:latin typeface="微软雅黑" panose="020B0503020204020204" charset="-122"/>
              <a:ea typeface="微软雅黑" panose="020B0503020204020204" charset="-122"/>
              <a:cs typeface="微软雅黑" panose="020B0503020204020204" charset="-122"/>
            </a:endParaRPr>
          </a:p>
          <a:p>
            <a:pPr algn="just" latinLnBrk="1">
              <a:lnSpc>
                <a:spcPct val="200000"/>
              </a:lnSpc>
            </a:pPr>
            <a:r>
              <a:rPr lang="zh-CN" altLang="en-US" b="1" i="0" dirty="0">
                <a:effectLst/>
                <a:latin typeface="微软雅黑" panose="020B0503020204020204" charset="-122"/>
                <a:ea typeface="微软雅黑" panose="020B0503020204020204" charset="-122"/>
                <a:cs typeface="微软雅黑" panose="020B0503020204020204" charset="-122"/>
              </a:rPr>
              <a:t>事故原因</a:t>
            </a:r>
            <a:r>
              <a:rPr lang="zh-CN" altLang="en-US" b="0" i="0" dirty="0">
                <a:effectLst/>
                <a:latin typeface="微软雅黑" panose="020B0503020204020204" charset="-122"/>
                <a:ea typeface="微软雅黑" panose="020B0503020204020204" charset="-122"/>
                <a:cs typeface="微软雅黑" panose="020B0503020204020204" charset="-122"/>
              </a:rPr>
              <a:t>：游泳馆屋盖结构长期在潮湿环境下使用，钢屋架杆件、节点及支座部位均腐蚀严重，部分杆件截面损失率较大，致使杆件强度和稳定性严重不足，部分杆件荷载引起的稳定应力严重超出材料强度。在上部荷载作用下，游泳池深水区上方钢屋架部分杆件失稳，导致屋面结构坍塌。</a:t>
            </a:r>
            <a:endParaRPr lang="zh-CN" altLang="en-US" b="0" i="0" dirty="0">
              <a:effectLst/>
              <a:latin typeface="微软雅黑" panose="020B0503020204020204" charset="-122"/>
              <a:ea typeface="微软雅黑" panose="020B0503020204020204" charset="-122"/>
              <a:cs typeface="微软雅黑" panose="020B0503020204020204" charset="-122"/>
            </a:endParaRPr>
          </a:p>
          <a:p>
            <a:pPr algn="just" latinLnBrk="1">
              <a:lnSpc>
                <a:spcPct val="200000"/>
              </a:lnSpc>
            </a:pPr>
            <a:r>
              <a:rPr lang="zh-CN" altLang="en-US" b="1" i="0" dirty="0">
                <a:effectLst/>
                <a:latin typeface="微软雅黑" panose="020B0503020204020204" charset="-122"/>
                <a:ea typeface="微软雅黑" panose="020B0503020204020204" charset="-122"/>
                <a:cs typeface="微软雅黑" panose="020B0503020204020204" charset="-122"/>
              </a:rPr>
              <a:t>伤亡情况</a:t>
            </a:r>
            <a:r>
              <a:rPr lang="zh-CN" altLang="en-US" b="0" i="0" dirty="0">
                <a:effectLst/>
                <a:latin typeface="微软雅黑" panose="020B0503020204020204" charset="-122"/>
                <a:ea typeface="微软雅黑" panose="020B0503020204020204" charset="-122"/>
                <a:cs typeface="微软雅黑" panose="020B0503020204020204" charset="-122"/>
              </a:rPr>
              <a:t>： </a:t>
            </a:r>
            <a:r>
              <a:rPr lang="en-US" altLang="zh-CN" b="0" i="0" dirty="0">
                <a:effectLst/>
                <a:latin typeface="微软雅黑" panose="020B0503020204020204" charset="-122"/>
                <a:ea typeface="微软雅黑" panose="020B0503020204020204" charset="-122"/>
                <a:cs typeface="微软雅黑" panose="020B0503020204020204" charset="-122"/>
              </a:rPr>
              <a:t>3</a:t>
            </a:r>
            <a:r>
              <a:rPr lang="zh-CN" altLang="en-US" b="0" i="0" dirty="0">
                <a:effectLst/>
                <a:latin typeface="微软雅黑" panose="020B0503020204020204" charset="-122"/>
                <a:ea typeface="微软雅黑" panose="020B0503020204020204" charset="-122"/>
                <a:cs typeface="微软雅黑" panose="020B0503020204020204" charset="-122"/>
              </a:rPr>
              <a:t>人死亡、</a:t>
            </a:r>
            <a:r>
              <a:rPr lang="en-US" altLang="zh-CN" b="0" i="0" dirty="0">
                <a:effectLst/>
                <a:latin typeface="微软雅黑" panose="020B0503020204020204" charset="-122"/>
                <a:ea typeface="微软雅黑" panose="020B0503020204020204" charset="-122"/>
                <a:cs typeface="微软雅黑" panose="020B0503020204020204" charset="-122"/>
              </a:rPr>
              <a:t>9</a:t>
            </a:r>
            <a:r>
              <a:rPr lang="zh-CN" altLang="en-US" b="0" i="0" dirty="0">
                <a:effectLst/>
                <a:latin typeface="微软雅黑" panose="020B0503020204020204" charset="-122"/>
                <a:ea typeface="微软雅黑" panose="020B0503020204020204" charset="-122"/>
                <a:cs typeface="微软雅黑" panose="020B0503020204020204" charset="-122"/>
              </a:rPr>
              <a:t>人受伤。</a:t>
            </a:r>
            <a:endParaRPr lang="en-US" altLang="zh-CN" b="0" i="0" dirty="0">
              <a:effectLst/>
              <a:latin typeface="微软雅黑" panose="020B0503020204020204" charset="-122"/>
              <a:ea typeface="微软雅黑" panose="020B0503020204020204" charset="-122"/>
              <a:cs typeface="微软雅黑" panose="020B0503020204020204" charset="-122"/>
            </a:endParaRPr>
          </a:p>
          <a:p>
            <a:pPr algn="just" latinLnBrk="1">
              <a:lnSpc>
                <a:spcPct val="200000"/>
              </a:lnSpc>
            </a:pPr>
            <a:r>
              <a:rPr lang="zh-CN" altLang="en-US" b="1" dirty="0">
                <a:latin typeface="微软雅黑" panose="020B0503020204020204" charset="-122"/>
                <a:ea typeface="微软雅黑" panose="020B0503020204020204" charset="-122"/>
                <a:cs typeface="微软雅黑" panose="020B0503020204020204" charset="-122"/>
              </a:rPr>
              <a:t>财产损失情况：</a:t>
            </a:r>
            <a:r>
              <a:rPr lang="zh-CN" altLang="en-US" b="0" i="0" dirty="0">
                <a:effectLst/>
                <a:latin typeface="微软雅黑" panose="020B0503020204020204" charset="-122"/>
                <a:ea typeface="微软雅黑" panose="020B0503020204020204" charset="-122"/>
                <a:cs typeface="微软雅黑" panose="020B0503020204020204" charset="-122"/>
              </a:rPr>
              <a:t>直接经济损失达到了</a:t>
            </a:r>
            <a:r>
              <a:rPr lang="en-US" altLang="zh-CN" b="1" i="0" dirty="0">
                <a:effectLst/>
                <a:latin typeface="微软雅黑" panose="020B0503020204020204" charset="-122"/>
                <a:ea typeface="微软雅黑" panose="020B0503020204020204" charset="-122"/>
                <a:cs typeface="微软雅黑" panose="020B0503020204020204" charset="-122"/>
              </a:rPr>
              <a:t>434.58</a:t>
            </a:r>
            <a:r>
              <a:rPr lang="zh-CN" altLang="en-US" b="1" i="0" dirty="0">
                <a:effectLst/>
                <a:latin typeface="微软雅黑" panose="020B0503020204020204" charset="-122"/>
                <a:ea typeface="微软雅黑" panose="020B0503020204020204" charset="-122"/>
                <a:cs typeface="微软雅黑" panose="020B0503020204020204" charset="-122"/>
              </a:rPr>
              <a:t>万元</a:t>
            </a:r>
            <a:r>
              <a:rPr lang="zh-CN" altLang="en-US" b="1" dirty="0">
                <a:latin typeface="微软雅黑" panose="020B0503020204020204" charset="-122"/>
                <a:ea typeface="微软雅黑" panose="020B0503020204020204" charset="-122"/>
                <a:cs typeface="微软雅黑" panose="020B0503020204020204" charset="-122"/>
              </a:rPr>
              <a:t>。</a:t>
            </a:r>
            <a:endParaRPr lang="zh-CN" altLang="en-US" b="1" i="0" dirty="0">
              <a:effectLst/>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18820" y="161290"/>
            <a:ext cx="11363960" cy="460375"/>
          </a:xfrm>
          <a:prstGeom prst="rect">
            <a:avLst/>
          </a:prstGeom>
          <a:noFill/>
        </p:spPr>
        <p:txBody>
          <a:bodyPr wrap="square" rtlCol="0" anchor="t">
            <a:spAutoFit/>
          </a:bodyPr>
          <a:lstStyle/>
          <a:p>
            <a:pPr algn="l">
              <a:defRPr/>
            </a:pPr>
            <a:r>
              <a:rPr lang="en-US" altLang="zh-CN" sz="2400" b="1" kern="100" dirty="0">
                <a:solidFill>
                  <a:srgbClr val="0070C0"/>
                </a:solidFill>
                <a:latin typeface="微软雅黑" panose="020B0503020204020204" charset="-122"/>
                <a:ea typeface="微软雅黑" panose="020B0503020204020204" charset="-122"/>
                <a:cs typeface="微软雅黑" panose="020B0503020204020204" charset="-122"/>
                <a:sym typeface="+mn-lt"/>
              </a:rPr>
              <a:t>1.7 </a:t>
            </a:r>
            <a:r>
              <a:rPr lang="zh-CN" altLang="en-US" sz="2400" b="1" kern="100" dirty="0">
                <a:solidFill>
                  <a:srgbClr val="0070C0"/>
                </a:solidFill>
                <a:latin typeface="微软雅黑" panose="020B0503020204020204" charset="-122"/>
                <a:ea typeface="微软雅黑" panose="020B0503020204020204" charset="-122"/>
                <a:cs typeface="微软雅黑" panose="020B0503020204020204" charset="-122"/>
                <a:sym typeface="+mn-lt"/>
              </a:rPr>
              <a:t>行业痛点分析</a:t>
            </a:r>
            <a:r>
              <a:rPr lang="en-US" altLang="zh-CN" sz="2400" b="1" kern="100" dirty="0">
                <a:solidFill>
                  <a:srgbClr val="0070C0"/>
                </a:solidFill>
                <a:latin typeface="微软雅黑" panose="020B0503020204020204" charset="-122"/>
                <a:ea typeface="微软雅黑" panose="020B0503020204020204" charset="-122"/>
                <a:cs typeface="微软雅黑" panose="020B0503020204020204" charset="-122"/>
                <a:sym typeface="+mn-lt"/>
              </a:rPr>
              <a:t>-</a:t>
            </a:r>
            <a:r>
              <a:rPr lang="zh-CN" altLang="en-US" sz="2400" b="1" kern="100" dirty="0">
                <a:solidFill>
                  <a:srgbClr val="0070C0"/>
                </a:solidFill>
                <a:latin typeface="微软雅黑" panose="020B0503020204020204" charset="-122"/>
                <a:ea typeface="微软雅黑" panose="020B0503020204020204" charset="-122"/>
                <a:cs typeface="微软雅黑" panose="020B0503020204020204" charset="-122"/>
                <a:sym typeface="+mn-lt"/>
              </a:rPr>
              <a:t>安全事故案例</a:t>
            </a:r>
            <a:endParaRPr lang="zh-CN" altLang="en-US" sz="2400" b="1" kern="100" dirty="0">
              <a:solidFill>
                <a:srgbClr val="0070C0"/>
              </a:solidFill>
              <a:latin typeface="微软雅黑" panose="020B0503020204020204" charset="-122"/>
              <a:ea typeface="微软雅黑" panose="020B0503020204020204" charset="-122"/>
              <a:cs typeface="微软雅黑" panose="020B0503020204020204" charset="-122"/>
              <a:sym typeface="+mn-lt"/>
            </a:endParaRPr>
          </a:p>
        </p:txBody>
      </p:sp>
      <p:pic>
        <p:nvPicPr>
          <p:cNvPr id="5" name="图片 4"/>
          <p:cNvPicPr>
            <a:picLocks noChangeAspect="1"/>
          </p:cNvPicPr>
          <p:nvPr/>
        </p:nvPicPr>
        <p:blipFill>
          <a:blip r:embed="rId2"/>
          <a:stretch>
            <a:fillRect/>
          </a:stretch>
        </p:blipFill>
        <p:spPr>
          <a:xfrm>
            <a:off x="6695347" y="775008"/>
            <a:ext cx="4820379" cy="2653992"/>
          </a:xfrm>
          <a:prstGeom prst="rect">
            <a:avLst/>
          </a:prstGeom>
        </p:spPr>
      </p:pic>
      <p:pic>
        <p:nvPicPr>
          <p:cNvPr id="11" name="图片 10"/>
          <p:cNvPicPr>
            <a:picLocks noChangeAspect="1"/>
          </p:cNvPicPr>
          <p:nvPr/>
        </p:nvPicPr>
        <p:blipFill>
          <a:blip r:embed="rId3"/>
          <a:stretch>
            <a:fillRect/>
          </a:stretch>
        </p:blipFill>
        <p:spPr>
          <a:xfrm>
            <a:off x="6695347" y="3582343"/>
            <a:ext cx="4820379" cy="265399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
  <p:tag name="KSO_WM_UNIT_LINE_FORE_SCHEMECOLOR_INDEX_BRIGHTNESS" val="0"/>
  <p:tag name="KSO_WM_UNIT_LINE_FORE_SCHEMECOLOR_INDEX" val="5"/>
  <p:tag name="KSO_WM_UNIT_LINE_FILL_TYPE" val="2"/>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 name="KSO_WM_UNIT_TYPE" val="l_h_i"/>
  <p:tag name="KSO_WM_UNIT_INDEX" val="702_1_1"/>
  <p:tag name="KSO_WM_UNIT_ID" val="diagram19882022_5*l_h_i*702_1_1"/>
  <p:tag name="KSO_WM_TEMPLATE_INDEX" val="19882022"/>
  <p:tag name="KSO_WM_TAG_VERSION" val="2.0"/>
  <p:tag name="KSO_WM_DIAGRAM_GROUP_CODE" val="l1-1"/>
  <p:tag name="KSO_WM_UNIT_SUBTYPE" val="d"/>
  <p:tag name="KSO_WM_DIAGRAM_VIRTUALLY_FRAME" val="{&quot;height&quot;:345.41031496063005,&quot;left&quot;:256.80299212598425,&quot;top&quot;:142.9808661417323,&quot;width&quot;:553.9919685039371}"/>
</p:tagLst>
</file>

<file path=ppt/tags/tag133.xml><?xml version="1.0" encoding="utf-8"?>
<p:tagLst xmlns:p="http://schemas.openxmlformats.org/presentationml/2006/main">
  <p:tag name="KSO_WM_BEAUTIFY_FLAG" val=""/>
  <p:tag name="KSO_WM_UNIT_TYPE" val="l_h_a"/>
  <p:tag name="KSO_WM_UNIT_INDEX" val="702_1_1"/>
  <p:tag name="KSO_WM_UNIT_ID" val="diagram19882022_5*l_h_a*702_1_1"/>
  <p:tag name="KSO_WM_TEMPLATE_INDEX" val="19882022"/>
  <p:tag name="KSO_WM_TAG_VERSION" val="2.0"/>
  <p:tag name="KSO_WM_DIAGRAM_GROUP_CODE" val="l1-1"/>
  <p:tag name="KSO_WM_DIAGRAM_VIRTUALLY_FRAME" val="{&quot;height&quot;:345.41031496063005,&quot;left&quot;:256.80299212598425,&quot;top&quot;:142.9808661417323,&quot;width&quot;:553.9919685039371}"/>
</p:tagLst>
</file>

<file path=ppt/tags/tag134.xml><?xml version="1.0" encoding="utf-8"?>
<p:tagLst xmlns:p="http://schemas.openxmlformats.org/presentationml/2006/main">
  <p:tag name="KSO_WM_BEAUTIFY_FLAG" val=""/>
  <p:tag name="KSO_WM_UNIT_TYPE" val="l_h_a"/>
  <p:tag name="KSO_WM_UNIT_INDEX" val="702_2_1"/>
  <p:tag name="KSO_WM_UNIT_ID" val="diagram19882022_5*l_h_a*702_2_1"/>
  <p:tag name="KSO_WM_TEMPLATE_INDEX" val="19882022"/>
  <p:tag name="KSO_WM_TAG_VERSION" val="2.0"/>
  <p:tag name="KSO_WM_DIAGRAM_GROUP_CODE" val="l1-1"/>
  <p:tag name="KSO_WM_DIAGRAM_VIRTUALLY_FRAME" val="{&quot;height&quot;:345.41031496063005,&quot;left&quot;:256.80299212598425,&quot;top&quot;:142.9808661417323,&quot;width&quot;:553.9919685039371}"/>
</p:tagLst>
</file>

<file path=ppt/tags/tag135.xml><?xml version="1.0" encoding="utf-8"?>
<p:tagLst xmlns:p="http://schemas.openxmlformats.org/presentationml/2006/main">
  <p:tag name="KSO_WM_BEAUTIFY_FLAG" val=""/>
  <p:tag name="KSO_WM_UNIT_TYPE" val="l_h_i"/>
  <p:tag name="KSO_WM_UNIT_INDEX" val="702_2_1"/>
  <p:tag name="KSO_WM_UNIT_ID" val="diagram19882022_5*l_h_i*702_2_1"/>
  <p:tag name="KSO_WM_TEMPLATE_INDEX" val="19882022"/>
  <p:tag name="KSO_WM_TAG_VERSION" val="2.0"/>
  <p:tag name="KSO_WM_DIAGRAM_GROUP_CODE" val="l1-1"/>
  <p:tag name="KSO_WM_UNIT_SUBTYPE" val="d"/>
  <p:tag name="KSO_WM_DIAGRAM_VIRTUALLY_FRAME" val="{&quot;height&quot;:345.41031496063005,&quot;left&quot;:256.80299212598425,&quot;top&quot;:142.9808661417323,&quot;width&quot;:553.9919685039371}"/>
</p:tagLst>
</file>

<file path=ppt/tags/tag136.xml><?xml version="1.0" encoding="utf-8"?>
<p:tagLst xmlns:p="http://schemas.openxmlformats.org/presentationml/2006/main">
  <p:tag name="KSO_WM_BEAUTIFY_FLAG" val=""/>
  <p:tag name="KSO_WM_UNIT_TYPE" val="l_h_a"/>
  <p:tag name="KSO_WM_UNIT_INDEX" val="702_3_1"/>
  <p:tag name="KSO_WM_UNIT_ID" val="diagram19882022_5*l_h_a*702_3_1"/>
  <p:tag name="KSO_WM_TEMPLATE_INDEX" val="19882022"/>
  <p:tag name="KSO_WM_TAG_VERSION" val="2.0"/>
  <p:tag name="KSO_WM_DIAGRAM_GROUP_CODE" val="l1-1"/>
  <p:tag name="KSO_WM_DIAGRAM_VIRTUALLY_FRAME" val="{&quot;height&quot;:345.41031496063005,&quot;left&quot;:256.80299212598425,&quot;top&quot;:142.9808661417323,&quot;width&quot;:553.9919685039371}"/>
</p:tagLst>
</file>

<file path=ppt/tags/tag137.xml><?xml version="1.0" encoding="utf-8"?>
<p:tagLst xmlns:p="http://schemas.openxmlformats.org/presentationml/2006/main">
  <p:tag name="KSO_WM_BEAUTIFY_FLAG" val=""/>
  <p:tag name="KSO_WM_UNIT_TYPE" val="l_h_i"/>
  <p:tag name="KSO_WM_UNIT_INDEX" val="702_3_1"/>
  <p:tag name="KSO_WM_UNIT_ID" val="diagram19882022_5*l_h_i*702_3_1"/>
  <p:tag name="KSO_WM_TEMPLATE_INDEX" val="19882022"/>
  <p:tag name="KSO_WM_TAG_VERSION" val="2.0"/>
  <p:tag name="KSO_WM_DIAGRAM_GROUP_CODE" val="l1-1"/>
  <p:tag name="KSO_WM_UNIT_SUBTYPE" val="d"/>
  <p:tag name="KSO_WM_DIAGRAM_VIRTUALLY_FRAME" val="{&quot;height&quot;:345.41031496063005,&quot;left&quot;:256.80299212598425,&quot;top&quot;:142.9808661417323,&quot;width&quot;:553.9919685039371}"/>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 name="KSO_WM_UNIT_TYPE" val="l_h_i"/>
  <p:tag name="KSO_WM_UNIT_INDEX" val="702_1_1"/>
  <p:tag name="KSO_WM_UNIT_ID" val="diagram19882022_5*l_h_i*702_1_1"/>
  <p:tag name="KSO_WM_TEMPLATE_INDEX" val="19882022"/>
  <p:tag name="KSO_WM_TAG_VERSION" val="2.0"/>
  <p:tag name="KSO_WM_DIAGRAM_GROUP_CODE" val="l1-1"/>
  <p:tag name="KSO_WM_UNIT_SUBTYPE" val="d"/>
  <p:tag name="KSO_WM_DIAGRAM_VIRTUALLY_FRAME" val="{&quot;height&quot;:345.41031496063005,&quot;left&quot;:256.80299212598425,&quot;top&quot;:142.9808661417323,&quot;width&quot;:553.9919685039371}"/>
</p:tagLst>
</file>

<file path=ppt/tags/tag155.xml><?xml version="1.0" encoding="utf-8"?>
<p:tagLst xmlns:p="http://schemas.openxmlformats.org/presentationml/2006/main">
  <p:tag name="KSO_WM_BEAUTIFY_FLAG" val=""/>
  <p:tag name="KSO_WM_UNIT_TYPE" val="l_h_a"/>
  <p:tag name="KSO_WM_UNIT_INDEX" val="702_1_1"/>
  <p:tag name="KSO_WM_UNIT_ID" val="diagram19882022_5*l_h_a*702_1_1"/>
  <p:tag name="KSO_WM_TEMPLATE_INDEX" val="19882022"/>
  <p:tag name="KSO_WM_TAG_VERSION" val="2.0"/>
  <p:tag name="KSO_WM_DIAGRAM_GROUP_CODE" val="l1-1"/>
  <p:tag name="KSO_WM_DIAGRAM_VIRTUALLY_FRAME" val="{&quot;height&quot;:345.41031496063005,&quot;left&quot;:256.80299212598425,&quot;top&quot;:142.9808661417323,&quot;width&quot;:553.9919685039371}"/>
</p:tagLst>
</file>

<file path=ppt/tags/tag156.xml><?xml version="1.0" encoding="utf-8"?>
<p:tagLst xmlns:p="http://schemas.openxmlformats.org/presentationml/2006/main">
  <p:tag name="KSO_WM_BEAUTIFY_FLAG" val=""/>
  <p:tag name="KSO_WM_UNIT_TYPE" val="l_h_a"/>
  <p:tag name="KSO_WM_UNIT_INDEX" val="702_2_1"/>
  <p:tag name="KSO_WM_UNIT_ID" val="diagram19882022_5*l_h_a*702_2_1"/>
  <p:tag name="KSO_WM_TEMPLATE_INDEX" val="19882022"/>
  <p:tag name="KSO_WM_TAG_VERSION" val="2.0"/>
  <p:tag name="KSO_WM_DIAGRAM_GROUP_CODE" val="l1-1"/>
  <p:tag name="KSO_WM_DIAGRAM_VIRTUALLY_FRAME" val="{&quot;height&quot;:345.41031496063005,&quot;left&quot;:256.80299212598425,&quot;top&quot;:142.9808661417323,&quot;width&quot;:553.9919685039371}"/>
</p:tagLst>
</file>

<file path=ppt/tags/tag157.xml><?xml version="1.0" encoding="utf-8"?>
<p:tagLst xmlns:p="http://schemas.openxmlformats.org/presentationml/2006/main">
  <p:tag name="KSO_WM_BEAUTIFY_FLAG" val=""/>
  <p:tag name="KSO_WM_UNIT_TYPE" val="l_h_i"/>
  <p:tag name="KSO_WM_UNIT_INDEX" val="702_2_1"/>
  <p:tag name="KSO_WM_UNIT_ID" val="diagram19882022_5*l_h_i*702_2_1"/>
  <p:tag name="KSO_WM_TEMPLATE_INDEX" val="19882022"/>
  <p:tag name="KSO_WM_TAG_VERSION" val="2.0"/>
  <p:tag name="KSO_WM_DIAGRAM_GROUP_CODE" val="l1-1"/>
  <p:tag name="KSO_WM_UNIT_SUBTYPE" val="d"/>
  <p:tag name="KSO_WM_DIAGRAM_VIRTUALLY_FRAME" val="{&quot;height&quot;:345.41031496063005,&quot;left&quot;:256.80299212598425,&quot;top&quot;:142.9808661417323,&quot;width&quot;:553.9919685039371}"/>
</p:tagLst>
</file>

<file path=ppt/tags/tag158.xml><?xml version="1.0" encoding="utf-8"?>
<p:tagLst xmlns:p="http://schemas.openxmlformats.org/presentationml/2006/main">
  <p:tag name="KSO_WM_BEAUTIFY_FLAG" val=""/>
  <p:tag name="KSO_WM_UNIT_TYPE" val="l_h_a"/>
  <p:tag name="KSO_WM_UNIT_INDEX" val="702_3_1"/>
  <p:tag name="KSO_WM_UNIT_ID" val="diagram19882022_5*l_h_a*702_3_1"/>
  <p:tag name="KSO_WM_TEMPLATE_INDEX" val="19882022"/>
  <p:tag name="KSO_WM_TAG_VERSION" val="2.0"/>
  <p:tag name="KSO_WM_DIAGRAM_GROUP_CODE" val="l1-1"/>
  <p:tag name="KSO_WM_DIAGRAM_VIRTUALLY_FRAME" val="{&quot;height&quot;:345.41031496063005,&quot;left&quot;:256.80299212598425,&quot;top&quot;:142.9808661417323,&quot;width&quot;:553.9919685039371}"/>
</p:tagLst>
</file>

<file path=ppt/tags/tag159.xml><?xml version="1.0" encoding="utf-8"?>
<p:tagLst xmlns:p="http://schemas.openxmlformats.org/presentationml/2006/main">
  <p:tag name="KSO_WM_BEAUTIFY_FLAG" val=""/>
  <p:tag name="KSO_WM_UNIT_TYPE" val="l_h_i"/>
  <p:tag name="KSO_WM_UNIT_INDEX" val="702_3_1"/>
  <p:tag name="KSO_WM_UNIT_ID" val="diagram19882022_5*l_h_i*702_3_1"/>
  <p:tag name="KSO_WM_TEMPLATE_INDEX" val="19882022"/>
  <p:tag name="KSO_WM_TAG_VERSION" val="2.0"/>
  <p:tag name="KSO_WM_DIAGRAM_GROUP_CODE" val="l1-1"/>
  <p:tag name="KSO_WM_UNIT_SUBTYPE" val="d"/>
  <p:tag name="KSO_WM_DIAGRAM_VIRTUALLY_FRAME" val="{&quot;height&quot;:345.41031496063005,&quot;left&quot;:256.80299212598425,&quot;top&quot;:142.9808661417323,&quot;width&quot;:553.991968503937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 name="KSO_WM_UNIT_TYPE" val="l_h_i"/>
  <p:tag name="KSO_WM_UNIT_INDEX" val="702_1_1"/>
  <p:tag name="KSO_WM_UNIT_ID" val="diagram19882022_5*l_h_i*702_1_1"/>
  <p:tag name="KSO_WM_TEMPLATE_INDEX" val="19882022"/>
  <p:tag name="KSO_WM_TAG_VERSION" val="2.0"/>
  <p:tag name="KSO_WM_DIAGRAM_GROUP_CODE" val="l1-1"/>
  <p:tag name="KSO_WM_UNIT_SUBTYPE" val="d"/>
  <p:tag name="KSO_WM_DIAGRAM_VIRTUALLY_FRAME" val="{&quot;height&quot;:345.41031496063005,&quot;left&quot;:256.80299212598425,&quot;top&quot;:142.9808661417323,&quot;width&quot;:553.9919685039371}"/>
</p:tagLst>
</file>

<file path=ppt/tags/tag175.xml><?xml version="1.0" encoding="utf-8"?>
<p:tagLst xmlns:p="http://schemas.openxmlformats.org/presentationml/2006/main">
  <p:tag name="KSO_WM_BEAUTIFY_FLAG" val=""/>
  <p:tag name="KSO_WM_UNIT_TYPE" val="l_h_a"/>
  <p:tag name="KSO_WM_UNIT_INDEX" val="702_1_1"/>
  <p:tag name="KSO_WM_UNIT_ID" val="diagram19882022_5*l_h_a*702_1_1"/>
  <p:tag name="KSO_WM_TEMPLATE_INDEX" val="19882022"/>
  <p:tag name="KSO_WM_TAG_VERSION" val="2.0"/>
  <p:tag name="KSO_WM_DIAGRAM_GROUP_CODE" val="l1-1"/>
  <p:tag name="KSO_WM_DIAGRAM_VIRTUALLY_FRAME" val="{&quot;height&quot;:345.41031496063005,&quot;left&quot;:256.80299212598425,&quot;top&quot;:142.9808661417323,&quot;width&quot;:553.9919685039371}"/>
</p:tagLst>
</file>

<file path=ppt/tags/tag176.xml><?xml version="1.0" encoding="utf-8"?>
<p:tagLst xmlns:p="http://schemas.openxmlformats.org/presentationml/2006/main">
  <p:tag name="KSO_WM_BEAUTIFY_FLAG" val=""/>
  <p:tag name="KSO_WM_UNIT_TYPE" val="l_h_a"/>
  <p:tag name="KSO_WM_UNIT_INDEX" val="702_2_1"/>
  <p:tag name="KSO_WM_UNIT_ID" val="diagram19882022_5*l_h_a*702_2_1"/>
  <p:tag name="KSO_WM_TEMPLATE_INDEX" val="19882022"/>
  <p:tag name="KSO_WM_TAG_VERSION" val="2.0"/>
  <p:tag name="KSO_WM_DIAGRAM_GROUP_CODE" val="l1-1"/>
  <p:tag name="KSO_WM_DIAGRAM_VIRTUALLY_FRAME" val="{&quot;height&quot;:345.41031496063005,&quot;left&quot;:256.80299212598425,&quot;top&quot;:142.9808661417323,&quot;width&quot;:553.9919685039371}"/>
</p:tagLst>
</file>

<file path=ppt/tags/tag177.xml><?xml version="1.0" encoding="utf-8"?>
<p:tagLst xmlns:p="http://schemas.openxmlformats.org/presentationml/2006/main">
  <p:tag name="KSO_WM_BEAUTIFY_FLAG" val=""/>
  <p:tag name="KSO_WM_UNIT_TYPE" val="l_h_i"/>
  <p:tag name="KSO_WM_UNIT_INDEX" val="702_2_1"/>
  <p:tag name="KSO_WM_UNIT_ID" val="diagram19882022_5*l_h_i*702_2_1"/>
  <p:tag name="KSO_WM_TEMPLATE_INDEX" val="19882022"/>
  <p:tag name="KSO_WM_TAG_VERSION" val="2.0"/>
  <p:tag name="KSO_WM_DIAGRAM_GROUP_CODE" val="l1-1"/>
  <p:tag name="KSO_WM_UNIT_SUBTYPE" val="d"/>
  <p:tag name="KSO_WM_DIAGRAM_VIRTUALLY_FRAME" val="{&quot;height&quot;:345.41031496063005,&quot;left&quot;:256.80299212598425,&quot;top&quot;:142.9808661417323,&quot;width&quot;:553.9919685039371}"/>
</p:tagLst>
</file>

<file path=ppt/tags/tag178.xml><?xml version="1.0" encoding="utf-8"?>
<p:tagLst xmlns:p="http://schemas.openxmlformats.org/presentationml/2006/main">
  <p:tag name="KSO_WM_BEAUTIFY_FLAG" val=""/>
  <p:tag name="KSO_WM_UNIT_TYPE" val="l_h_a"/>
  <p:tag name="KSO_WM_UNIT_INDEX" val="702_3_1"/>
  <p:tag name="KSO_WM_UNIT_ID" val="diagram19882022_5*l_h_a*702_3_1"/>
  <p:tag name="KSO_WM_TEMPLATE_INDEX" val="19882022"/>
  <p:tag name="KSO_WM_TAG_VERSION" val="2.0"/>
  <p:tag name="KSO_WM_DIAGRAM_GROUP_CODE" val="l1-1"/>
  <p:tag name="KSO_WM_DIAGRAM_VIRTUALLY_FRAME" val="{&quot;height&quot;:345.41031496063005,&quot;left&quot;:256.80299212598425,&quot;top&quot;:142.9808661417323,&quot;width&quot;:553.9919685039371}"/>
</p:tagLst>
</file>

<file path=ppt/tags/tag179.xml><?xml version="1.0" encoding="utf-8"?>
<p:tagLst xmlns:p="http://schemas.openxmlformats.org/presentationml/2006/main">
  <p:tag name="KSO_WM_BEAUTIFY_FLAG" val=""/>
  <p:tag name="KSO_WM_UNIT_TYPE" val="l_h_i"/>
  <p:tag name="KSO_WM_UNIT_INDEX" val="702_3_1"/>
  <p:tag name="KSO_WM_UNIT_ID" val="diagram19882022_5*l_h_i*702_3_1"/>
  <p:tag name="KSO_WM_TEMPLATE_INDEX" val="19882022"/>
  <p:tag name="KSO_WM_TAG_VERSION" val="2.0"/>
  <p:tag name="KSO_WM_DIAGRAM_GROUP_CODE" val="l1-1"/>
  <p:tag name="KSO_WM_UNIT_SUBTYPE" val="d"/>
  <p:tag name="KSO_WM_DIAGRAM_VIRTUALLY_FRAME" val="{&quot;height&quot;:345.41031496063005,&quot;left&quot;:256.80299212598425,&quot;top&quot;:142.9808661417323,&quot;width&quot;:553.991968503937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 name="KSO_WM_UNIT_TYPE" val="l_h_i"/>
  <p:tag name="KSO_WM_UNIT_INDEX" val="702_1_1"/>
  <p:tag name="KSO_WM_UNIT_ID" val="diagram19882022_5*l_h_i*702_1_1"/>
  <p:tag name="KSO_WM_TEMPLATE_INDEX" val="19882022"/>
  <p:tag name="KSO_WM_TAG_VERSION" val="2.0"/>
  <p:tag name="KSO_WM_DIAGRAM_GROUP_CODE" val="l1-1"/>
  <p:tag name="KSO_WM_UNIT_SUBTYPE" val="d"/>
  <p:tag name="KSO_WM_DIAGRAM_VIRTUALLY_FRAME" val="{&quot;height&quot;:345.41031496063005,&quot;left&quot;:256.80299212598425,&quot;top&quot;:142.9808661417323,&quot;width&quot;:553.9919685039371}"/>
</p:tagLst>
</file>

<file path=ppt/tags/tag212.xml><?xml version="1.0" encoding="utf-8"?>
<p:tagLst xmlns:p="http://schemas.openxmlformats.org/presentationml/2006/main">
  <p:tag name="KSO_WM_BEAUTIFY_FLAG" val=""/>
  <p:tag name="KSO_WM_UNIT_TYPE" val="l_h_a"/>
  <p:tag name="KSO_WM_UNIT_INDEX" val="702_1_1"/>
  <p:tag name="KSO_WM_UNIT_ID" val="diagram19882022_5*l_h_a*702_1_1"/>
  <p:tag name="KSO_WM_TEMPLATE_INDEX" val="19882022"/>
  <p:tag name="KSO_WM_TAG_VERSION" val="2.0"/>
  <p:tag name="KSO_WM_DIAGRAM_GROUP_CODE" val="l1-1"/>
  <p:tag name="KSO_WM_DIAGRAM_VIRTUALLY_FRAME" val="{&quot;height&quot;:345.41031496063005,&quot;left&quot;:256.80299212598425,&quot;top&quot;:142.9808661417323,&quot;width&quot;:553.9919685039371}"/>
</p:tagLst>
</file>

<file path=ppt/tags/tag213.xml><?xml version="1.0" encoding="utf-8"?>
<p:tagLst xmlns:p="http://schemas.openxmlformats.org/presentationml/2006/main">
  <p:tag name="KSO_WM_BEAUTIFY_FLAG" val=""/>
  <p:tag name="KSO_WM_UNIT_TYPE" val="l_h_a"/>
  <p:tag name="KSO_WM_UNIT_INDEX" val="702_2_1"/>
  <p:tag name="KSO_WM_UNIT_ID" val="diagram19882022_5*l_h_a*702_2_1"/>
  <p:tag name="KSO_WM_TEMPLATE_INDEX" val="19882022"/>
  <p:tag name="KSO_WM_TAG_VERSION" val="2.0"/>
  <p:tag name="KSO_WM_DIAGRAM_GROUP_CODE" val="l1-1"/>
  <p:tag name="KSO_WM_DIAGRAM_VIRTUALLY_FRAME" val="{&quot;height&quot;:345.41031496063005,&quot;left&quot;:256.80299212598425,&quot;top&quot;:142.9808661417323,&quot;width&quot;:553.9919685039371}"/>
</p:tagLst>
</file>

<file path=ppt/tags/tag214.xml><?xml version="1.0" encoding="utf-8"?>
<p:tagLst xmlns:p="http://schemas.openxmlformats.org/presentationml/2006/main">
  <p:tag name="KSO_WM_BEAUTIFY_FLAG" val=""/>
  <p:tag name="KSO_WM_UNIT_TYPE" val="l_h_i"/>
  <p:tag name="KSO_WM_UNIT_INDEX" val="702_2_1"/>
  <p:tag name="KSO_WM_UNIT_ID" val="diagram19882022_5*l_h_i*702_2_1"/>
  <p:tag name="KSO_WM_TEMPLATE_INDEX" val="19882022"/>
  <p:tag name="KSO_WM_TAG_VERSION" val="2.0"/>
  <p:tag name="KSO_WM_DIAGRAM_GROUP_CODE" val="l1-1"/>
  <p:tag name="KSO_WM_UNIT_SUBTYPE" val="d"/>
  <p:tag name="KSO_WM_DIAGRAM_VIRTUALLY_FRAME" val="{&quot;height&quot;:345.41031496063005,&quot;left&quot;:256.80299212598425,&quot;top&quot;:142.9808661417323,&quot;width&quot;:553.9919685039371}"/>
</p:tagLst>
</file>

<file path=ppt/tags/tag215.xml><?xml version="1.0" encoding="utf-8"?>
<p:tagLst xmlns:p="http://schemas.openxmlformats.org/presentationml/2006/main">
  <p:tag name="KSO_WM_BEAUTIFY_FLAG" val=""/>
  <p:tag name="KSO_WM_UNIT_TYPE" val="l_h_a"/>
  <p:tag name="KSO_WM_UNIT_INDEX" val="702_3_1"/>
  <p:tag name="KSO_WM_UNIT_ID" val="diagram19882022_5*l_h_a*702_3_1"/>
  <p:tag name="KSO_WM_TEMPLATE_INDEX" val="19882022"/>
  <p:tag name="KSO_WM_TAG_VERSION" val="2.0"/>
  <p:tag name="KSO_WM_DIAGRAM_GROUP_CODE" val="l1-1"/>
  <p:tag name="KSO_WM_DIAGRAM_VIRTUALLY_FRAME" val="{&quot;height&quot;:345.41031496063005,&quot;left&quot;:256.80299212598425,&quot;top&quot;:142.9808661417323,&quot;width&quot;:553.9919685039371}"/>
</p:tagLst>
</file>

<file path=ppt/tags/tag216.xml><?xml version="1.0" encoding="utf-8"?>
<p:tagLst xmlns:p="http://schemas.openxmlformats.org/presentationml/2006/main">
  <p:tag name="KSO_WM_BEAUTIFY_FLAG" val=""/>
  <p:tag name="KSO_WM_UNIT_TYPE" val="l_h_i"/>
  <p:tag name="KSO_WM_UNIT_INDEX" val="702_3_1"/>
  <p:tag name="KSO_WM_UNIT_ID" val="diagram19882022_5*l_h_i*702_3_1"/>
  <p:tag name="KSO_WM_TEMPLATE_INDEX" val="19882022"/>
  <p:tag name="KSO_WM_TAG_VERSION" val="2.0"/>
  <p:tag name="KSO_WM_DIAGRAM_GROUP_CODE" val="l1-1"/>
  <p:tag name="KSO_WM_UNIT_SUBTYPE" val="d"/>
  <p:tag name="KSO_WM_DIAGRAM_VIRTUALLY_FRAME" val="{&quot;height&quot;:345.41031496063005,&quot;left&quot;:256.80299212598425,&quot;top&quot;:142.9808661417323,&quot;width&quot;:553.9919685039371}"/>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 name="KSO_WM_UNIT_TYPE" val="l_h_i"/>
  <p:tag name="KSO_WM_UNIT_INDEX" val="702_1_1"/>
  <p:tag name="KSO_WM_UNIT_ID" val="diagram19882022_5*l_h_i*702_1_1"/>
  <p:tag name="KSO_WM_TEMPLATE_INDEX" val="19882022"/>
  <p:tag name="KSO_WM_TAG_VERSION" val="2.0"/>
  <p:tag name="KSO_WM_DIAGRAM_GROUP_CODE" val="l1-1"/>
  <p:tag name="KSO_WM_UNIT_SUBTYPE" val="d"/>
  <p:tag name="KSO_WM_DIAGRAM_VIRTUALLY_FRAME" val="{&quot;height&quot;:345.41031496063005,&quot;left&quot;:256.80299212598425,&quot;top&quot;:142.9808661417323,&quot;width&quot;:553.9919685039371}"/>
</p:tagLst>
</file>

<file path=ppt/tags/tag222.xml><?xml version="1.0" encoding="utf-8"?>
<p:tagLst xmlns:p="http://schemas.openxmlformats.org/presentationml/2006/main">
  <p:tag name="KSO_WM_BEAUTIFY_FLAG" val=""/>
  <p:tag name="KSO_WM_UNIT_TYPE" val="l_h_a"/>
  <p:tag name="KSO_WM_UNIT_INDEX" val="702_1_1"/>
  <p:tag name="KSO_WM_UNIT_ID" val="diagram19882022_5*l_h_a*702_1_1"/>
  <p:tag name="KSO_WM_TEMPLATE_INDEX" val="19882022"/>
  <p:tag name="KSO_WM_TAG_VERSION" val="2.0"/>
  <p:tag name="KSO_WM_DIAGRAM_GROUP_CODE" val="l1-1"/>
  <p:tag name="KSO_WM_DIAGRAM_VIRTUALLY_FRAME" val="{&quot;height&quot;:345.41031496063005,&quot;left&quot;:256.80299212598425,&quot;top&quot;:142.9808661417323,&quot;width&quot;:553.9919685039371}"/>
</p:tagLst>
</file>

<file path=ppt/tags/tag223.xml><?xml version="1.0" encoding="utf-8"?>
<p:tagLst xmlns:p="http://schemas.openxmlformats.org/presentationml/2006/main">
  <p:tag name="KSO_WM_BEAUTIFY_FLAG" val=""/>
  <p:tag name="KSO_WM_UNIT_TYPE" val="l_h_a"/>
  <p:tag name="KSO_WM_UNIT_INDEX" val="702_2_1"/>
  <p:tag name="KSO_WM_UNIT_ID" val="diagram19882022_5*l_h_a*702_2_1"/>
  <p:tag name="KSO_WM_TEMPLATE_INDEX" val="19882022"/>
  <p:tag name="KSO_WM_TAG_VERSION" val="2.0"/>
  <p:tag name="KSO_WM_DIAGRAM_GROUP_CODE" val="l1-1"/>
  <p:tag name="KSO_WM_DIAGRAM_VIRTUALLY_FRAME" val="{&quot;height&quot;:345.41031496063005,&quot;left&quot;:256.80299212598425,&quot;top&quot;:142.9808661417323,&quot;width&quot;:553.9919685039371}"/>
</p:tagLst>
</file>

<file path=ppt/tags/tag224.xml><?xml version="1.0" encoding="utf-8"?>
<p:tagLst xmlns:p="http://schemas.openxmlformats.org/presentationml/2006/main">
  <p:tag name="KSO_WM_BEAUTIFY_FLAG" val=""/>
  <p:tag name="KSO_WM_UNIT_TYPE" val="l_h_i"/>
  <p:tag name="KSO_WM_UNIT_INDEX" val="702_2_1"/>
  <p:tag name="KSO_WM_UNIT_ID" val="diagram19882022_5*l_h_i*702_2_1"/>
  <p:tag name="KSO_WM_TEMPLATE_INDEX" val="19882022"/>
  <p:tag name="KSO_WM_TAG_VERSION" val="2.0"/>
  <p:tag name="KSO_WM_DIAGRAM_GROUP_CODE" val="l1-1"/>
  <p:tag name="KSO_WM_UNIT_SUBTYPE" val="d"/>
  <p:tag name="KSO_WM_DIAGRAM_VIRTUALLY_FRAME" val="{&quot;height&quot;:345.41031496063005,&quot;left&quot;:256.80299212598425,&quot;top&quot;:142.9808661417323,&quot;width&quot;:553.9919685039371}"/>
</p:tagLst>
</file>

<file path=ppt/tags/tag225.xml><?xml version="1.0" encoding="utf-8"?>
<p:tagLst xmlns:p="http://schemas.openxmlformats.org/presentationml/2006/main">
  <p:tag name="KSO_WM_BEAUTIFY_FLAG" val=""/>
  <p:tag name="KSO_WM_UNIT_TYPE" val="l_h_a"/>
  <p:tag name="KSO_WM_UNIT_INDEX" val="702_3_1"/>
  <p:tag name="KSO_WM_UNIT_ID" val="diagram19882022_5*l_h_a*702_3_1"/>
  <p:tag name="KSO_WM_TEMPLATE_INDEX" val="19882022"/>
  <p:tag name="KSO_WM_TAG_VERSION" val="2.0"/>
  <p:tag name="KSO_WM_DIAGRAM_GROUP_CODE" val="l1-1"/>
  <p:tag name="KSO_WM_DIAGRAM_VIRTUALLY_FRAME" val="{&quot;height&quot;:345.41031496063005,&quot;left&quot;:256.80299212598425,&quot;top&quot;:142.9808661417323,&quot;width&quot;:553.9919685039371}"/>
</p:tagLst>
</file>

<file path=ppt/tags/tag226.xml><?xml version="1.0" encoding="utf-8"?>
<p:tagLst xmlns:p="http://schemas.openxmlformats.org/presentationml/2006/main">
  <p:tag name="KSO_WM_BEAUTIFY_FLAG" val=""/>
  <p:tag name="KSO_WM_UNIT_TYPE" val="l_h_i"/>
  <p:tag name="KSO_WM_UNIT_INDEX" val="702_3_1"/>
  <p:tag name="KSO_WM_UNIT_ID" val="diagram19882022_5*l_h_i*702_3_1"/>
  <p:tag name="KSO_WM_TEMPLATE_INDEX" val="19882022"/>
  <p:tag name="KSO_WM_TAG_VERSION" val="2.0"/>
  <p:tag name="KSO_WM_DIAGRAM_GROUP_CODE" val="l1-1"/>
  <p:tag name="KSO_WM_UNIT_SUBTYPE" val="d"/>
  <p:tag name="KSO_WM_DIAGRAM_VIRTUALLY_FRAME" val="{&quot;height&quot;:345.41031496063005,&quot;left&quot;:256.80299212598425,&quot;top&quot;:142.9808661417323,&quot;width&quot;:553.9919685039371}"/>
</p:tagLst>
</file>

<file path=ppt/tags/tag227.xml><?xml version="1.0" encoding="utf-8"?>
<p:tagLst xmlns:p="http://schemas.openxmlformats.org/presentationml/2006/main">
  <p:tag name="KSO_WM_BEAUTIFY_FLAG" val=""/>
  <p:tag name="KSO_WM_DIAGRAM_VIRTUALLY_FRAME" val="{&quot;height&quot;:415.65,&quot;left&quot;:33.2,&quot;top&quot;:103.35,&quot;width&quot;:871.35}"/>
</p:tagLst>
</file>

<file path=ppt/tags/tag228.xml><?xml version="1.0" encoding="utf-8"?>
<p:tagLst xmlns:p="http://schemas.openxmlformats.org/presentationml/2006/main">
  <p:tag name="KSO_WM_BEAUTIFY_FLAG" val=""/>
  <p:tag name="KSO_WM_DIAGRAM_VIRTUALLY_FRAME" val="{&quot;height&quot;:415.65,&quot;left&quot;:33.2,&quot;top&quot;:103.35,&quot;width&quot;:871.35}"/>
</p:tagLst>
</file>

<file path=ppt/tags/tag229.xml><?xml version="1.0" encoding="utf-8"?>
<p:tagLst xmlns:p="http://schemas.openxmlformats.org/presentationml/2006/main">
  <p:tag name="KSO_WM_DIAGRAM_VIRTUALLY_FRAME" val="{&quot;height&quot;:415.65,&quot;left&quot;:33.2,&quot;top&quot;:103.35,&quot;width&quot;:871.35}"/>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
  <p:tag name="KSO_WM_DIAGRAM_VIRTUALLY_FRAME" val="{&quot;height&quot;:415.65,&quot;left&quot;:33.2,&quot;top&quot;:103.35,&quot;width&quot;:871.35}"/>
</p:tagLst>
</file>

<file path=ppt/tags/tag231.xml><?xml version="1.0" encoding="utf-8"?>
<p:tagLst xmlns:p="http://schemas.openxmlformats.org/presentationml/2006/main">
  <p:tag name="KSO_WM_BEAUTIFY_FLAG" val=""/>
  <p:tag name="KSO_WM_DIAGRAM_VIRTUALLY_FRAME" val="{&quot;height&quot;:415.65,&quot;left&quot;:33.2,&quot;top&quot;:103.35,&quot;width&quot;:871.35}"/>
</p:tagLst>
</file>

<file path=ppt/tags/tag232.xml><?xml version="1.0" encoding="utf-8"?>
<p:tagLst xmlns:p="http://schemas.openxmlformats.org/presentationml/2006/main">
  <p:tag name="KSO_WM_DIAGRAM_VIRTUALLY_FRAME" val="{&quot;height&quot;:415.65,&quot;left&quot;:33.2,&quot;top&quot;:103.35,&quot;width&quot;:871.35}"/>
</p:tagLst>
</file>

<file path=ppt/tags/tag233.xml><?xml version="1.0" encoding="utf-8"?>
<p:tagLst xmlns:p="http://schemas.openxmlformats.org/presentationml/2006/main">
  <p:tag name="KSO_WM_DIAGRAM_VIRTUALLY_FRAME" val="{&quot;height&quot;:415.65,&quot;left&quot;:33.2,&quot;top&quot;:103.35,&quot;width&quot;:871.35}"/>
</p:tagLst>
</file>

<file path=ppt/tags/tag234.xml><?xml version="1.0" encoding="utf-8"?>
<p:tagLst xmlns:p="http://schemas.openxmlformats.org/presentationml/2006/main">
  <p:tag name="KSO_WM_BEAUTIFY_FLAG" val=""/>
  <p:tag name="KSO_WM_DIAGRAM_VIRTUALLY_FRAME" val="{&quot;height&quot;:415.65,&quot;left&quot;:33.2,&quot;top&quot;:103.35,&quot;width&quot;:871.35}"/>
</p:tagLst>
</file>

<file path=ppt/tags/tag235.xml><?xml version="1.0" encoding="utf-8"?>
<p:tagLst xmlns:p="http://schemas.openxmlformats.org/presentationml/2006/main">
  <p:tag name="KSO_WM_BEAUTIFY_FLAG" val=""/>
  <p:tag name="KSO_WM_DIAGRAM_VIRTUALLY_FRAME" val="{&quot;height&quot;:415.65,&quot;left&quot;:33.2,&quot;top&quot;:103.35,&quot;width&quot;:871.35}"/>
</p:tagLst>
</file>

<file path=ppt/tags/tag236.xml><?xml version="1.0" encoding="utf-8"?>
<p:tagLst xmlns:p="http://schemas.openxmlformats.org/presentationml/2006/main">
  <p:tag name="KSO_WM_DIAGRAM_VIRTUALLY_FRAME" val="{&quot;height&quot;:415.65,&quot;left&quot;:33.2,&quot;top&quot;:103.35,&quot;width&quot;:871.35}"/>
</p:tagLst>
</file>

<file path=ppt/tags/tag237.xml><?xml version="1.0" encoding="utf-8"?>
<p:tagLst xmlns:p="http://schemas.openxmlformats.org/presentationml/2006/main">
  <p:tag name="KSO_WM_BEAUTIFY_FLAG" val=""/>
  <p:tag name="KSO_WM_DIAGRAM_VIRTUALLY_FRAME" val="{&quot;height&quot;:415.65,&quot;left&quot;:33.2,&quot;top&quot;:103.35,&quot;width&quot;:871.35}"/>
</p:tagLst>
</file>

<file path=ppt/tags/tag238.xml><?xml version="1.0" encoding="utf-8"?>
<p:tagLst xmlns:p="http://schemas.openxmlformats.org/presentationml/2006/main">
  <p:tag name="KSO_WM_BEAUTIFY_FLAG" val=""/>
  <p:tag name="KSO_WM_DIAGRAM_VIRTUALLY_FRAME" val="{&quot;height&quot;:415.65,&quot;left&quot;:33.2,&quot;top&quot;:103.35,&quot;width&quot;:871.35}"/>
</p:tagLst>
</file>

<file path=ppt/tags/tag239.xml><?xml version="1.0" encoding="utf-8"?>
<p:tagLst xmlns:p="http://schemas.openxmlformats.org/presentationml/2006/main">
  <p:tag name="KSO_WM_BEAUTIFY_FLAG" val=""/>
  <p:tag name="KSO_WM_DIAGRAM_VIRTUALLY_FRAME" val="{&quot;height&quot;:415.65,&quot;left&quot;:33.2,&quot;top&quot;:103.35,&quot;width&quot;:871.35}"/>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DIAGRAM_VIRTUALLY_FRAME" val="{&quot;height&quot;:415.65,&quot;left&quot;:33.2,&quot;top&quot;:103.35,&quot;width&quot;:871.35}"/>
</p:tagLst>
</file>

<file path=ppt/tags/tag241.xml><?xml version="1.0" encoding="utf-8"?>
<p:tagLst xmlns:p="http://schemas.openxmlformats.org/presentationml/2006/main">
  <p:tag name="KSO_WM_BEAUTIFY_FLAG" val=""/>
  <p:tag name="KSO_WM_DIAGRAM_VIRTUALLY_FRAME" val="{&quot;height&quot;:415.65,&quot;left&quot;:33.2,&quot;top&quot;:103.35,&quot;width&quot;:871.35}"/>
</p:tagLst>
</file>

<file path=ppt/tags/tag242.xml><?xml version="1.0" encoding="utf-8"?>
<p:tagLst xmlns:p="http://schemas.openxmlformats.org/presentationml/2006/main">
  <p:tag name="KSO_WM_DIAGRAM_VIRTUALLY_FRAME" val="{&quot;height&quot;:415.65,&quot;left&quot;:33.2,&quot;top&quot;:103.35,&quot;width&quot;:871.35}"/>
</p:tagLst>
</file>

<file path=ppt/tags/tag243.xml><?xml version="1.0" encoding="utf-8"?>
<p:tagLst xmlns:p="http://schemas.openxmlformats.org/presentationml/2006/main">
  <p:tag name="KSO_WM_BEAUTIFY_FLAG" val=""/>
  <p:tag name="KSO_WM_DIAGRAM_VIRTUALLY_FRAME" val="{&quot;height&quot;:415.65,&quot;left&quot;:33.2,&quot;top&quot;:103.35,&quot;width&quot;:871.35}"/>
</p:tagLst>
</file>

<file path=ppt/tags/tag244.xml><?xml version="1.0" encoding="utf-8"?>
<p:tagLst xmlns:p="http://schemas.openxmlformats.org/presentationml/2006/main">
  <p:tag name="KSO_WM_BEAUTIFY_FLAG" val=""/>
  <p:tag name="KSO_WM_DIAGRAM_VIRTUALLY_FRAME" val="{&quot;height&quot;:415.65,&quot;left&quot;:33.2,&quot;top&quot;:103.35,&quot;width&quot;:871.35}"/>
</p:tagLst>
</file>

<file path=ppt/tags/tag245.xml><?xml version="1.0" encoding="utf-8"?>
<p:tagLst xmlns:p="http://schemas.openxmlformats.org/presentationml/2006/main">
  <p:tag name="KSO_WM_DIAGRAM_VIRTUALLY_FRAME" val="{&quot;height&quot;:415.65,&quot;left&quot;:33.2,&quot;top&quot;:103.35,&quot;width&quot;:871.35}"/>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 name="KSO_WM_UNIT_TYPE" val="l_h_i"/>
  <p:tag name="KSO_WM_UNIT_INDEX" val="702_1_1"/>
  <p:tag name="KSO_WM_UNIT_ID" val="diagram19882022_5*l_h_i*702_1_1"/>
  <p:tag name="KSO_WM_TEMPLATE_INDEX" val="19882022"/>
  <p:tag name="KSO_WM_TAG_VERSION" val="2.0"/>
  <p:tag name="KSO_WM_DIAGRAM_GROUP_CODE" val="l1-1"/>
  <p:tag name="KSO_WM_UNIT_SUBTYPE" val="d"/>
  <p:tag name="KSO_WM_DIAGRAM_VIRTUALLY_FRAME" val="{&quot;height&quot;:345.41031496063005,&quot;left&quot;:256.80299212598425,&quot;top&quot;:142.9808661417323,&quot;width&quot;:553.991968503937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BEAUTIFY_FLAG" val=""/>
  <p:tag name="KSO_WM_UNIT_TYPE" val="l_h_a"/>
  <p:tag name="KSO_WM_UNIT_INDEX" val="702_1_1"/>
  <p:tag name="KSO_WM_UNIT_ID" val="diagram19882022_5*l_h_a*702_1_1"/>
  <p:tag name="KSO_WM_TEMPLATE_INDEX" val="19882022"/>
  <p:tag name="KSO_WM_TAG_VERSION" val="2.0"/>
  <p:tag name="KSO_WM_DIAGRAM_GROUP_CODE" val="l1-1"/>
  <p:tag name="KSO_WM_DIAGRAM_VIRTUALLY_FRAME" val="{&quot;height&quot;:345.41031496063005,&quot;left&quot;:256.80299212598425,&quot;top&quot;:142.9808661417323,&quot;width&quot;:553.9919685039371}"/>
</p:tagLst>
</file>

<file path=ppt/tags/tag251.xml><?xml version="1.0" encoding="utf-8"?>
<p:tagLst xmlns:p="http://schemas.openxmlformats.org/presentationml/2006/main">
  <p:tag name="KSO_WM_BEAUTIFY_FLAG" val=""/>
  <p:tag name="KSO_WM_UNIT_TYPE" val="l_h_a"/>
  <p:tag name="KSO_WM_UNIT_INDEX" val="702_2_1"/>
  <p:tag name="KSO_WM_UNIT_ID" val="diagram19882022_5*l_h_a*702_2_1"/>
  <p:tag name="KSO_WM_TEMPLATE_INDEX" val="19882022"/>
  <p:tag name="KSO_WM_TAG_VERSION" val="2.0"/>
  <p:tag name="KSO_WM_DIAGRAM_GROUP_CODE" val="l1-1"/>
  <p:tag name="KSO_WM_DIAGRAM_VIRTUALLY_FRAME" val="{&quot;height&quot;:345.41031496063005,&quot;left&quot;:256.80299212598425,&quot;top&quot;:142.9808661417323,&quot;width&quot;:553.9919685039371}"/>
</p:tagLst>
</file>

<file path=ppt/tags/tag252.xml><?xml version="1.0" encoding="utf-8"?>
<p:tagLst xmlns:p="http://schemas.openxmlformats.org/presentationml/2006/main">
  <p:tag name="KSO_WM_BEAUTIFY_FLAG" val=""/>
  <p:tag name="KSO_WM_UNIT_TYPE" val="l_h_i"/>
  <p:tag name="KSO_WM_UNIT_INDEX" val="702_2_1"/>
  <p:tag name="KSO_WM_UNIT_ID" val="diagram19882022_5*l_h_i*702_2_1"/>
  <p:tag name="KSO_WM_TEMPLATE_INDEX" val="19882022"/>
  <p:tag name="KSO_WM_TAG_VERSION" val="2.0"/>
  <p:tag name="KSO_WM_DIAGRAM_GROUP_CODE" val="l1-1"/>
  <p:tag name="KSO_WM_UNIT_SUBTYPE" val="d"/>
  <p:tag name="KSO_WM_DIAGRAM_VIRTUALLY_FRAME" val="{&quot;height&quot;:345.41031496063005,&quot;left&quot;:256.80299212598425,&quot;top&quot;:142.9808661417323,&quot;width&quot;:553.9919685039371}"/>
</p:tagLst>
</file>

<file path=ppt/tags/tag253.xml><?xml version="1.0" encoding="utf-8"?>
<p:tagLst xmlns:p="http://schemas.openxmlformats.org/presentationml/2006/main">
  <p:tag name="KSO_WM_BEAUTIFY_FLAG" val=""/>
  <p:tag name="KSO_WM_UNIT_TYPE" val="l_h_a"/>
  <p:tag name="KSO_WM_UNIT_INDEX" val="702_3_1"/>
  <p:tag name="KSO_WM_UNIT_ID" val="diagram19882022_5*l_h_a*702_3_1"/>
  <p:tag name="KSO_WM_TEMPLATE_INDEX" val="19882022"/>
  <p:tag name="KSO_WM_TAG_VERSION" val="2.0"/>
  <p:tag name="KSO_WM_DIAGRAM_GROUP_CODE" val="l1-1"/>
  <p:tag name="KSO_WM_DIAGRAM_VIRTUALLY_FRAME" val="{&quot;height&quot;:345.41031496063005,&quot;left&quot;:256.80299212598425,&quot;top&quot;:142.9808661417323,&quot;width&quot;:553.9919685039371}"/>
</p:tagLst>
</file>

<file path=ppt/tags/tag254.xml><?xml version="1.0" encoding="utf-8"?>
<p:tagLst xmlns:p="http://schemas.openxmlformats.org/presentationml/2006/main">
  <p:tag name="KSO_WM_BEAUTIFY_FLAG" val=""/>
  <p:tag name="KSO_WM_UNIT_TYPE" val="l_h_i"/>
  <p:tag name="KSO_WM_UNIT_INDEX" val="702_3_1"/>
  <p:tag name="KSO_WM_UNIT_ID" val="diagram19882022_5*l_h_i*702_3_1"/>
  <p:tag name="KSO_WM_TEMPLATE_INDEX" val="19882022"/>
  <p:tag name="KSO_WM_TAG_VERSION" val="2.0"/>
  <p:tag name="KSO_WM_DIAGRAM_GROUP_CODE" val="l1-1"/>
  <p:tag name="KSO_WM_UNIT_SUBTYPE" val="d"/>
  <p:tag name="KSO_WM_DIAGRAM_VIRTUALLY_FRAME" val="{&quot;height&quot;:345.41031496063005,&quot;left&quot;:256.80299212598425,&quot;top&quot;:142.9808661417323,&quot;width&quot;:553.9919685039371}"/>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DIAGRAM_VIRTUALLY_FRAME" val="{&quot;height&quot;:334,&quot;left&quot;:33.5,&quot;top&quot;:113,&quot;width&quot;:282.5}"/>
</p:tagLst>
</file>

<file path=ppt/tags/tag258.xml><?xml version="1.0" encoding="utf-8"?>
<p:tagLst xmlns:p="http://schemas.openxmlformats.org/presentationml/2006/main">
  <p:tag name="KSO_WM_DIAGRAM_VIRTUALLY_FRAME" val="{&quot;height&quot;:334,&quot;left&quot;:33.5,&quot;top&quot;:113,&quot;width&quot;:282.5}"/>
</p:tagLst>
</file>

<file path=ppt/tags/tag259.xml><?xml version="1.0" encoding="utf-8"?>
<p:tagLst xmlns:p="http://schemas.openxmlformats.org/presentationml/2006/main">
  <p:tag name="KSO_WM_DIAGRAM_VIRTUALLY_FRAME" val="{&quot;height&quot;:334,&quot;left&quot;:33.5,&quot;top&quot;:113,&quot;width&quot;:282.5}"/>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DIAGRAM_VIRTUALLY_FRAME" val="{&quot;height&quot;:334,&quot;left&quot;:33.5,&quot;top&quot;:113,&quot;width&quot;:282.5}"/>
</p:tagLst>
</file>

<file path=ppt/tags/tag261.xml><?xml version="1.0" encoding="utf-8"?>
<p:tagLst xmlns:p="http://schemas.openxmlformats.org/presentationml/2006/main">
  <p:tag name="KSO_WM_DIAGRAM_VIRTUALLY_FRAME" val="{&quot;height&quot;:334,&quot;left&quot;:33.5,&quot;top&quot;:113,&quot;width&quot;:282.5}"/>
</p:tagLst>
</file>

<file path=ppt/tags/tag262.xml><?xml version="1.0" encoding="utf-8"?>
<p:tagLst xmlns:p="http://schemas.openxmlformats.org/presentationml/2006/main">
  <p:tag name="KSO_WM_DIAGRAM_VIRTUALLY_FRAME" val="{&quot;height&quot;:334,&quot;left&quot;:33.5,&quot;top&quot;:113,&quot;width&quot;:282.5}"/>
</p:tagLst>
</file>

<file path=ppt/tags/tag263.xml><?xml version="1.0" encoding="utf-8"?>
<p:tagLst xmlns:p="http://schemas.openxmlformats.org/presentationml/2006/main">
  <p:tag name="KSO_WM_DIAGRAM_VIRTUALLY_FRAME" val="{&quot;height&quot;:334,&quot;left&quot;:33.5,&quot;top&quot;:113,&quot;width&quot;:282.5}"/>
</p:tagLst>
</file>

<file path=ppt/tags/tag264.xml><?xml version="1.0" encoding="utf-8"?>
<p:tagLst xmlns:p="http://schemas.openxmlformats.org/presentationml/2006/main">
  <p:tag name="KSO_WM_DIAGRAM_VIRTUALLY_FRAME" val="{&quot;height&quot;:334,&quot;left&quot;:33.5,&quot;top&quot;:113,&quot;width&quot;:282.5}"/>
</p:tagLst>
</file>

<file path=ppt/tags/tag265.xml><?xml version="1.0" encoding="utf-8"?>
<p:tagLst xmlns:p="http://schemas.openxmlformats.org/presentationml/2006/main">
  <p:tag name="KSO_WM_DIAGRAM_VIRTUALLY_FRAME" val="{&quot;height&quot;:334,&quot;left&quot;:33.5,&quot;top&quot;:113,&quot;width&quot;:282.5}"/>
</p:tagLst>
</file>

<file path=ppt/tags/tag266.xml><?xml version="1.0" encoding="utf-8"?>
<p:tagLst xmlns:p="http://schemas.openxmlformats.org/presentationml/2006/main">
  <p:tag name="KSO_WM_DIAGRAM_VIRTUALLY_FRAME" val="{&quot;height&quot;:334,&quot;left&quot;:33.5,&quot;top&quot;:113,&quot;width&quot;:282.5}"/>
</p:tagLst>
</file>

<file path=ppt/tags/tag267.xml><?xml version="1.0" encoding="utf-8"?>
<p:tagLst xmlns:p="http://schemas.openxmlformats.org/presentationml/2006/main">
  <p:tag name="KSO_WM_DIAGRAM_VIRTUALLY_FRAME" val="{&quot;height&quot;:334,&quot;left&quot;:33.5,&quot;top&quot;:113,&quot;width&quot;:282.5}"/>
</p:tagLst>
</file>

<file path=ppt/tags/tag268.xml><?xml version="1.0" encoding="utf-8"?>
<p:tagLst xmlns:p="http://schemas.openxmlformats.org/presentationml/2006/main">
  <p:tag name="KSO_WM_DIAGRAM_VIRTUALLY_FRAME" val="{&quot;height&quot;:334,&quot;left&quot;:33.5,&quot;top&quot;:113,&quot;width&quot;:282.5}"/>
</p:tagLst>
</file>

<file path=ppt/tags/tag269.xml><?xml version="1.0" encoding="utf-8"?>
<p:tagLst xmlns:p="http://schemas.openxmlformats.org/presentationml/2006/main">
  <p:tag name="KSO_WM_DIAGRAM_VIRTUALLY_FRAME" val="{&quot;height&quot;:334,&quot;left&quot;:33.5,&quot;top&quot;:113,&quot;width&quot;:282.5}"/>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DIAGRAM_VIRTUALLY_FRAME" val="{&quot;height&quot;:334,&quot;left&quot;:33.5,&quot;top&quot;:113,&quot;width&quot;:282.5}"/>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PP_MARK_KEY" val="54f4a8e2-63bf-450f-87c5-0a1d30b603ea"/>
  <p:tag name="COMMONDATA" val="eyJoZGlkIjoiZjIwNDg5ZDliNjI3MTBiNDk2YmM0MWRkYTYxMjNiOTkifQ=="/>
  <p:tag name="RESOURCE_RECORD_KEY" val="{&quot;70&quot;:[3312260,3312213]}"/>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9.xml><?xml version="1.0" encoding="utf-8"?>
<p:tagLst xmlns:p="http://schemas.openxmlformats.org/presentationml/2006/main">
  <p:tag name="KSO_WM_BEAUTIFY_FLAG" v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FAFAFA"/>
      </a:dk2>
      <a:lt2>
        <a:srgbClr val="FFFFFF"/>
      </a:lt2>
      <a:accent1>
        <a:srgbClr val="C30000"/>
      </a:accent1>
      <a:accent2>
        <a:srgbClr val="3B3E4D"/>
      </a:accent2>
      <a:accent3>
        <a:srgbClr val="C30000"/>
      </a:accent3>
      <a:accent4>
        <a:srgbClr val="3B3E4D"/>
      </a:accent4>
      <a:accent5>
        <a:srgbClr val="C30000"/>
      </a:accent5>
      <a:accent6>
        <a:srgbClr val="3B3E4D"/>
      </a:accent6>
      <a:hlink>
        <a:srgbClr val="5FCBFB"/>
      </a:hlink>
      <a:folHlink>
        <a:srgbClr val="B759BC"/>
      </a:folHlink>
    </a:clrScheme>
    <a:fontScheme name="自定义 9">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ＭＳ Ｐ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ＭＳ Ｐ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0</TotalTime>
  <Words>7940</Words>
  <Application>WPS 演示</Application>
  <PresentationFormat>宽屏</PresentationFormat>
  <Paragraphs>763</Paragraphs>
  <Slides>53</Slides>
  <Notes>7</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53</vt:i4>
      </vt:variant>
    </vt:vector>
  </HeadingPairs>
  <TitlesOfParts>
    <vt:vector size="68" baseType="lpstr">
      <vt:lpstr>Arial</vt:lpstr>
      <vt:lpstr>宋体</vt:lpstr>
      <vt:lpstr>Wingdings</vt:lpstr>
      <vt:lpstr>微软雅黑</vt:lpstr>
      <vt:lpstr>Wingdings</vt:lpstr>
      <vt:lpstr>Arial Unicode MS</vt:lpstr>
      <vt:lpstr>Impact</vt:lpstr>
      <vt:lpstr>Impact MT Std</vt:lpstr>
      <vt:lpstr>Arial Unicode MS</vt:lpstr>
      <vt:lpstr>Inter</vt:lpstr>
      <vt:lpstr>Segoe Print</vt:lpstr>
      <vt:lpstr>-apple-system</vt:lpstr>
      <vt:lpstr>等线</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EDY</dc:creator>
  <cp:lastModifiedBy>四川省场馆协会</cp:lastModifiedBy>
  <cp:revision>392</cp:revision>
  <dcterms:created xsi:type="dcterms:W3CDTF">2019-06-19T02:08:00Z</dcterms:created>
  <dcterms:modified xsi:type="dcterms:W3CDTF">2025-03-07T00:36:41Z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2052-12.1.0.20305</vt:lpwstr>
  </property>
  <property fmtid="{D5CDD505-2E9C-101B-9397-08002B2CF9AE}" pid="3" name="ICV">
    <vt:lpwstr>7D6373A09CD844B8B4825BF8E46FDF95_13</vt:lpwstr>
  </property>
</Properties>
</file>