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274" r:id="rId3"/>
    <p:sldId id="303" r:id="rId4"/>
    <p:sldId id="383" r:id="rId5"/>
    <p:sldId id="382" r:id="rId6"/>
    <p:sldId id="441" r:id="rId7"/>
    <p:sldId id="302" r:id="rId8"/>
    <p:sldId id="307" r:id="rId9"/>
    <p:sldId id="310" r:id="rId10"/>
    <p:sldId id="312" r:id="rId11"/>
    <p:sldId id="311" r:id="rId12"/>
    <p:sldId id="445" r:id="rId13"/>
    <p:sldId id="443" r:id="rId14"/>
    <p:sldId id="444" r:id="rId15"/>
    <p:sldId id="446" r:id="rId16"/>
    <p:sldId id="391" r:id="rId17"/>
    <p:sldId id="447" r:id="rId18"/>
    <p:sldId id="449" r:id="rId19"/>
    <p:sldId id="321" r:id="rId20"/>
    <p:sldId id="451" r:id="rId21"/>
    <p:sldId id="450" r:id="rId22"/>
    <p:sldId id="452" r:id="rId23"/>
    <p:sldId id="455" r:id="rId24"/>
    <p:sldId id="456" r:id="rId25"/>
    <p:sldId id="454" r:id="rId26"/>
    <p:sldId id="507" r:id="rId27"/>
    <p:sldId id="508" r:id="rId28"/>
    <p:sldId id="509" r:id="rId29"/>
    <p:sldId id="510" r:id="rId30"/>
    <p:sldId id="511" r:id="rId31"/>
    <p:sldId id="362" r:id="rId3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t LEE" initials="VL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9900"/>
    <a:srgbClr val="008000"/>
    <a:srgbClr val="FFFF99"/>
    <a:srgbClr val="FFCC66"/>
    <a:srgbClr val="00247D"/>
    <a:srgbClr val="FF3300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8"/>
    <p:restoredTop sz="94660"/>
  </p:normalViewPr>
  <p:slideViewPr>
    <p:cSldViewPr showGuides="1">
      <p:cViewPr>
        <p:scale>
          <a:sx n="70" d="100"/>
          <a:sy n="70" d="100"/>
        </p:scale>
        <p:origin x="-1392" y="-108"/>
      </p:cViewPr>
      <p:guideLst>
        <p:guide orient="horz" pos="2249"/>
        <p:guide pos="28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65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8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86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75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10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65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16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27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18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65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21</a:t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1000" y="2971800"/>
            <a:ext cx="8382000" cy="1470025"/>
          </a:xfrm>
        </p:spPr>
        <p:txBody>
          <a:bodyPr/>
          <a:lstStyle>
            <a:lvl1pPr algn="ctr">
              <a:defRPr>
                <a:solidFill>
                  <a:srgbClr val="00247D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1000" y="4727575"/>
            <a:ext cx="8382000" cy="685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 dirty="0"/>
              <a:pPr algn="r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1000" y="2971800"/>
            <a:ext cx="8382000" cy="1470025"/>
          </a:xfrm>
        </p:spPr>
        <p:txBody>
          <a:bodyPr/>
          <a:lstStyle>
            <a:lvl1pPr algn="ctr">
              <a:defRPr>
                <a:solidFill>
                  <a:srgbClr val="00247D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1000" y="4727575"/>
            <a:ext cx="8382000" cy="685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 dirty="0"/>
              <a:pPr algn="r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7086600" cy="427038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495300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7086600" cy="427038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495300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白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824133"/>
            <a:ext cx="9144000" cy="61384"/>
          </a:xfrm>
          <a:prstGeom prst="rect">
            <a:avLst/>
          </a:prstGeom>
          <a:solidFill>
            <a:srgbClr val="809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标题占位符 8"/>
          <p:cNvSpPr>
            <a:spLocks noGrp="1"/>
          </p:cNvSpPr>
          <p:nvPr>
            <p:ph type="title"/>
          </p:nvPr>
        </p:nvSpPr>
        <p:spPr>
          <a:xfrm>
            <a:off x="1785918" y="1"/>
            <a:ext cx="7358082" cy="11341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6" name="内容占位符 2"/>
          <p:cNvSpPr>
            <a:spLocks noGrp="1"/>
          </p:cNvSpPr>
          <p:nvPr>
            <p:ph sz="half" idx="1"/>
          </p:nvPr>
        </p:nvSpPr>
        <p:spPr>
          <a:xfrm>
            <a:off x="478617" y="1428736"/>
            <a:ext cx="8186766" cy="4857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7086600" cy="4270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5344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7086600" cy="4270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5344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jpeg"/><Relationship Id="rId3" Type="http://schemas.openxmlformats.org/officeDocument/2006/relationships/hyperlink" Target="http://mcm.so/products-big.php?ProId=31&amp;&amp;Pic=1" TargetMode="External"/><Relationship Id="rId7" Type="http://schemas.openxmlformats.org/officeDocument/2006/relationships/hyperlink" Target="http://mcm.so/products-big.php?ProId=50&amp;&amp;Pic=1" TargetMode="External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3.jpeg"/><Relationship Id="rId5" Type="http://schemas.openxmlformats.org/officeDocument/2006/relationships/hyperlink" Target="http://mcm.so/products-big.php?ProId=65&amp;&amp;Pic=1" TargetMode="External"/><Relationship Id="rId10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hyperlink" Target="http://mcm.so/products-big.php?ProId=57&amp;&amp;Pic=1" TargetMode="External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microsoft.com/office/2007/relationships/hdphoto" Target="../media/image6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sz="3600" kern="1200" dirty="0">
                <a:solidFill>
                  <a:srgbClr val="C00000"/>
                </a:solidFill>
                <a:latin typeface="+mj-lt"/>
                <a:ea typeface="+mj-ea"/>
                <a:cs typeface="Arial" panose="020B0604020202020204" pitchFamily="34" charset="0"/>
              </a:rPr>
              <a:t>安全</a:t>
            </a:r>
            <a:r>
              <a:rPr lang="zh-CN" altLang="en-US" sz="3600" kern="1200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   </a:t>
            </a:r>
            <a:r>
              <a:rPr lang="zh-CN" altLang="en-US" sz="3600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耐候</a:t>
            </a:r>
            <a:r>
              <a:rPr lang="zh-CN" altLang="en-US" sz="3600" kern="1200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   </a:t>
            </a:r>
            <a:r>
              <a:rPr lang="zh-CN" altLang="en-US" sz="3600" kern="1200" dirty="0">
                <a:solidFill>
                  <a:srgbClr val="00B0F0"/>
                </a:solidFill>
                <a:latin typeface="+mj-lt"/>
                <a:ea typeface="+mj-ea"/>
                <a:cs typeface="Arial" panose="020B0604020202020204" pitchFamily="34" charset="0"/>
              </a:rPr>
              <a:t>实用</a:t>
            </a:r>
            <a:r>
              <a:rPr lang="en-US" altLang="zh-CN" kern="1200" dirty="0">
                <a:solidFill>
                  <a:srgbClr val="00247D"/>
                </a:solidFill>
                <a:latin typeface="+mj-lt"/>
                <a:ea typeface="+mj-ea"/>
                <a:cs typeface="Arial" panose="020B0604020202020204" pitchFamily="34" charset="0"/>
              </a:rPr>
              <a:t/>
            </a:r>
            <a:br>
              <a:rPr lang="en-US" altLang="zh-CN" kern="1200" dirty="0">
                <a:solidFill>
                  <a:srgbClr val="00247D"/>
                </a:solidFill>
                <a:latin typeface="+mj-lt"/>
                <a:ea typeface="+mj-ea"/>
                <a:cs typeface="Arial" panose="020B0604020202020204" pitchFamily="34" charset="0"/>
              </a:rPr>
            </a:br>
            <a:r>
              <a:rPr lang="en-US" altLang="zh-CN" kern="1200" dirty="0">
                <a:solidFill>
                  <a:srgbClr val="00247D"/>
                </a:solidFill>
                <a:latin typeface="+mj-lt"/>
                <a:ea typeface="+mj-ea"/>
                <a:cs typeface="Arial" panose="020B0604020202020204" pitchFamily="34" charset="0"/>
              </a:rPr>
              <a:t/>
            </a:r>
            <a:br>
              <a:rPr lang="en-US" altLang="zh-CN" kern="1200" dirty="0">
                <a:solidFill>
                  <a:srgbClr val="00247D"/>
                </a:solidFill>
                <a:latin typeface="+mj-lt"/>
                <a:ea typeface="+mj-ea"/>
                <a:cs typeface="Arial" panose="020B0604020202020204" pitchFamily="34" charset="0"/>
              </a:rPr>
            </a:br>
            <a:r>
              <a:rPr lang="en-US" altLang="zh-CN" sz="2800" kern="1200" dirty="0">
                <a:solidFill>
                  <a:srgbClr val="00247D"/>
                </a:solidFill>
                <a:latin typeface="+mj-lt"/>
                <a:ea typeface="+mj-ea"/>
                <a:cs typeface="Arial" panose="020B0604020202020204" pitchFamily="34" charset="0"/>
              </a:rPr>
              <a:t>——</a:t>
            </a:r>
            <a:r>
              <a:rPr lang="zh-CN" altLang="en-US" sz="240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体育场馆整体涂装解决方案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5257800"/>
            <a:ext cx="5181600" cy="685800"/>
          </a:xfrm>
        </p:spPr>
        <p:txBody>
          <a:bodyPr vert="horz" wrap="square" lIns="91440" tIns="45720" rIns="91440" bIns="45720" numCol="1" rtlCol="0" anchor="t" anchorCtr="0" compatLnSpc="1">
            <a:normAutofit fontScale="8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立邦涂料（成都）有限公司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2019.3.6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168956" y="2477911"/>
            <a:ext cx="6567312" cy="3222633"/>
            <a:chOff x="429941" y="965976"/>
            <a:chExt cx="6567312" cy="3222633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12" y="1030588"/>
              <a:ext cx="1516057" cy="1530279"/>
            </a:xfrm>
            <a:prstGeom prst="rect">
              <a:avLst/>
            </a:prstGeom>
          </p:spPr>
        </p:pic>
        <p:sp>
          <p:nvSpPr>
            <p:cNvPr id="27" name="矩形 47"/>
            <p:cNvSpPr>
              <a:spLocks noChangeArrowheads="1"/>
            </p:cNvSpPr>
            <p:nvPr/>
          </p:nvSpPr>
          <p:spPr bwMode="auto">
            <a:xfrm>
              <a:off x="466645" y="1042137"/>
              <a:ext cx="1487493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仿砖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29941" y="965976"/>
              <a:ext cx="6567312" cy="3222633"/>
              <a:chOff x="429941" y="965976"/>
              <a:chExt cx="6567312" cy="3222633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429941" y="965976"/>
                <a:ext cx="6567312" cy="3222633"/>
                <a:chOff x="15945" y="1825050"/>
                <a:chExt cx="8994187" cy="4413520"/>
              </a:xfrm>
            </p:grpSpPr>
            <p:pic>
              <p:nvPicPr>
                <p:cNvPr id="5" name="图片 4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342514" y="1913538"/>
                  <a:ext cx="2093804" cy="2095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" name="矩形 47"/>
                <p:cNvSpPr>
                  <a:spLocks noChangeArrowheads="1"/>
                </p:cNvSpPr>
                <p:nvPr/>
              </p:nvSpPr>
              <p:spPr bwMode="auto">
                <a:xfrm>
                  <a:off x="2340868" y="1913539"/>
                  <a:ext cx="2037179" cy="505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金秋麻</a:t>
                  </a:r>
                </a:p>
              </p:txBody>
            </p:sp>
            <p:pic>
              <p:nvPicPr>
                <p:cNvPr id="7" name="图片 2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602165" y="1919233"/>
                  <a:ext cx="2092713" cy="20966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矩形 24"/>
                <p:cNvSpPr>
                  <a:spLocks noChangeArrowheads="1"/>
                </p:cNvSpPr>
                <p:nvPr/>
              </p:nvSpPr>
              <p:spPr bwMode="auto">
                <a:xfrm>
                  <a:off x="4599973" y="1913539"/>
                  <a:ext cx="1857428" cy="505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金玛丽</a:t>
                  </a:r>
                </a:p>
              </p:txBody>
            </p:sp>
            <p:pic>
              <p:nvPicPr>
                <p:cNvPr id="9" name="图片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875154" y="1919233"/>
                  <a:ext cx="2064946" cy="20966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矩形 27"/>
                <p:cNvSpPr>
                  <a:spLocks noChangeArrowheads="1"/>
                </p:cNvSpPr>
                <p:nvPr/>
              </p:nvSpPr>
              <p:spPr bwMode="auto">
                <a:xfrm>
                  <a:off x="6859079" y="1913539"/>
                  <a:ext cx="1797513" cy="505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b="1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樱花红</a:t>
                  </a:r>
                </a:p>
              </p:txBody>
            </p:sp>
            <p:pic>
              <p:nvPicPr>
                <p:cNvPr id="11" name="图片 2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92799" y="4083963"/>
                  <a:ext cx="2082096" cy="2097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" name="矩形 24"/>
                <p:cNvSpPr>
                  <a:spLocks noChangeArrowheads="1"/>
                </p:cNvSpPr>
                <p:nvPr/>
              </p:nvSpPr>
              <p:spPr bwMode="auto">
                <a:xfrm>
                  <a:off x="89686" y="4083963"/>
                  <a:ext cx="1730324" cy="505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卡麦</a:t>
                  </a:r>
                </a:p>
              </p:txBody>
            </p:sp>
            <p:pic>
              <p:nvPicPr>
                <p:cNvPr id="13" name="图片 3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340018" y="4084945"/>
                  <a:ext cx="2097946" cy="20959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矩形 27"/>
                <p:cNvSpPr>
                  <a:spLocks noChangeArrowheads="1"/>
                </p:cNvSpPr>
                <p:nvPr/>
              </p:nvSpPr>
              <p:spPr bwMode="auto">
                <a:xfrm>
                  <a:off x="2344849" y="4083963"/>
                  <a:ext cx="1860546" cy="505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b="1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古典灰麻</a:t>
                  </a:r>
                </a:p>
              </p:txBody>
            </p:sp>
            <p:pic>
              <p:nvPicPr>
                <p:cNvPr id="15" name="图片 3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614873" y="4088795"/>
                  <a:ext cx="2067297" cy="20931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矩形 15"/>
                <p:cNvSpPr>
                  <a:spLocks noChangeArrowheads="1"/>
                </p:cNvSpPr>
                <p:nvPr/>
              </p:nvSpPr>
              <p:spPr bwMode="auto">
                <a:xfrm>
                  <a:off x="4599974" y="4083963"/>
                  <a:ext cx="1689327" cy="505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b="1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黄金桂</a:t>
                  </a:r>
                </a:p>
              </p:txBody>
            </p:sp>
            <p:sp>
              <p:nvSpPr>
                <p:cNvPr id="18" name="矩形 48"/>
                <p:cNvSpPr>
                  <a:spLocks noChangeArrowheads="1"/>
                </p:cNvSpPr>
                <p:nvPr/>
              </p:nvSpPr>
              <p:spPr bwMode="auto">
                <a:xfrm>
                  <a:off x="6859079" y="4083963"/>
                  <a:ext cx="1858645" cy="505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b="1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中国白麻</a:t>
                  </a: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15945" y="1825050"/>
                  <a:ext cx="8994187" cy="4413520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5426612" y="2612636"/>
                <a:ext cx="1531863" cy="1529024"/>
                <a:chOff x="7112253" y="1423775"/>
                <a:chExt cx="1531863" cy="1529024"/>
              </a:xfrm>
            </p:grpSpPr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12253" y="1428018"/>
                  <a:ext cx="1531863" cy="1524781"/>
                </a:xfrm>
                <a:prstGeom prst="rect">
                  <a:avLst/>
                </a:prstGeom>
              </p:spPr>
            </p:pic>
            <p:sp>
              <p:nvSpPr>
                <p:cNvPr id="30" name="矩形 24"/>
                <p:cNvSpPr>
                  <a:spLocks noChangeArrowheads="1"/>
                </p:cNvSpPr>
                <p:nvPr/>
              </p:nvSpPr>
              <p:spPr bwMode="auto">
                <a:xfrm>
                  <a:off x="7112253" y="1423775"/>
                  <a:ext cx="135624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defTabSz="9137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木纹</a:t>
                  </a:r>
                </a:p>
              </p:txBody>
            </p:sp>
          </p:grpSp>
        </p:grpSp>
      </p:grpSp>
      <p:grpSp>
        <p:nvGrpSpPr>
          <p:cNvPr id="3" name="组合 2"/>
          <p:cNvGrpSpPr/>
          <p:nvPr/>
        </p:nvGrpSpPr>
        <p:grpSpPr>
          <a:xfrm>
            <a:off x="6865699" y="2477911"/>
            <a:ext cx="1720741" cy="3214405"/>
            <a:chOff x="7126684" y="965976"/>
            <a:chExt cx="1720741" cy="3214405"/>
          </a:xfrm>
        </p:grpSpPr>
        <p:sp>
          <p:nvSpPr>
            <p:cNvPr id="24" name="矩形 23"/>
            <p:cNvSpPr/>
            <p:nvPr/>
          </p:nvSpPr>
          <p:spPr>
            <a:xfrm>
              <a:off x="7126684" y="965976"/>
              <a:ext cx="1720741" cy="321440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296" y="2643758"/>
              <a:ext cx="1490808" cy="1514475"/>
            </a:xfrm>
            <a:prstGeom prst="rect">
              <a:avLst/>
            </a:prstGeom>
          </p:spPr>
        </p:pic>
        <p:sp>
          <p:nvSpPr>
            <p:cNvPr id="34" name="矩形 24"/>
            <p:cNvSpPr>
              <a:spLocks noChangeArrowheads="1"/>
            </p:cNvSpPr>
            <p:nvPr/>
          </p:nvSpPr>
          <p:spPr bwMode="auto">
            <a:xfrm>
              <a:off x="7256338" y="2612636"/>
              <a:ext cx="1263436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单色</a:t>
              </a: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23112" y="1062753"/>
              <a:ext cx="1509484" cy="1489350"/>
            </a:xfrm>
            <a:prstGeom prst="rect">
              <a:avLst/>
            </a:prstGeom>
          </p:spPr>
        </p:pic>
        <p:sp>
          <p:nvSpPr>
            <p:cNvPr id="38" name="矩形 24"/>
            <p:cNvSpPr>
              <a:spLocks noChangeArrowheads="1"/>
            </p:cNvSpPr>
            <p:nvPr/>
          </p:nvSpPr>
          <p:spPr bwMode="auto">
            <a:xfrm>
              <a:off x="7236296" y="1067039"/>
              <a:ext cx="1263436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金属色</a:t>
              </a: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69035" y="15188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饰面效果</a:t>
            </a:r>
          </a:p>
        </p:txBody>
      </p:sp>
      <p:sp>
        <p:nvSpPr>
          <p:cNvPr id="17" name="标题 1"/>
          <p:cNvSpPr txBox="1"/>
          <p:nvPr/>
        </p:nvSpPr>
        <p:spPr>
          <a:xfrm>
            <a:off x="1629410" y="-40005"/>
            <a:ext cx="7086600" cy="12954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节能装饰一体板效果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83487" y="1146247"/>
            <a:ext cx="8342027" cy="27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ea"/>
            </a:endParaRPr>
          </a:p>
        </p:txBody>
      </p:sp>
      <p:grpSp>
        <p:nvGrpSpPr>
          <p:cNvPr id="44037" name="组合 149"/>
          <p:cNvGrpSpPr/>
          <p:nvPr/>
        </p:nvGrpSpPr>
        <p:grpSpPr bwMode="auto">
          <a:xfrm>
            <a:off x="1677353" y="504508"/>
            <a:ext cx="1170305" cy="460375"/>
            <a:chOff x="568441" y="183894"/>
            <a:chExt cx="1561137" cy="612651"/>
          </a:xfrm>
        </p:grpSpPr>
        <p:sp>
          <p:nvSpPr>
            <p:cNvPr id="67" name="文本框 23"/>
            <p:cNvSpPr txBox="1"/>
            <p:nvPr/>
          </p:nvSpPr>
          <p:spPr>
            <a:xfrm>
              <a:off x="665853" y="183894"/>
              <a:ext cx="1463725" cy="6126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tx2"/>
                  </a:solidFill>
                  <a:latin typeface="+mn-ea"/>
                  <a:ea typeface="+mn-ea"/>
                </a:rPr>
                <a:t>效果好</a:t>
              </a:r>
              <a:endParaRPr lang="zh-CN" altLang="en-US" sz="1800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  <p:sp>
          <p:nvSpPr>
            <p:cNvPr id="71" name="等腰三角形 70"/>
            <p:cNvSpPr/>
            <p:nvPr/>
          </p:nvSpPr>
          <p:spPr>
            <a:xfrm rot="16200000" flipH="1" flipV="1">
              <a:off x="492570" y="454123"/>
              <a:ext cx="304213" cy="152471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ea"/>
              </a:endParaRPr>
            </a:p>
          </p:txBody>
        </p:sp>
      </p:grpSp>
      <p:sp>
        <p:nvSpPr>
          <p:cNvPr id="34" name="TextBox 41"/>
          <p:cNvSpPr txBox="1"/>
          <p:nvPr/>
        </p:nvSpPr>
        <p:spPr bwMode="auto">
          <a:xfrm>
            <a:off x="193358" y="1463040"/>
            <a:ext cx="2603500" cy="29051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kern="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+mn-ea"/>
              </a:rPr>
              <a:t>效果更好，更逼真</a:t>
            </a:r>
          </a:p>
        </p:txBody>
      </p:sp>
      <p:sp>
        <p:nvSpPr>
          <p:cNvPr id="35" name="TextBox 42"/>
          <p:cNvSpPr txBox="1">
            <a:spLocks noChangeArrowheads="1"/>
          </p:cNvSpPr>
          <p:nvPr/>
        </p:nvSpPr>
        <p:spPr bwMode="auto">
          <a:xfrm>
            <a:off x="193675" y="1753870"/>
            <a:ext cx="7621588" cy="34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1800" dirty="0">
                <a:solidFill>
                  <a:srgbClr val="000000"/>
                </a:solidFill>
                <a:latin typeface="+mn-ea"/>
                <a:ea typeface="+mn-ea"/>
              </a:rPr>
              <a:t>分隔缝更加立体自然</a:t>
            </a:r>
          </a:p>
        </p:txBody>
      </p:sp>
      <p:pic>
        <p:nvPicPr>
          <p:cNvPr id="44040" name="图片 21" descr="砂胶仿砖.jpg"/>
          <p:cNvPicPr>
            <a:picLocks noChangeAspect="1"/>
          </p:cNvPicPr>
          <p:nvPr/>
        </p:nvPicPr>
        <p:blipFill>
          <a:blip r:embed="rId2" cstate="print"/>
          <a:srcRect l="3761"/>
          <a:stretch>
            <a:fillRect/>
          </a:stretch>
        </p:blipFill>
        <p:spPr bwMode="auto">
          <a:xfrm>
            <a:off x="82550" y="2766695"/>
            <a:ext cx="436054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图片 18" descr="IMG_16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5010" y="2734310"/>
            <a:ext cx="4375785" cy="297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99113" y="1354138"/>
            <a:ext cx="2563812" cy="1323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立体结构</a:t>
            </a:r>
            <a:endParaRPr lang="en-US" altLang="zh-CN" sz="4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268230" y="2171557"/>
            <a:ext cx="2070822" cy="717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施工工艺</a:t>
            </a:r>
          </a:p>
        </p:txBody>
      </p:sp>
      <p:sp>
        <p:nvSpPr>
          <p:cNvPr id="4" name="文本占位符 3"/>
          <p:cNvSpPr txBox="1"/>
          <p:nvPr/>
        </p:nvSpPr>
        <p:spPr>
          <a:xfrm>
            <a:off x="330870" y="2499798"/>
            <a:ext cx="2302356" cy="33352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91B0E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基层墙体处理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91B0E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粘贴一体板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91B0E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安装锚固件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91B0E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填缝密封处理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91B0E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去除保护膜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241349" y="2566890"/>
            <a:ext cx="2033634" cy="1131590"/>
            <a:chOff x="4788024" y="954518"/>
            <a:chExt cx="3567336" cy="213970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4860032" y="954518"/>
              <a:ext cx="3495328" cy="2139702"/>
            </a:xfrm>
            <a:custGeom>
              <a:avLst/>
              <a:gdLst>
                <a:gd name="connsiteX0" fmla="*/ 531769 w 3495328"/>
                <a:gd name="connsiteY0" fmla="*/ 0 h 2139702"/>
                <a:gd name="connsiteX1" fmla="*/ 3495328 w 3495328"/>
                <a:gd name="connsiteY1" fmla="*/ 0 h 2139702"/>
                <a:gd name="connsiteX2" fmla="*/ 3495328 w 3495328"/>
                <a:gd name="connsiteY2" fmla="*/ 4 h 2139702"/>
                <a:gd name="connsiteX3" fmla="*/ 2960404 w 3495328"/>
                <a:gd name="connsiteY3" fmla="*/ 2139702 h 2139702"/>
                <a:gd name="connsiteX4" fmla="*/ 0 w 3495328"/>
                <a:gd name="connsiteY4" fmla="*/ 2139702 h 2139702"/>
                <a:gd name="connsiteX5" fmla="*/ 0 w 3495328"/>
                <a:gd name="connsiteY5" fmla="*/ 2127074 h 213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95328" h="2139702">
                  <a:moveTo>
                    <a:pt x="531769" y="0"/>
                  </a:moveTo>
                  <a:lnTo>
                    <a:pt x="3495328" y="0"/>
                  </a:lnTo>
                  <a:lnTo>
                    <a:pt x="3495328" y="4"/>
                  </a:lnTo>
                  <a:lnTo>
                    <a:pt x="2960404" y="2139702"/>
                  </a:lnTo>
                  <a:lnTo>
                    <a:pt x="0" y="2139702"/>
                  </a:lnTo>
                  <a:lnTo>
                    <a:pt x="0" y="2127074"/>
                  </a:lnTo>
                  <a:close/>
                </a:path>
              </a:pathLst>
            </a:custGeom>
          </p:spPr>
        </p:pic>
        <p:sp>
          <p:nvSpPr>
            <p:cNvPr id="7" name="平行四边形 6"/>
            <p:cNvSpPr/>
            <p:nvPr/>
          </p:nvSpPr>
          <p:spPr>
            <a:xfrm>
              <a:off x="4788024" y="954518"/>
              <a:ext cx="648072" cy="2139702"/>
            </a:xfrm>
            <a:prstGeom prst="parallelogram">
              <a:avLst>
                <a:gd name="adj" fmla="val 803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329065" y="1989705"/>
            <a:ext cx="1858201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基层墙体处理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07731" y="1984819"/>
            <a:ext cx="1627369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粘贴一体板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35043" y="3937975"/>
            <a:ext cx="1627369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安装锚固件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61703" y="3937975"/>
            <a:ext cx="1858201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填缝密封处理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53481" y="2566890"/>
            <a:ext cx="1983820" cy="1130400"/>
            <a:chOff x="6385073" y="998497"/>
            <a:chExt cx="1983820" cy="113656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/>
            <a:srcRect l="952" t="1809"/>
            <a:stretch>
              <a:fillRect/>
            </a:stretch>
          </p:blipFill>
          <p:spPr>
            <a:xfrm>
              <a:off x="6431910" y="998498"/>
              <a:ext cx="1936983" cy="1136568"/>
            </a:xfrm>
            <a:custGeom>
              <a:avLst/>
              <a:gdLst>
                <a:gd name="connsiteX0" fmla="*/ 284142 w 1936983"/>
                <a:gd name="connsiteY0" fmla="*/ 0 h 1136568"/>
                <a:gd name="connsiteX1" fmla="*/ 1936983 w 1936983"/>
                <a:gd name="connsiteY1" fmla="*/ 0 h 1136568"/>
                <a:gd name="connsiteX2" fmla="*/ 1652842 w 1936983"/>
                <a:gd name="connsiteY2" fmla="*/ 1136568 h 1136568"/>
                <a:gd name="connsiteX3" fmla="*/ 0 w 1936983"/>
                <a:gd name="connsiteY3" fmla="*/ 1136568 h 113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6983" h="1136568">
                  <a:moveTo>
                    <a:pt x="284142" y="0"/>
                  </a:moveTo>
                  <a:lnTo>
                    <a:pt x="1936983" y="0"/>
                  </a:lnTo>
                  <a:lnTo>
                    <a:pt x="1652842" y="1136568"/>
                  </a:lnTo>
                  <a:lnTo>
                    <a:pt x="0" y="1136568"/>
                  </a:lnTo>
                  <a:close/>
                </a:path>
              </a:pathLst>
            </a:custGeom>
            <a:noFill/>
          </p:spPr>
        </p:pic>
        <p:sp>
          <p:nvSpPr>
            <p:cNvPr id="15" name="平行四边形 14"/>
            <p:cNvSpPr/>
            <p:nvPr/>
          </p:nvSpPr>
          <p:spPr>
            <a:xfrm>
              <a:off x="6385073" y="998497"/>
              <a:ext cx="369447" cy="1136568"/>
            </a:xfrm>
            <a:prstGeom prst="parallelogram">
              <a:avLst>
                <a:gd name="adj" fmla="val 803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37008" y="4587881"/>
            <a:ext cx="1972800" cy="1131590"/>
            <a:chOff x="2843304" y="3219822"/>
            <a:chExt cx="2007945" cy="113159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905333" y="3219822"/>
              <a:ext cx="1945916" cy="1131590"/>
            </a:xfrm>
            <a:custGeom>
              <a:avLst/>
              <a:gdLst>
                <a:gd name="connsiteX0" fmla="*/ 293233 w 1945916"/>
                <a:gd name="connsiteY0" fmla="*/ 0 h 1081481"/>
                <a:gd name="connsiteX1" fmla="*/ 1945916 w 1945916"/>
                <a:gd name="connsiteY1" fmla="*/ 0 h 1081481"/>
                <a:gd name="connsiteX2" fmla="*/ 1945916 w 1945916"/>
                <a:gd name="connsiteY2" fmla="*/ 4 h 1081481"/>
                <a:gd name="connsiteX3" fmla="*/ 1652684 w 1945916"/>
                <a:gd name="connsiteY3" fmla="*/ 1081481 h 1081481"/>
                <a:gd name="connsiteX4" fmla="*/ 0 w 1945916"/>
                <a:gd name="connsiteY4" fmla="*/ 1081481 h 108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5916" h="1081481">
                  <a:moveTo>
                    <a:pt x="293233" y="0"/>
                  </a:moveTo>
                  <a:lnTo>
                    <a:pt x="1945916" y="0"/>
                  </a:lnTo>
                  <a:lnTo>
                    <a:pt x="1945916" y="4"/>
                  </a:lnTo>
                  <a:lnTo>
                    <a:pt x="1652684" y="1081481"/>
                  </a:lnTo>
                  <a:lnTo>
                    <a:pt x="0" y="1081481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8" name="平行四边形 17"/>
            <p:cNvSpPr/>
            <p:nvPr/>
          </p:nvSpPr>
          <p:spPr>
            <a:xfrm>
              <a:off x="2843304" y="3219822"/>
              <a:ext cx="369447" cy="1131590"/>
            </a:xfrm>
            <a:prstGeom prst="parallelogram">
              <a:avLst>
                <a:gd name="adj" fmla="val 803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28631" y="4589071"/>
            <a:ext cx="1972450" cy="1130400"/>
            <a:chOff x="4970183" y="3219822"/>
            <a:chExt cx="1972450" cy="112497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/>
            <a:srcRect l="176"/>
            <a:stretch>
              <a:fillRect/>
            </a:stretch>
          </p:blipFill>
          <p:spPr>
            <a:xfrm>
              <a:off x="5003542" y="3219822"/>
              <a:ext cx="1939091" cy="1124974"/>
            </a:xfrm>
            <a:custGeom>
              <a:avLst/>
              <a:gdLst>
                <a:gd name="connsiteX0" fmla="*/ 305025 w 1939091"/>
                <a:gd name="connsiteY0" fmla="*/ 0 h 1124974"/>
                <a:gd name="connsiteX1" fmla="*/ 1939091 w 1939091"/>
                <a:gd name="connsiteY1" fmla="*/ 0 h 1124974"/>
                <a:gd name="connsiteX2" fmla="*/ 1939091 w 1939091"/>
                <a:gd name="connsiteY2" fmla="*/ 25175 h 1124974"/>
                <a:gd name="connsiteX3" fmla="*/ 1640892 w 1939091"/>
                <a:gd name="connsiteY3" fmla="*/ 1124974 h 1124974"/>
                <a:gd name="connsiteX4" fmla="*/ 0 w 1939091"/>
                <a:gd name="connsiteY4" fmla="*/ 1124974 h 112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091" h="1124974">
                  <a:moveTo>
                    <a:pt x="305025" y="0"/>
                  </a:moveTo>
                  <a:lnTo>
                    <a:pt x="1939091" y="0"/>
                  </a:lnTo>
                  <a:lnTo>
                    <a:pt x="1939091" y="25175"/>
                  </a:lnTo>
                  <a:lnTo>
                    <a:pt x="1640892" y="1124974"/>
                  </a:lnTo>
                  <a:lnTo>
                    <a:pt x="0" y="1124974"/>
                  </a:lnTo>
                  <a:close/>
                </a:path>
              </a:pathLst>
            </a:custGeom>
          </p:spPr>
        </p:pic>
        <p:sp>
          <p:nvSpPr>
            <p:cNvPr id="21" name="平行四边形 20"/>
            <p:cNvSpPr/>
            <p:nvPr/>
          </p:nvSpPr>
          <p:spPr>
            <a:xfrm>
              <a:off x="4970183" y="3219822"/>
              <a:ext cx="369447" cy="1124974"/>
            </a:xfrm>
            <a:prstGeom prst="parallelogram">
              <a:avLst>
                <a:gd name="adj" fmla="val 803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" name="箭头: 右 21"/>
          <p:cNvSpPr/>
          <p:nvPr/>
        </p:nvSpPr>
        <p:spPr>
          <a:xfrm>
            <a:off x="5492918" y="2917136"/>
            <a:ext cx="288032" cy="3600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箭头: 右 22"/>
          <p:cNvSpPr/>
          <p:nvPr/>
        </p:nvSpPr>
        <p:spPr>
          <a:xfrm>
            <a:off x="4444163" y="5013727"/>
            <a:ext cx="288032" cy="3600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箭头: 右 23"/>
          <p:cNvSpPr/>
          <p:nvPr/>
        </p:nvSpPr>
        <p:spPr>
          <a:xfrm>
            <a:off x="6632848" y="4973656"/>
            <a:ext cx="288032" cy="3600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箭头: 右 24"/>
          <p:cNvSpPr/>
          <p:nvPr/>
        </p:nvSpPr>
        <p:spPr>
          <a:xfrm>
            <a:off x="8169571" y="2917136"/>
            <a:ext cx="288032" cy="3600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776864" y="3937975"/>
            <a:ext cx="1972800" cy="1810255"/>
            <a:chOff x="6929264" y="2413975"/>
            <a:chExt cx="1972800" cy="1810255"/>
          </a:xfrm>
        </p:grpSpPr>
        <p:sp>
          <p:nvSpPr>
            <p:cNvPr id="26" name="矩形 25"/>
            <p:cNvSpPr/>
            <p:nvPr/>
          </p:nvSpPr>
          <p:spPr>
            <a:xfrm>
              <a:off x="7190984" y="2413975"/>
              <a:ext cx="1627369" cy="4589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B0E"/>
                </a:buClr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去除保护膜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6929264" y="3093830"/>
              <a:ext cx="1972800" cy="1130400"/>
              <a:chOff x="3286459" y="2920752"/>
              <a:chExt cx="2043040" cy="1119362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6" cstate="print"/>
              <a:srcRect t="976"/>
              <a:stretch>
                <a:fillRect/>
              </a:stretch>
            </p:blipFill>
            <p:spPr>
              <a:xfrm>
                <a:off x="3365916" y="2920752"/>
                <a:ext cx="1963583" cy="1119362"/>
              </a:xfrm>
              <a:custGeom>
                <a:avLst/>
                <a:gdLst>
                  <a:gd name="connsiteX0" fmla="*/ 326272 w 1963583"/>
                  <a:gd name="connsiteY0" fmla="*/ 0 h 1119362"/>
                  <a:gd name="connsiteX1" fmla="*/ 1963583 w 1963583"/>
                  <a:gd name="connsiteY1" fmla="*/ 0 h 1119362"/>
                  <a:gd name="connsiteX2" fmla="*/ 1637311 w 1963583"/>
                  <a:gd name="connsiteY2" fmla="*/ 1119362 h 1119362"/>
                  <a:gd name="connsiteX3" fmla="*/ 0 w 1963583"/>
                  <a:gd name="connsiteY3" fmla="*/ 1119362 h 111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3583" h="1119362">
                    <a:moveTo>
                      <a:pt x="326272" y="0"/>
                    </a:moveTo>
                    <a:lnTo>
                      <a:pt x="1963583" y="0"/>
                    </a:lnTo>
                    <a:lnTo>
                      <a:pt x="1637311" y="1119362"/>
                    </a:lnTo>
                    <a:lnTo>
                      <a:pt x="0" y="1119362"/>
                    </a:lnTo>
                    <a:close/>
                  </a:path>
                </a:pathLst>
              </a:custGeom>
            </p:spPr>
          </p:pic>
          <p:sp>
            <p:nvSpPr>
              <p:cNvPr id="30" name="平行四边形 29"/>
              <p:cNvSpPr/>
              <p:nvPr/>
            </p:nvSpPr>
            <p:spPr>
              <a:xfrm>
                <a:off x="3286459" y="2920752"/>
                <a:ext cx="429756" cy="1119362"/>
              </a:xfrm>
              <a:prstGeom prst="parallelogram">
                <a:avLst>
                  <a:gd name="adj" fmla="val 80323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1" name="矩形 30"/>
          <p:cNvSpPr/>
          <p:nvPr/>
        </p:nvSpPr>
        <p:spPr>
          <a:xfrm>
            <a:off x="188165" y="2104363"/>
            <a:ext cx="2268899" cy="37898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33" name="标题 1"/>
          <p:cNvSpPr txBox="1"/>
          <p:nvPr/>
        </p:nvSpPr>
        <p:spPr>
          <a:xfrm>
            <a:off x="1629410" y="-40005"/>
            <a:ext cx="7086600" cy="12954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施工工艺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172387" y="1710127"/>
            <a:ext cx="8342027" cy="27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34" name="TextBox 41"/>
          <p:cNvSpPr txBox="1"/>
          <p:nvPr/>
        </p:nvSpPr>
        <p:spPr bwMode="auto">
          <a:xfrm>
            <a:off x="-14287" y="1784350"/>
            <a:ext cx="4657725" cy="29051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kern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latin typeface="+mn-ea"/>
              </a:rPr>
              <a:t>机械化工厂生产</a:t>
            </a:r>
          </a:p>
        </p:txBody>
      </p:sp>
      <p:pic>
        <p:nvPicPr>
          <p:cNvPr id="47111" name="内容占位符 4" descr="IMG_16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20" y="1413510"/>
            <a:ext cx="8604250" cy="467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19885"/>
            <a:ext cx="89154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0188"/>
            <a:ext cx="891540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03488" y="3181350"/>
            <a:ext cx="3679825" cy="132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从人工到智能</a:t>
            </a:r>
            <a:endParaRPr lang="en-US" altLang="zh-CN" sz="4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质量稳定</a:t>
            </a:r>
          </a:p>
        </p:txBody>
      </p:sp>
      <p:sp>
        <p:nvSpPr>
          <p:cNvPr id="33" name="标题 1"/>
          <p:cNvSpPr txBox="1"/>
          <p:nvPr/>
        </p:nvSpPr>
        <p:spPr>
          <a:xfrm>
            <a:off x="1629410" y="-40005"/>
            <a:ext cx="7086600" cy="12954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智能化生产</a:t>
            </a:r>
            <a:endParaRPr kumimoji="0" lang="en-US" altLang="zh-CN" sz="3200" kern="1200" cap="none" spc="0" normalizeH="0" baseline="0" noProof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标题 1"/>
          <p:cNvSpPr txBox="1"/>
          <p:nvPr/>
        </p:nvSpPr>
        <p:spPr>
          <a:xfrm>
            <a:off x="1629410" y="-40005"/>
            <a:ext cx="7086600" cy="12954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节能环保</a:t>
            </a: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145" y="1532255"/>
            <a:ext cx="3956685" cy="503428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9945" y="1532255"/>
            <a:ext cx="3580130" cy="5034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矩形 20"/>
          <p:cNvSpPr>
            <a:spLocks noChangeArrowheads="1"/>
          </p:cNvSpPr>
          <p:nvPr/>
        </p:nvSpPr>
        <p:spPr bwMode="auto">
          <a:xfrm>
            <a:off x="1607820" y="198438"/>
            <a:ext cx="50292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外墙整体解决方案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</a:t>
            </a:r>
          </a:p>
        </p:txBody>
      </p:sp>
      <p:sp>
        <p:nvSpPr>
          <p:cNvPr id="38" name="矩形 37"/>
          <p:cNvSpPr/>
          <p:nvPr/>
        </p:nvSpPr>
        <p:spPr>
          <a:xfrm>
            <a:off x="228600" y="1295400"/>
            <a:ext cx="282321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节能装饰一体板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2" name="组合 39"/>
          <p:cNvGrpSpPr/>
          <p:nvPr/>
        </p:nvGrpSpPr>
        <p:grpSpPr>
          <a:xfrm>
            <a:off x="381000" y="2219706"/>
            <a:ext cx="8268523" cy="4181094"/>
            <a:chOff x="1524000" y="539750"/>
            <a:chExt cx="6570518" cy="4064000"/>
          </a:xfrm>
          <a:noFill/>
        </p:grpSpPr>
        <p:sp>
          <p:nvSpPr>
            <p:cNvPr id="47" name="矩形 46"/>
            <p:cNvSpPr/>
            <p:nvPr/>
          </p:nvSpPr>
          <p:spPr>
            <a:xfrm>
              <a:off x="1524000" y="539750"/>
              <a:ext cx="6570518" cy="4064000"/>
            </a:xfrm>
            <a:prstGeom prst="rect">
              <a:avLst/>
            </a:prstGeom>
            <a:grpFill/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48" name="任意多边形 47"/>
            <p:cNvSpPr/>
            <p:nvPr/>
          </p:nvSpPr>
          <p:spPr>
            <a:xfrm>
              <a:off x="3793259" y="539750"/>
              <a:ext cx="2032000" cy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588010" tIns="1096010" rIns="588010" bIns="80010" spcCol="1270" anchor="b"/>
            <a:lstStyle/>
            <a:p>
              <a:pPr marL="0" marR="0" lvl="0" indent="0" algn="ctr" defTabSz="9334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整体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334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装配</a:t>
              </a: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2777259" y="2571750"/>
              <a:ext cx="2032000" cy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588010" tIns="1096010" rIns="588010" bIns="80010" spcCol="1270" anchor="b"/>
            <a:lstStyle/>
            <a:p>
              <a:pPr marL="0" marR="0" lvl="0" indent="0" algn="ctr" defTabSz="9334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轻质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334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安全</a:t>
              </a:r>
            </a:p>
          </p:txBody>
        </p:sp>
        <p:sp>
          <p:nvSpPr>
            <p:cNvPr id="50" name="任意多边形 49"/>
            <p:cNvSpPr/>
            <p:nvPr/>
          </p:nvSpPr>
          <p:spPr>
            <a:xfrm rot="21600000">
              <a:off x="3793259" y="2571749"/>
              <a:ext cx="2032000" cy="2032001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2032000" y="0"/>
                  </a:moveTo>
                  <a:lnTo>
                    <a:pt x="1016000" y="2032000"/>
                  </a:lnTo>
                  <a:lnTo>
                    <a:pt x="0" y="0"/>
                  </a:lnTo>
                  <a:lnTo>
                    <a:pt x="2032000" y="0"/>
                  </a:lnTo>
                  <a:close/>
                </a:path>
              </a:pathLst>
            </a:custGeom>
            <a:grpFill/>
            <a:ln w="1905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588010" tIns="80011" rIns="588009" bIns="1096010" spcCol="1270" anchor="b"/>
            <a:lstStyle/>
            <a:p>
              <a:pPr marL="0" marR="0" lvl="0" indent="0" algn="ctr" defTabSz="9334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dk2">
                    <a:hueOff val="0"/>
                    <a:satOff val="0"/>
                    <a:lumOff val="0"/>
                    <a:alphaOff val="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4809259" y="2571750"/>
              <a:ext cx="2032000" cy="2032000"/>
            </a:xfrm>
            <a:custGeom>
              <a:avLst/>
              <a:gdLst>
                <a:gd name="connsiteX0" fmla="*/ 0 w 2032000"/>
                <a:gd name="connsiteY0" fmla="*/ 2032000 h 2032000"/>
                <a:gd name="connsiteX1" fmla="*/ 1016000 w 2032000"/>
                <a:gd name="connsiteY1" fmla="*/ 0 h 2032000"/>
                <a:gd name="connsiteX2" fmla="*/ 2032000 w 2032000"/>
                <a:gd name="connsiteY2" fmla="*/ 2032000 h 2032000"/>
                <a:gd name="connsiteX3" fmla="*/ 0 w 2032000"/>
                <a:gd name="connsiteY3" fmla="*/ 20320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0" h="2032000">
                  <a:moveTo>
                    <a:pt x="0" y="2032000"/>
                  </a:moveTo>
                  <a:lnTo>
                    <a:pt x="1016000" y="0"/>
                  </a:lnTo>
                  <a:lnTo>
                    <a:pt x="2032000" y="2032000"/>
                  </a:lnTo>
                  <a:lnTo>
                    <a:pt x="0" y="2032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588010" tIns="1096010" rIns="588010" bIns="80010" spcCol="1270" anchor="b"/>
            <a:lstStyle/>
            <a:p>
              <a:pPr marL="0" marR="0" lvl="0" indent="0" algn="ctr" defTabSz="9334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节能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ctr" defTabSz="9334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装饰</a:t>
              </a:r>
            </a:p>
          </p:txBody>
        </p:sp>
      </p:grpSp>
      <p:sp>
        <p:nvSpPr>
          <p:cNvPr id="39941" name="矩形 51"/>
          <p:cNvSpPr/>
          <p:nvPr/>
        </p:nvSpPr>
        <p:spPr>
          <a:xfrm>
            <a:off x="228600" y="2057400"/>
            <a:ext cx="3581400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●工厂预制，装配式建材，系统质量稳定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●成本低，石材幕墙的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40%~60%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●工期短，节省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1/3-1/2</a:t>
            </a:r>
          </a:p>
        </p:txBody>
      </p:sp>
      <p:sp>
        <p:nvSpPr>
          <p:cNvPr id="39942" name="矩形 52"/>
          <p:cNvSpPr/>
          <p:nvPr/>
        </p:nvSpPr>
        <p:spPr>
          <a:xfrm>
            <a:off x="6172200" y="2595563"/>
            <a:ext cx="2819400" cy="2586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减少现场作业工序，绿色环保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装饰性强 ，细节精美，基本无色差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可实现仿石材、仿铝板等多种外观效果</a:t>
            </a:r>
          </a:p>
        </p:txBody>
      </p:sp>
      <p:sp>
        <p:nvSpPr>
          <p:cNvPr id="39943" name="TextBox 53"/>
          <p:cNvSpPr txBox="1"/>
          <p:nvPr/>
        </p:nvSpPr>
        <p:spPr>
          <a:xfrm>
            <a:off x="228600" y="4267200"/>
            <a:ext cx="2362200" cy="178435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安全性强，自重轻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无空腔，粘锚结合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无机面板，安全不燃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733800" y="4419600"/>
            <a:ext cx="1731963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4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4400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4400" baseline="30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181018100501.jpg"/>
          <p:cNvPicPr>
            <a:picLocks noChangeAspect="1"/>
          </p:cNvPicPr>
          <p:nvPr/>
        </p:nvPicPr>
        <p:blipFill rotWithShape="1">
          <a:blip r:embed="rId3" cstate="print"/>
          <a:srcRect t="18750" b="12558"/>
          <a:stretch>
            <a:fillRect/>
          </a:stretch>
        </p:blipFill>
        <p:spPr>
          <a:xfrm>
            <a:off x="1270" y="1932305"/>
            <a:ext cx="8921750" cy="4252595"/>
          </a:xfrm>
          <a:prstGeom prst="rect">
            <a:avLst/>
          </a:prstGeom>
        </p:spPr>
      </p:pic>
      <p:sp>
        <p:nvSpPr>
          <p:cNvPr id="17" name="标题 1"/>
          <p:cNvSpPr txBox="1"/>
          <p:nvPr/>
        </p:nvSpPr>
        <p:spPr>
          <a:xfrm>
            <a:off x="1629410" y="-40005"/>
            <a:ext cx="7086600" cy="12954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整体解决方案</a:t>
            </a:r>
            <a:r>
              <a:rPr kumimoji="0" lang="en-US" altLang="zh-CN" sz="3200" kern="1200" cap="none" spc="0" normalizeH="0" baseline="0" noProof="0" dirty="0">
                <a:latin typeface="+mj-lt"/>
                <a:ea typeface="+mj-ea"/>
                <a:cs typeface="+mj-cs"/>
              </a:rPr>
              <a:t>2——</a:t>
            </a: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柔性耐火装饰板</a:t>
            </a:r>
          </a:p>
        </p:txBody>
      </p:sp>
      <p:sp>
        <p:nvSpPr>
          <p:cNvPr id="4" name="矩形 3"/>
          <p:cNvSpPr/>
          <p:nvPr/>
        </p:nvSpPr>
        <p:spPr bwMode="auto">
          <a:xfrm>
            <a:off x="1791335" y="4210050"/>
            <a:ext cx="5341620" cy="936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柔性耐火装饰板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05" y="1431290"/>
            <a:ext cx="8896350" cy="537527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>
            <a:off x="24765" y="1947545"/>
            <a:ext cx="4418330" cy="3811270"/>
            <a:chOff x="168369" y="1273922"/>
            <a:chExt cx="5104911" cy="4306607"/>
          </a:xfrm>
        </p:grpSpPr>
        <p:pic>
          <p:nvPicPr>
            <p:cNvPr id="6" name="Picture 5" descr="C:\Users\zhaoguohua\Desktop\7.PNG"/>
            <p:cNvPicPr>
              <a:picLocks noChangeAspect="1" noChangeArrowheads="1"/>
            </p:cNvPicPr>
            <p:nvPr/>
          </p:nvPicPr>
          <p:blipFill>
            <a:blip r:embed="rId3" cstate="print"/>
            <a:srcRect r="10097"/>
            <a:stretch>
              <a:fillRect/>
            </a:stretch>
          </p:blipFill>
          <p:spPr bwMode="auto">
            <a:xfrm>
              <a:off x="168369" y="1273922"/>
              <a:ext cx="5104911" cy="430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椭圆 6"/>
            <p:cNvSpPr/>
            <p:nvPr/>
          </p:nvSpPr>
          <p:spPr bwMode="auto">
            <a:xfrm>
              <a:off x="1909482" y="2770094"/>
              <a:ext cx="1855694" cy="90095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线形标注 1 7"/>
          <p:cNvSpPr/>
          <p:nvPr/>
        </p:nvSpPr>
        <p:spPr bwMode="auto">
          <a:xfrm>
            <a:off x="3229610" y="2457450"/>
            <a:ext cx="897255" cy="560070"/>
          </a:xfrm>
          <a:prstGeom prst="borderCallout1">
            <a:avLst>
              <a:gd name="adj1" fmla="val 102420"/>
              <a:gd name="adj2" fmla="val -3260"/>
              <a:gd name="adj3" fmla="val 160985"/>
              <a:gd name="adj4" fmla="val -58405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窗口</a:t>
            </a:r>
          </a:p>
        </p:txBody>
      </p:sp>
      <p:pic>
        <p:nvPicPr>
          <p:cNvPr id="16" name="图片 15" descr="IMG_23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2990" y="1859915"/>
            <a:ext cx="3616325" cy="4822825"/>
          </a:xfrm>
          <a:prstGeom prst="rect">
            <a:avLst/>
          </a:prstGeom>
        </p:spPr>
      </p:pic>
      <p:sp>
        <p:nvSpPr>
          <p:cNvPr id="9" name="线形标注 1 8"/>
          <p:cNvSpPr/>
          <p:nvPr/>
        </p:nvSpPr>
        <p:spPr bwMode="auto">
          <a:xfrm>
            <a:off x="5385827" y="2868182"/>
            <a:ext cx="1264023" cy="726141"/>
          </a:xfrm>
          <a:prstGeom prst="borderCallout1">
            <a:avLst>
              <a:gd name="adj1" fmla="val 50568"/>
              <a:gd name="adj2" fmla="val 99932"/>
              <a:gd name="adj3" fmla="val 112837"/>
              <a:gd name="adj4" fmla="val 182021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弧形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1791970" y="4069080"/>
            <a:ext cx="5341620" cy="936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细节决定成败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750060" y="878840"/>
            <a:ext cx="6739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现代的体育场馆以复杂的造型呈现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 1"/>
          <p:cNvSpPr txBox="1"/>
          <p:nvPr/>
        </p:nvSpPr>
        <p:spPr>
          <a:xfrm>
            <a:off x="1752600" y="152400"/>
            <a:ext cx="7086600" cy="9652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装饰效果</a:t>
            </a:r>
          </a:p>
        </p:txBody>
      </p:sp>
      <p:grpSp>
        <p:nvGrpSpPr>
          <p:cNvPr id="2" name="组合 21"/>
          <p:cNvGrpSpPr/>
          <p:nvPr/>
        </p:nvGrpSpPr>
        <p:grpSpPr>
          <a:xfrm>
            <a:off x="407035" y="1254760"/>
            <a:ext cx="8153400" cy="5365883"/>
            <a:chOff x="407006" y="1257403"/>
            <a:chExt cx="6408737" cy="5365681"/>
          </a:xfrm>
        </p:grpSpPr>
        <p:grpSp>
          <p:nvGrpSpPr>
            <p:cNvPr id="3" name="组合 14"/>
            <p:cNvGrpSpPr/>
            <p:nvPr/>
          </p:nvGrpSpPr>
          <p:grpSpPr>
            <a:xfrm>
              <a:off x="407006" y="2728879"/>
              <a:ext cx="6408737" cy="3894205"/>
              <a:chOff x="128710" y="1407871"/>
              <a:chExt cx="6408737" cy="3894205"/>
            </a:xfrm>
          </p:grpSpPr>
          <p:grpSp>
            <p:nvGrpSpPr>
              <p:cNvPr id="13" name="组合 98"/>
              <p:cNvGrpSpPr/>
              <p:nvPr/>
            </p:nvGrpSpPr>
            <p:grpSpPr bwMode="auto">
              <a:xfrm>
                <a:off x="128710" y="1407871"/>
                <a:ext cx="6408737" cy="3894205"/>
                <a:chOff x="1259912" y="1160586"/>
                <a:chExt cx="6408112" cy="3894053"/>
              </a:xfrm>
            </p:grpSpPr>
            <p:pic>
              <p:nvPicPr>
                <p:cNvPr id="4" name="Picture 2" descr="http://mcm.so/u_file/product/15_05_12/460X240_e46352f4a2.jpg">
                  <a:hlinkClick r:id="rId3"/>
                </p:cNvPr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259912" y="3212976"/>
                  <a:ext cx="2880000" cy="14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" name="Picture 4" descr="http://mcm.so/u_file/product/14_04_22/460X240_239b4e5112.jpg">
                  <a:hlinkClick r:id="rId5"/>
                </p:cNvPr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259912" y="1493849"/>
                  <a:ext cx="2880000" cy="14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" name="Picture 6" descr="http://mcm.so/u_file/product/14_04_20/460X240_eb8cd19132.png">
                  <a:hlinkClick r:id="rId7"/>
                </p:cNvPr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788024" y="3197241"/>
                  <a:ext cx="2880000" cy="14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" name="Picture 8" descr="http://mcm.so/u_file/product/14_04_22/460X240_ff2468ef00.jpg">
                  <a:hlinkClick r:id="rId9"/>
                </p:cNvPr>
                <p:cNvPicPr>
                  <a:picLocks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788024" y="1493849"/>
                  <a:ext cx="2880000" cy="14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TextBox 82"/>
                <p:cNvSpPr txBox="1">
                  <a:spLocks noChangeArrowheads="1"/>
                </p:cNvSpPr>
                <p:nvPr/>
              </p:nvSpPr>
              <p:spPr bwMode="auto">
                <a:xfrm>
                  <a:off x="1907704" y="2949746"/>
                  <a:ext cx="1656184" cy="36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b="1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毛面花岗岩</a:t>
                  </a:r>
                </a:p>
              </p:txBody>
            </p:sp>
            <p:sp>
              <p:nvSpPr>
                <p:cNvPr id="9" name="TextBox 83"/>
                <p:cNvSpPr txBox="1">
                  <a:spLocks noChangeArrowheads="1"/>
                </p:cNvSpPr>
                <p:nvPr/>
              </p:nvSpPr>
              <p:spPr bwMode="auto">
                <a:xfrm>
                  <a:off x="5436096" y="2949746"/>
                  <a:ext cx="1656184" cy="36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b="1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皮纹</a:t>
                  </a:r>
                </a:p>
              </p:txBody>
            </p:sp>
            <p:sp>
              <p:nvSpPr>
                <p:cNvPr id="10" name="TextBox 84"/>
                <p:cNvSpPr txBox="1">
                  <a:spLocks noChangeArrowheads="1"/>
                </p:cNvSpPr>
                <p:nvPr/>
              </p:nvSpPr>
              <p:spPr bwMode="auto">
                <a:xfrm>
                  <a:off x="1907704" y="4686367"/>
                  <a:ext cx="1656184" cy="36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b="1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平面花岗岩</a:t>
                  </a:r>
                </a:p>
              </p:txBody>
            </p:sp>
            <p:sp>
              <p:nvSpPr>
                <p:cNvPr id="11" name="TextBox 85"/>
                <p:cNvSpPr txBox="1">
                  <a:spLocks noChangeArrowheads="1"/>
                </p:cNvSpPr>
                <p:nvPr/>
              </p:nvSpPr>
              <p:spPr bwMode="auto">
                <a:xfrm>
                  <a:off x="5436096" y="4653136"/>
                  <a:ext cx="1656184" cy="36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b="1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木纹</a:t>
                  </a:r>
                </a:p>
              </p:txBody>
            </p:sp>
            <p:sp>
              <p:nvSpPr>
                <p:cNvPr id="18" name="TextBox 82"/>
                <p:cNvSpPr txBox="1">
                  <a:spLocks noChangeArrowheads="1"/>
                </p:cNvSpPr>
                <p:nvPr/>
              </p:nvSpPr>
              <p:spPr bwMode="auto">
                <a:xfrm>
                  <a:off x="1907704" y="1184637"/>
                  <a:ext cx="1656184" cy="36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b="1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劈开砖艺</a:t>
                  </a:r>
                </a:p>
              </p:txBody>
            </p:sp>
            <p:sp>
              <p:nvSpPr>
                <p:cNvPr id="21" name="TextBox 83"/>
                <p:cNvSpPr txBox="1">
                  <a:spLocks noChangeArrowheads="1"/>
                </p:cNvSpPr>
                <p:nvPr/>
              </p:nvSpPr>
              <p:spPr bwMode="auto">
                <a:xfrm>
                  <a:off x="5436096" y="1160586"/>
                  <a:ext cx="1656184" cy="36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b="1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艺术墙纸</a:t>
                  </a:r>
                </a:p>
              </p:txBody>
            </p:sp>
          </p:grpSp>
          <p:pic>
            <p:nvPicPr>
              <p:cNvPr id="14" name="Picture 5" descr="E:\CPST中试\样板照片\IMG_2904.JPG"/>
              <p:cNvPicPr>
                <a:picLocks noChangeArrowheads="1"/>
              </p:cNvPicPr>
              <p:nvPr/>
            </p:nvPicPr>
            <p:blipFill>
              <a:blip r:embed="rId11" cstate="print"/>
              <a:srcRect l="13600" t="15350" r="12201" b="8002"/>
              <a:stretch>
                <a:fillRect/>
              </a:stretch>
            </p:blipFill>
            <p:spPr bwMode="auto">
              <a:xfrm rot="5400000">
                <a:off x="848820" y="2796522"/>
                <a:ext cx="1440061" cy="2880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006" y="1262049"/>
              <a:ext cx="2880281" cy="144006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293" t="12522" r="18077" b="18850"/>
            <a:stretch>
              <a:fillRect/>
            </a:stretch>
          </p:blipFill>
          <p:spPr>
            <a:xfrm>
              <a:off x="3935461" y="1257403"/>
              <a:ext cx="2880282" cy="1440060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82" y="1601500"/>
            <a:ext cx="5002530" cy="4357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001" b="5717"/>
          <a:stretch>
            <a:fillRect/>
          </a:stretch>
        </p:blipFill>
        <p:spPr>
          <a:xfrm>
            <a:off x="169660" y="1379356"/>
            <a:ext cx="2161770" cy="1882237"/>
          </a:xfrm>
          <a:prstGeom prst="rect">
            <a:avLst/>
          </a:prstGeom>
        </p:spPr>
      </p:pic>
      <p:pic>
        <p:nvPicPr>
          <p:cNvPr id="5" name="Picture 9" descr="C:\Users\apuser\AppData\Roaming\Tencent\Users\514788661\QQ\WinTemp\RichOle\2QQ@7GVD1_%SGAO904`FZAC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55" y="4083063"/>
            <a:ext cx="2193454" cy="191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60849" y="5418106"/>
            <a:ext cx="17317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阳角留海棠边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用勾缝剂抹平缝</a:t>
            </a: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576874" y="2905332"/>
            <a:ext cx="149973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裁切方便简单</a:t>
            </a:r>
          </a:p>
        </p:txBody>
      </p:sp>
      <p:grpSp>
        <p:nvGrpSpPr>
          <p:cNvPr id="26" name="组合 4"/>
          <p:cNvGrpSpPr/>
          <p:nvPr/>
        </p:nvGrpSpPr>
        <p:grpSpPr>
          <a:xfrm>
            <a:off x="2345055" y="1405257"/>
            <a:ext cx="6470650" cy="5105398"/>
            <a:chOff x="611188" y="1001690"/>
            <a:chExt cx="8198858" cy="3714376"/>
          </a:xfrm>
          <a:effectLst/>
        </p:grpSpPr>
        <p:pic>
          <p:nvPicPr>
            <p:cNvPr id="27" name="图片 57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6601" y="2950369"/>
              <a:ext cx="2519363" cy="134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图片 608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1863" y="2950369"/>
              <a:ext cx="2520950" cy="134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1065785" y="2349999"/>
              <a:ext cx="1800225" cy="2702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/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1.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弹线定位</a:t>
              </a:r>
            </a:p>
          </p:txBody>
        </p:sp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2961420" y="2407517"/>
              <a:ext cx="3093681" cy="32385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/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用镘刀先在墙面上刮浆</a:t>
              </a:r>
            </a:p>
          </p:txBody>
        </p:sp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6011653" y="2407517"/>
              <a:ext cx="2677704" cy="27026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/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3.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再在产品背面刮浆</a:t>
              </a:r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19478" y="4354116"/>
              <a:ext cx="2657123" cy="3619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/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4.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调整好贴片位置，压实</a:t>
              </a:r>
            </a:p>
          </p:txBody>
        </p: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3057299" y="4353672"/>
              <a:ext cx="3095625" cy="3500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5.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用美纹纸边角保护好，打胶</a:t>
              </a:r>
            </a:p>
          </p:txBody>
        </p:sp>
        <p:sp>
          <p:nvSpPr>
            <p:cNvPr id="34" name="Text Box 1"/>
            <p:cNvSpPr txBox="1">
              <a:spLocks noChangeArrowheads="1"/>
            </p:cNvSpPr>
            <p:nvPr/>
          </p:nvSpPr>
          <p:spPr bwMode="auto">
            <a:xfrm>
              <a:off x="6152924" y="4354116"/>
              <a:ext cx="2657122" cy="3238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/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6.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检查、修补、清洁验收</a:t>
              </a:r>
            </a:p>
          </p:txBody>
        </p:sp>
        <p:pic>
          <p:nvPicPr>
            <p:cNvPr id="35" name="Picture 25" descr="E:\CPST中试\样板照片\丽水郑伟平2016-2-26(CPST)\PIC_20150831_113133_8F0.jpg"/>
            <p:cNvPicPr>
              <a:picLocks noChangeArrowheads="1"/>
            </p:cNvPicPr>
            <p:nvPr/>
          </p:nvPicPr>
          <p:blipFill>
            <a:blip r:embed="rId6" cstate="print"/>
            <a:srcRect t="4201" b="37001"/>
            <a:stretch>
              <a:fillRect/>
            </a:stretch>
          </p:blipFill>
          <p:spPr bwMode="auto">
            <a:xfrm>
              <a:off x="3276601" y="1001690"/>
              <a:ext cx="2519363" cy="1350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6" descr="E:\CPST中试\样板照片\丽水郑伟平2016-2-26(CPST)\PIC_20150831_113122_1FE.jpg"/>
            <p:cNvPicPr>
              <a:picLocks noChangeArrowheads="1"/>
            </p:cNvPicPr>
            <p:nvPr/>
          </p:nvPicPr>
          <p:blipFill>
            <a:blip r:embed="rId7" cstate="print"/>
            <a:srcRect t="23750" r="3801" b="3801"/>
            <a:stretch>
              <a:fillRect/>
            </a:stretch>
          </p:blipFill>
          <p:spPr bwMode="auto">
            <a:xfrm>
              <a:off x="5915311" y="1001690"/>
              <a:ext cx="2520950" cy="1350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5" descr="C:\Users\apuser\AppData\Roaming\Tencent\Users\514788661\QQ\WinTemp\RichOle\VBJMF%4T`VU89%UEG68768I.png"/>
            <p:cNvPicPr>
              <a:picLocks noChangeArrowheads="1"/>
            </p:cNvPicPr>
            <p:nvPr/>
          </p:nvPicPr>
          <p:blipFill>
            <a:blip r:embed="rId8" cstate="print"/>
            <a:srcRect t="6094" r="39482" b="16063"/>
            <a:stretch>
              <a:fillRect/>
            </a:stretch>
          </p:blipFill>
          <p:spPr bwMode="auto">
            <a:xfrm>
              <a:off x="611188" y="1001690"/>
              <a:ext cx="2520950" cy="1350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4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1560" y="2949792"/>
              <a:ext cx="2520000" cy="135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9" name="标题 1"/>
          <p:cNvSpPr txBox="1"/>
          <p:nvPr/>
        </p:nvSpPr>
        <p:spPr>
          <a:xfrm>
            <a:off x="1752600" y="152400"/>
            <a:ext cx="7086600" cy="9652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施工工艺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7086600" cy="746125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zh-CN" altLang="en-US" dirty="0"/>
              <a:t>让每分钱发挥最大的价值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6147" name="AutoShape 20" descr="http://img0.imgtn.bdimg.com/it/u=3558930507,1108805911&amp;fm=23&amp;gp=0.jpg"/>
          <p:cNvSpPr>
            <a:spLocks noChangeAspect="1"/>
          </p:cNvSpPr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148" name="矩形 19"/>
          <p:cNvSpPr/>
          <p:nvPr/>
        </p:nvSpPr>
        <p:spPr>
          <a:xfrm>
            <a:off x="354965" y="5306060"/>
            <a:ext cx="830643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目前，我国体育场馆建设超过9成的资金是通过自筹或者财政拨款而来。</a:t>
            </a:r>
          </a:p>
          <a:p>
            <a:pPr algn="l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        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-----------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数据来源：公开资料</a:t>
            </a:r>
          </a:p>
        </p:txBody>
      </p:sp>
      <p:pic>
        <p:nvPicPr>
          <p:cNvPr id="3" name="图片 2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" y="1494790"/>
            <a:ext cx="8890000" cy="38112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sḷïde"/>
          <p:cNvSpPr txBox="1"/>
          <p:nvPr/>
        </p:nvSpPr>
        <p:spPr bwMode="auto">
          <a:xfrm>
            <a:off x="3212002" y="3601202"/>
            <a:ext cx="2307169" cy="46143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91440" tIns="45720" rIns="91440" bIns="45720" anchor="ctr">
            <a:noAutofit/>
          </a:bodyPr>
          <a:lstStyle/>
          <a:p>
            <a:pPr algn="ctr">
              <a:defRPr/>
            </a:pPr>
            <a:r>
              <a:rPr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产品优势</a:t>
            </a:r>
          </a:p>
        </p:txBody>
      </p:sp>
      <p:grpSp>
        <p:nvGrpSpPr>
          <p:cNvPr id="10" name="ïṣlîḓé"/>
          <p:cNvGrpSpPr/>
          <p:nvPr/>
        </p:nvGrpSpPr>
        <p:grpSpPr>
          <a:xfrm>
            <a:off x="6118261" y="2590109"/>
            <a:ext cx="950030" cy="893109"/>
            <a:chOff x="8847996" y="741002"/>
            <a:chExt cx="612068" cy="575396"/>
          </a:xfrm>
        </p:grpSpPr>
        <p:sp>
          <p:nvSpPr>
            <p:cNvPr id="11" name="ïṥḷïḑê"/>
            <p:cNvSpPr/>
            <p:nvPr/>
          </p:nvSpPr>
          <p:spPr>
            <a:xfrm>
              <a:off x="8847996" y="741002"/>
              <a:ext cx="612068" cy="575396"/>
            </a:xfrm>
            <a:prstGeom prst="heptag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ïṣ1îḋè"/>
            <p:cNvSpPr/>
            <p:nvPr/>
          </p:nvSpPr>
          <p:spPr bwMode="auto">
            <a:xfrm>
              <a:off x="8941934" y="816604"/>
              <a:ext cx="424192" cy="424192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îS1iḓé"/>
          <p:cNvGrpSpPr/>
          <p:nvPr/>
        </p:nvGrpSpPr>
        <p:grpSpPr>
          <a:xfrm>
            <a:off x="3890573" y="1197762"/>
            <a:ext cx="950030" cy="893109"/>
            <a:chOff x="2459596" y="741002"/>
            <a:chExt cx="612068" cy="575396"/>
          </a:xfrm>
        </p:grpSpPr>
        <p:sp>
          <p:nvSpPr>
            <p:cNvPr id="14" name="ïṡḻîḋê"/>
            <p:cNvSpPr/>
            <p:nvPr/>
          </p:nvSpPr>
          <p:spPr>
            <a:xfrm>
              <a:off x="2459596" y="741002"/>
              <a:ext cx="612068" cy="575396"/>
            </a:xfrm>
            <a:prstGeom prst="heptagon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iṩḻîḑé"/>
            <p:cNvSpPr/>
            <p:nvPr/>
          </p:nvSpPr>
          <p:spPr bwMode="auto">
            <a:xfrm>
              <a:off x="2553534" y="816604"/>
              <a:ext cx="424192" cy="424192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işḻîḍê"/>
          <p:cNvGrpSpPr/>
          <p:nvPr/>
        </p:nvGrpSpPr>
        <p:grpSpPr>
          <a:xfrm>
            <a:off x="1689269" y="2593027"/>
            <a:ext cx="950030" cy="893109"/>
            <a:chOff x="5653796" y="741002"/>
            <a:chExt cx="612068" cy="575396"/>
          </a:xfrm>
        </p:grpSpPr>
        <p:sp>
          <p:nvSpPr>
            <p:cNvPr id="19" name="íšļíḑé"/>
            <p:cNvSpPr/>
            <p:nvPr/>
          </p:nvSpPr>
          <p:spPr>
            <a:xfrm>
              <a:off x="5653796" y="741002"/>
              <a:ext cx="612068" cy="575396"/>
            </a:xfrm>
            <a:prstGeom prst="heptagon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íslíďé"/>
            <p:cNvSpPr/>
            <p:nvPr/>
          </p:nvSpPr>
          <p:spPr bwMode="auto">
            <a:xfrm>
              <a:off x="5747734" y="816604"/>
              <a:ext cx="424192" cy="424192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ïŝľïďé"/>
          <p:cNvGrpSpPr/>
          <p:nvPr/>
        </p:nvGrpSpPr>
        <p:grpSpPr>
          <a:xfrm>
            <a:off x="1679737" y="4473220"/>
            <a:ext cx="950030" cy="893109"/>
            <a:chOff x="5653796" y="1536260"/>
            <a:chExt cx="612068" cy="575396"/>
          </a:xfrm>
        </p:grpSpPr>
        <p:sp>
          <p:nvSpPr>
            <p:cNvPr id="23" name="íṡḻïďé"/>
            <p:cNvSpPr/>
            <p:nvPr/>
          </p:nvSpPr>
          <p:spPr>
            <a:xfrm>
              <a:off x="5653796" y="1536260"/>
              <a:ext cx="612068" cy="575396"/>
            </a:xfrm>
            <a:prstGeom prst="heptagon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i$1iḑé"/>
            <p:cNvSpPr/>
            <p:nvPr/>
          </p:nvSpPr>
          <p:spPr bwMode="auto">
            <a:xfrm>
              <a:off x="5747734" y="1611862"/>
              <a:ext cx="424192" cy="424192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íṥḻíḋe"/>
          <p:cNvSpPr txBox="1"/>
          <p:nvPr/>
        </p:nvSpPr>
        <p:spPr bwMode="auto">
          <a:xfrm>
            <a:off x="88265" y="2828290"/>
            <a:ext cx="1584325" cy="415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anchor="ctr" anchorCtr="0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r"/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环保防火</a:t>
            </a:r>
          </a:p>
        </p:txBody>
      </p:sp>
      <p:sp>
        <p:nvSpPr>
          <p:cNvPr id="29" name="iṡ1íḍe"/>
          <p:cNvSpPr txBox="1"/>
          <p:nvPr/>
        </p:nvSpPr>
        <p:spPr bwMode="auto">
          <a:xfrm>
            <a:off x="294640" y="4836795"/>
            <a:ext cx="1377950" cy="4648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anchor="ctr" anchorCtr="0">
            <a:normAutofit fontScale="97500"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zh-CN"/>
            </a:defPPr>
            <a:lvl2pPr marL="0" lvl="1" algn="r">
              <a:defRPr sz="20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</a:lstStyle>
          <a:p>
            <a:pPr lvl="1"/>
            <a:r>
              <a:rPr lang="zh-CN" altLang="en-US" sz="2400" dirty="0"/>
              <a:t>轻便安全</a:t>
            </a:r>
          </a:p>
        </p:txBody>
      </p:sp>
      <p:sp>
        <p:nvSpPr>
          <p:cNvPr id="36" name="îš1idê"/>
          <p:cNvSpPr txBox="1"/>
          <p:nvPr/>
        </p:nvSpPr>
        <p:spPr bwMode="auto">
          <a:xfrm>
            <a:off x="7234349" y="4784096"/>
            <a:ext cx="1477071" cy="464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anchor="ctr" anchorCtr="0">
            <a:normAutofit fontScale="97500"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zh-CN"/>
            </a:defPPr>
            <a:lvl2pPr marL="0" lvl="1">
              <a:defRPr sz="20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</a:lstStyle>
          <a:p>
            <a:pPr lvl="1"/>
            <a:r>
              <a:rPr lang="zh-CN" altLang="en-US" sz="2400" dirty="0"/>
              <a:t>施工方便</a:t>
            </a:r>
          </a:p>
        </p:txBody>
      </p:sp>
      <p:sp>
        <p:nvSpPr>
          <p:cNvPr id="38" name="îṧḷïďé"/>
          <p:cNvSpPr txBox="1"/>
          <p:nvPr/>
        </p:nvSpPr>
        <p:spPr bwMode="auto">
          <a:xfrm>
            <a:off x="4840603" y="1363234"/>
            <a:ext cx="3022823" cy="4162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anchor="ctr" anchorCtr="0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/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效果丰富</a:t>
            </a:r>
          </a:p>
        </p:txBody>
      </p:sp>
      <p:grpSp>
        <p:nvGrpSpPr>
          <p:cNvPr id="40" name="组合 2"/>
          <p:cNvGrpSpPr/>
          <p:nvPr/>
        </p:nvGrpSpPr>
        <p:grpSpPr>
          <a:xfrm>
            <a:off x="2629769" y="2093476"/>
            <a:ext cx="3471638" cy="3670688"/>
            <a:chOff x="3458376" y="1142180"/>
            <a:chExt cx="5099228" cy="5499495"/>
          </a:xfrm>
        </p:grpSpPr>
        <p:sp>
          <p:nvSpPr>
            <p:cNvPr id="42" name="等腰三角形 41"/>
            <p:cNvSpPr/>
            <p:nvPr/>
          </p:nvSpPr>
          <p:spPr>
            <a:xfrm>
              <a:off x="3458377" y="1142180"/>
              <a:ext cx="5099227" cy="4082021"/>
            </a:xfrm>
            <a:prstGeom prst="triangle">
              <a:avLst/>
            </a:prstGeom>
            <a:noFill/>
            <a:ln w="38100">
              <a:solidFill>
                <a:srgbClr val="0508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10800000">
              <a:off x="3458376" y="2559654"/>
              <a:ext cx="5099227" cy="4082021"/>
            </a:xfrm>
            <a:prstGeom prst="triangle">
              <a:avLst/>
            </a:prstGeom>
            <a:noFill/>
            <a:ln w="38100">
              <a:solidFill>
                <a:srgbClr val="0508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ïṥḷïḑê"/>
          <p:cNvSpPr/>
          <p:nvPr/>
        </p:nvSpPr>
        <p:spPr>
          <a:xfrm>
            <a:off x="6118261" y="4473218"/>
            <a:ext cx="950030" cy="893109"/>
          </a:xfrm>
          <a:prstGeom prst="hep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sz="28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îṧḷïďé"/>
          <p:cNvSpPr txBox="1"/>
          <p:nvPr/>
        </p:nvSpPr>
        <p:spPr bwMode="auto">
          <a:xfrm>
            <a:off x="4840603" y="6058417"/>
            <a:ext cx="3022823" cy="4162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anchor="ctr" anchorCtr="0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/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耐候持久</a:t>
            </a:r>
          </a:p>
        </p:txBody>
      </p:sp>
      <p:sp>
        <p:nvSpPr>
          <p:cNvPr id="48" name="椭圆 47"/>
          <p:cNvSpPr/>
          <p:nvPr/>
        </p:nvSpPr>
        <p:spPr>
          <a:xfrm>
            <a:off x="6264068" y="4590567"/>
            <a:ext cx="658416" cy="6584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14" y="4689055"/>
            <a:ext cx="461434" cy="461434"/>
          </a:xfrm>
          <a:prstGeom prst="rect">
            <a:avLst/>
          </a:prstGeom>
        </p:spPr>
      </p:pic>
      <p:grpSp>
        <p:nvGrpSpPr>
          <p:cNvPr id="50" name="ïṧḷîdè"/>
          <p:cNvGrpSpPr/>
          <p:nvPr/>
        </p:nvGrpSpPr>
        <p:grpSpPr>
          <a:xfrm>
            <a:off x="3936890" y="5799602"/>
            <a:ext cx="950030" cy="893109"/>
            <a:chOff x="2459596" y="1536260"/>
            <a:chExt cx="612068" cy="575396"/>
          </a:xfrm>
        </p:grpSpPr>
        <p:sp>
          <p:nvSpPr>
            <p:cNvPr id="51" name="îSḷîḍé"/>
            <p:cNvSpPr/>
            <p:nvPr/>
          </p:nvSpPr>
          <p:spPr>
            <a:xfrm>
              <a:off x="2459596" y="1536260"/>
              <a:ext cx="612068" cy="575396"/>
            </a:xfrm>
            <a:prstGeom prst="heptagon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íṡľíḍê"/>
            <p:cNvSpPr/>
            <p:nvPr/>
          </p:nvSpPr>
          <p:spPr bwMode="auto">
            <a:xfrm>
              <a:off x="2553534" y="1611862"/>
              <a:ext cx="424192" cy="424192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îṩlîḋé"/>
          <p:cNvSpPr txBox="1"/>
          <p:nvPr/>
        </p:nvSpPr>
        <p:spPr bwMode="auto">
          <a:xfrm>
            <a:off x="7068185" y="2832100"/>
            <a:ext cx="1819275" cy="415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 anchor="ctr" anchorCtr="0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zh-CN"/>
            </a:defPPr>
            <a:lvl2pPr marL="0" lvl="1">
              <a:defRPr sz="20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</a:lstStyle>
          <a:p>
            <a:pPr lvl="1"/>
            <a:r>
              <a:rPr lang="zh-CN" altLang="en-US" sz="2400" dirty="0"/>
              <a:t>柔性抗裂</a:t>
            </a:r>
          </a:p>
        </p:txBody>
      </p:sp>
      <p:sp>
        <p:nvSpPr>
          <p:cNvPr id="54" name="标题 25"/>
          <p:cNvSpPr>
            <a:spLocks noGrp="1"/>
          </p:cNvSpPr>
          <p:nvPr/>
        </p:nvSpPr>
        <p:spPr>
          <a:xfrm>
            <a:off x="1537335" y="140335"/>
            <a:ext cx="6778625" cy="913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柔性耐火装饰板产品性能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/>
          <p:nvPr/>
        </p:nvSpPr>
        <p:spPr>
          <a:xfrm>
            <a:off x="1629410" y="-40005"/>
            <a:ext cx="7086600" cy="12954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整体解决方案</a:t>
            </a:r>
            <a:r>
              <a:rPr kumimoji="0" lang="en-US" altLang="zh-CN" sz="3200" kern="1200" cap="none" spc="0" normalizeH="0" baseline="0" noProof="0" dirty="0">
                <a:latin typeface="+mj-lt"/>
                <a:ea typeface="+mj-ea"/>
                <a:cs typeface="+mj-cs"/>
              </a:rPr>
              <a:t>3——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臻质感易涂花岗石</a:t>
            </a:r>
            <a:endParaRPr kumimoji="0" lang="zh-CN" altLang="en-US" sz="3200" kern="1200" cap="none" spc="0" normalizeH="0" baseline="0" noProof="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图片 1" descr="timg1PVCYJZ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5" y="1328420"/>
            <a:ext cx="8901430" cy="55251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6985" y="1575435"/>
            <a:ext cx="4447540" cy="165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如何解决涂料的诟病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690"/>
          <a:stretch>
            <a:fillRect/>
          </a:stretch>
        </p:blipFill>
        <p:spPr>
          <a:xfrm>
            <a:off x="1261386" y="1655720"/>
            <a:ext cx="2588028" cy="44015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000" contrast="2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966" b="19201"/>
          <a:stretch>
            <a:fillRect/>
          </a:stretch>
        </p:blipFill>
        <p:spPr>
          <a:xfrm rot="5400000">
            <a:off x="4613191" y="2564828"/>
            <a:ext cx="4410503" cy="2592288"/>
          </a:xfrm>
          <a:prstGeom prst="rect">
            <a:avLst/>
          </a:prstGeom>
        </p:spPr>
      </p:pic>
      <p:sp>
        <p:nvSpPr>
          <p:cNvPr id="10" name="矩形 6"/>
          <p:cNvSpPr>
            <a:spLocks noChangeArrowheads="1"/>
          </p:cNvSpPr>
          <p:nvPr/>
        </p:nvSpPr>
        <p:spPr bwMode="auto">
          <a:xfrm>
            <a:off x="6084908" y="6057244"/>
            <a:ext cx="146706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易涂花岗石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6"/>
          <p:cNvSpPr>
            <a:spLocks noChangeArrowheads="1"/>
          </p:cNvSpPr>
          <p:nvPr/>
        </p:nvSpPr>
        <p:spPr bwMode="auto">
          <a:xfrm>
            <a:off x="2077104" y="6036850"/>
            <a:ext cx="954107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真石漆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874" r="23733"/>
          <a:stretch>
            <a:fillRect/>
          </a:stretch>
        </p:blipFill>
        <p:spPr>
          <a:xfrm rot="5400000">
            <a:off x="6026354" y="1239565"/>
            <a:ext cx="1584176" cy="24164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871" b="21644"/>
          <a:stretch>
            <a:fillRect/>
          </a:stretch>
        </p:blipFill>
        <p:spPr>
          <a:xfrm>
            <a:off x="1347685" y="1659530"/>
            <a:ext cx="2416315" cy="1580366"/>
          </a:xfrm>
          <a:prstGeom prst="rect">
            <a:avLst/>
          </a:prstGeom>
        </p:spPr>
      </p:pic>
      <p:sp>
        <p:nvSpPr>
          <p:cNvPr id="4" name="WordArt 79"/>
          <p:cNvSpPr>
            <a:spLocks noChangeArrowheads="1" noChangeShapeType="1" noTextEdit="1"/>
          </p:cNvSpPr>
          <p:nvPr/>
        </p:nvSpPr>
        <p:spPr bwMode="auto">
          <a:xfrm>
            <a:off x="1403648" y="2940780"/>
            <a:ext cx="6336703" cy="76967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round/>
              </a14:hiddenLine>
            </a:ex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i="1" kern="10" dirty="0" smtClean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 会 选 哪 一 个！</a:t>
            </a:r>
            <a:endParaRPr lang="zh-CN" altLang="en-US" sz="3600" b="1" i="1" kern="10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1574165" y="83185"/>
            <a:ext cx="7086600" cy="106172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使用现状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81277" y="1282214"/>
            <a:ext cx="8342027" cy="27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80975" y="2259330"/>
            <a:ext cx="2799715" cy="3771900"/>
            <a:chOff x="256895" y="1203598"/>
            <a:chExt cx="2730929" cy="34563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8267" t="20056" r="10940" b="12745"/>
            <a:stretch>
              <a:fillRect/>
            </a:stretch>
          </p:blipFill>
          <p:spPr>
            <a:xfrm>
              <a:off x="256895" y="1203598"/>
              <a:ext cx="2730929" cy="3456384"/>
            </a:xfrm>
            <a:prstGeom prst="rect">
              <a:avLst/>
            </a:prstGeom>
          </p:spPr>
        </p:pic>
        <p:sp>
          <p:nvSpPr>
            <p:cNvPr id="13" name="矩形 6"/>
            <p:cNvSpPr>
              <a:spLocks noChangeArrowheads="1"/>
            </p:cNvSpPr>
            <p:nvPr/>
          </p:nvSpPr>
          <p:spPr bwMode="auto">
            <a:xfrm>
              <a:off x="945057" y="4231013"/>
              <a:ext cx="1210588" cy="3654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人为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破坏</a:t>
              </a:r>
              <a:endPara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089275" y="2259330"/>
            <a:ext cx="2702560" cy="3772535"/>
            <a:chOff x="3275856" y="1199233"/>
            <a:chExt cx="2592288" cy="346074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66" t="10786" r="22001" b="17896"/>
            <a:stretch>
              <a:fillRect/>
            </a:stretch>
          </p:blipFill>
          <p:spPr>
            <a:xfrm>
              <a:off x="3275856" y="1199233"/>
              <a:ext cx="2592288" cy="3460749"/>
            </a:xfrm>
            <a:prstGeom prst="rect">
              <a:avLst/>
            </a:prstGeom>
          </p:spPr>
        </p:pic>
        <p:sp>
          <p:nvSpPr>
            <p:cNvPr id="16" name="矩形 6"/>
            <p:cNvSpPr>
              <a:spLocks noChangeArrowheads="1"/>
            </p:cNvSpPr>
            <p:nvPr/>
          </p:nvSpPr>
          <p:spPr bwMode="auto">
            <a:xfrm>
              <a:off x="3838466" y="4231013"/>
              <a:ext cx="1467068" cy="3658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保护、修补</a:t>
              </a:r>
              <a:endPara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92800" y="2259965"/>
            <a:ext cx="2923540" cy="3771900"/>
            <a:chOff x="5975648" y="1199233"/>
            <a:chExt cx="2772816" cy="346074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050" t="16401" r="57701" b="28213"/>
            <a:stretch>
              <a:fillRect/>
            </a:stretch>
          </p:blipFill>
          <p:spPr>
            <a:xfrm>
              <a:off x="5975648" y="1199233"/>
              <a:ext cx="2772816" cy="3460749"/>
            </a:xfrm>
            <a:prstGeom prst="rect">
              <a:avLst/>
            </a:prstGeom>
          </p:spPr>
        </p:pic>
        <p:sp>
          <p:nvSpPr>
            <p:cNvPr id="17" name="矩形 6"/>
            <p:cNvSpPr>
              <a:spLocks noChangeArrowheads="1"/>
            </p:cNvSpPr>
            <p:nvPr/>
          </p:nvSpPr>
          <p:spPr bwMode="auto">
            <a:xfrm>
              <a:off x="6864774" y="4231013"/>
              <a:ext cx="1210588" cy="3658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修补完成</a:t>
              </a:r>
              <a:endPara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 bwMode="auto">
          <a:xfrm>
            <a:off x="5969000" y="3244215"/>
            <a:ext cx="1649095" cy="1414780"/>
          </a:xfrm>
          <a:prstGeom prst="rect">
            <a:avLst/>
          </a:prstGeom>
          <a:ln w="28575">
            <a:solidFill>
              <a:schemeClr val="accent2"/>
            </a:solidFill>
            <a:round/>
          </a:ln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rtlCol="0" fromWordArt="1" anchor="ctr">
            <a:prstTxWarp prst="textPlain">
              <a:avLst>
                <a:gd name="adj" fmla="val 30000"/>
              </a:avLst>
            </a:prstTxWarp>
          </a:bodyPr>
          <a:lstStyle/>
          <a:p>
            <a:pPr algn="ctr"/>
            <a:endParaRPr lang="zh-CN" altLang="en-US" sz="3600" b="1" kern="10" dirty="0" smtClean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1574165" y="83185"/>
            <a:ext cx="7086600" cy="106172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易修补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3"/>
          <p:cNvSpPr>
            <a:spLocks noChangeArrowheads="1"/>
          </p:cNvSpPr>
          <p:nvPr/>
        </p:nvSpPr>
        <p:spPr bwMode="gray">
          <a:xfrm>
            <a:off x="1434240" y="4591394"/>
            <a:ext cx="6085895" cy="1268685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7499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1">
                <a:srgbClr val="E6E6E6"/>
              </a:gs>
              <a:gs pos="66001">
                <a:srgbClr val="7D8496"/>
              </a:gs>
              <a:gs pos="73500">
                <a:srgbClr val="E6E6E6"/>
              </a:gs>
              <a:gs pos="92501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 algn="ctr">
            <a:solidFill>
              <a:srgbClr val="969696"/>
            </a:solidFill>
            <a:miter lim="800000"/>
          </a:ln>
          <a:effectLst>
            <a:outerShdw dist="99190" dir="2388334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ltGray">
          <a:xfrm>
            <a:off x="1693781" y="4820821"/>
            <a:ext cx="5559900" cy="85732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61" name="Text Box 5"/>
          <p:cNvSpPr txBox="1">
            <a:spLocks noChangeArrowheads="1"/>
          </p:cNvSpPr>
          <p:nvPr/>
        </p:nvSpPr>
        <p:spPr bwMode="black">
          <a:xfrm>
            <a:off x="2183816" y="4962625"/>
            <a:ext cx="4810966" cy="460375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邦臻质感易涂花岗石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3" name="Group 7"/>
          <p:cNvGrpSpPr/>
          <p:nvPr/>
        </p:nvGrpSpPr>
        <p:grpSpPr bwMode="auto">
          <a:xfrm>
            <a:off x="3787181" y="2572036"/>
            <a:ext cx="1391008" cy="1354546"/>
            <a:chOff x="1921" y="1585"/>
            <a:chExt cx="1059" cy="1057"/>
          </a:xfrm>
        </p:grpSpPr>
        <p:sp>
          <p:nvSpPr>
            <p:cNvPr id="64" name="Oval 8"/>
            <p:cNvSpPr>
              <a:spLocks noChangeArrowheads="1"/>
            </p:cNvSpPr>
            <p:nvPr/>
          </p:nvSpPr>
          <p:spPr bwMode="gray">
            <a:xfrm>
              <a:off x="1921" y="1585"/>
              <a:ext cx="1059" cy="105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A886E0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65" name="Oval 9"/>
            <p:cNvSpPr>
              <a:spLocks noChangeArrowheads="1"/>
            </p:cNvSpPr>
            <p:nvPr/>
          </p:nvSpPr>
          <p:spPr bwMode="gray">
            <a:xfrm>
              <a:off x="1921" y="1585"/>
              <a:ext cx="1059" cy="1057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66" name="Oval 10"/>
            <p:cNvSpPr>
              <a:spLocks noChangeArrowheads="1"/>
            </p:cNvSpPr>
            <p:nvPr/>
          </p:nvSpPr>
          <p:spPr bwMode="gray">
            <a:xfrm>
              <a:off x="1978" y="1642"/>
              <a:ext cx="921" cy="919"/>
            </a:xfrm>
            <a:prstGeom prst="ellipse">
              <a:avLst/>
            </a:prstGeom>
            <a:gradFill rotWithShape="1">
              <a:gsLst>
                <a:gs pos="0">
                  <a:srgbClr val="5B4979"/>
                </a:gs>
                <a:gs pos="50000">
                  <a:srgbClr val="A886E0"/>
                </a:gs>
                <a:gs pos="100000">
                  <a:srgbClr val="5B4979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67" name="Oval 11"/>
            <p:cNvSpPr>
              <a:spLocks noChangeArrowheads="1"/>
            </p:cNvSpPr>
            <p:nvPr/>
          </p:nvSpPr>
          <p:spPr bwMode="gray">
            <a:xfrm>
              <a:off x="1978" y="1643"/>
              <a:ext cx="921" cy="919"/>
            </a:xfrm>
            <a:prstGeom prst="ellipse">
              <a:avLst/>
            </a:prstGeom>
            <a:gradFill rotWithShape="1">
              <a:gsLst>
                <a:gs pos="0">
                  <a:srgbClr val="6B558E"/>
                </a:gs>
                <a:gs pos="100000">
                  <a:srgbClr val="A886E0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68" name="Oval 12"/>
            <p:cNvSpPr>
              <a:spLocks noChangeArrowheads="1"/>
            </p:cNvSpPr>
            <p:nvPr/>
          </p:nvSpPr>
          <p:spPr bwMode="gray">
            <a:xfrm>
              <a:off x="2027" y="1697"/>
              <a:ext cx="830" cy="82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grpSp>
          <p:nvGrpSpPr>
            <p:cNvPr id="69" name="Group 13"/>
            <p:cNvGrpSpPr/>
            <p:nvPr/>
          </p:nvGrpSpPr>
          <p:grpSpPr bwMode="auto">
            <a:xfrm>
              <a:off x="2056" y="1704"/>
              <a:ext cx="806" cy="802"/>
              <a:chOff x="4182" y="1707"/>
              <a:chExt cx="1256" cy="1252"/>
            </a:xfrm>
          </p:grpSpPr>
          <p:sp>
            <p:nvSpPr>
              <p:cNvPr id="70" name="Oval 14"/>
              <p:cNvSpPr>
                <a:spLocks noChangeArrowheads="1"/>
              </p:cNvSpPr>
              <p:nvPr/>
            </p:nvSpPr>
            <p:spPr bwMode="gray">
              <a:xfrm>
                <a:off x="4186" y="1707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71" name="Oval 15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72" name="Oval 16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73" name="Oval 17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/>
              </a:p>
            </p:txBody>
          </p:sp>
        </p:grpSp>
      </p:grpSp>
      <p:grpSp>
        <p:nvGrpSpPr>
          <p:cNvPr id="74" name="Group 18"/>
          <p:cNvGrpSpPr/>
          <p:nvPr/>
        </p:nvGrpSpPr>
        <p:grpSpPr bwMode="auto">
          <a:xfrm>
            <a:off x="6134381" y="2214559"/>
            <a:ext cx="1385755" cy="1351983"/>
            <a:chOff x="3022" y="1007"/>
            <a:chExt cx="1055" cy="1055"/>
          </a:xfrm>
        </p:grpSpPr>
        <p:sp>
          <p:nvSpPr>
            <p:cNvPr id="75" name="Oval 19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3399FF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76" name="Oval 20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77" name="Oval 21"/>
            <p:cNvSpPr>
              <a:spLocks noChangeArrowheads="1"/>
            </p:cNvSpPr>
            <p:nvPr/>
          </p:nvSpPr>
          <p:spPr bwMode="gray">
            <a:xfrm>
              <a:off x="3093" y="1064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1C538A"/>
                </a:gs>
                <a:gs pos="50000">
                  <a:srgbClr val="3399FF"/>
                </a:gs>
                <a:gs pos="100000">
                  <a:srgbClr val="1C538A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78" name="Oval 22"/>
            <p:cNvSpPr>
              <a:spLocks noChangeArrowheads="1"/>
            </p:cNvSpPr>
            <p:nvPr/>
          </p:nvSpPr>
          <p:spPr bwMode="gray">
            <a:xfrm>
              <a:off x="3094" y="1066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2061A2"/>
                </a:gs>
                <a:gs pos="100000">
                  <a:srgbClr val="3399FF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79" name="Oval 23"/>
            <p:cNvSpPr>
              <a:spLocks noChangeArrowheads="1"/>
            </p:cNvSpPr>
            <p:nvPr/>
          </p:nvSpPr>
          <p:spPr bwMode="gray">
            <a:xfrm>
              <a:off x="3137" y="1115"/>
              <a:ext cx="824" cy="8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grpSp>
          <p:nvGrpSpPr>
            <p:cNvPr id="80" name="Group 24"/>
            <p:cNvGrpSpPr/>
            <p:nvPr/>
          </p:nvGrpSpPr>
          <p:grpSpPr bwMode="auto">
            <a:xfrm>
              <a:off x="3153" y="1125"/>
              <a:ext cx="799" cy="800"/>
              <a:chOff x="4166" y="1706"/>
              <a:chExt cx="1252" cy="1252"/>
            </a:xfrm>
          </p:grpSpPr>
          <p:sp>
            <p:nvSpPr>
              <p:cNvPr id="81" name="Oval 2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82" name="Oval 2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83" name="Oval 27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/>
              </a:p>
            </p:txBody>
          </p:sp>
          <p:sp>
            <p:nvSpPr>
              <p:cNvPr id="84" name="Oval 28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/>
              </a:p>
            </p:txBody>
          </p:sp>
        </p:grpSp>
      </p:grpSp>
      <p:grpSp>
        <p:nvGrpSpPr>
          <p:cNvPr id="96" name="Group 40"/>
          <p:cNvGrpSpPr/>
          <p:nvPr/>
        </p:nvGrpSpPr>
        <p:grpSpPr bwMode="auto">
          <a:xfrm>
            <a:off x="1434241" y="2198390"/>
            <a:ext cx="1415965" cy="1366079"/>
            <a:chOff x="884" y="2523"/>
            <a:chExt cx="862" cy="862"/>
          </a:xfrm>
        </p:grpSpPr>
        <p:sp>
          <p:nvSpPr>
            <p:cNvPr id="97" name="Oval 41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00CC6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98" name="Oval 42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99" name="Oval 43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6E37"/>
                </a:gs>
                <a:gs pos="50000">
                  <a:srgbClr val="00CC66"/>
                </a:gs>
                <a:gs pos="100000">
                  <a:srgbClr val="006E37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100" name="Oval 44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8241"/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101" name="Oval 45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102" name="Oval 46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103" name="Oval 47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104" name="Oval 48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  <p:sp>
          <p:nvSpPr>
            <p:cNvPr id="105" name="Oval 49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/>
            </a:p>
          </p:txBody>
        </p:sp>
      </p:grpSp>
      <p:sp>
        <p:nvSpPr>
          <p:cNvPr id="106" name="Line 50"/>
          <p:cNvSpPr>
            <a:spLocks noChangeShapeType="1"/>
          </p:cNvSpPr>
          <p:nvPr/>
        </p:nvSpPr>
        <p:spPr bwMode="ltGray">
          <a:xfrm flipH="1">
            <a:off x="2146244" y="3631222"/>
            <a:ext cx="14304" cy="871424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</p:spPr>
        <p:txBody>
          <a:bodyPr vert="eaVert" wrap="none" lIns="92075" tIns="46038" rIns="92075" bIns="46038" anchor="ctr"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07" name="Line 51"/>
          <p:cNvSpPr>
            <a:spLocks noChangeShapeType="1"/>
          </p:cNvSpPr>
          <p:nvPr/>
        </p:nvSpPr>
        <p:spPr bwMode="ltGray">
          <a:xfrm>
            <a:off x="4479520" y="3965140"/>
            <a:ext cx="0" cy="538230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</p:spPr>
        <p:txBody>
          <a:bodyPr vert="eaVert" wrap="none" lIns="92075" tIns="46038" rIns="92075" bIns="46038" anchor="ctr"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10" name="Text Box 54"/>
          <p:cNvSpPr txBox="1">
            <a:spLocks noChangeArrowheads="1"/>
          </p:cNvSpPr>
          <p:nvPr/>
        </p:nvSpPr>
        <p:spPr bwMode="auto">
          <a:xfrm>
            <a:off x="1567571" y="2688025"/>
            <a:ext cx="1171652" cy="35278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spcBef>
                <a:spcPct val="50000"/>
              </a:spcBef>
              <a:defRPr/>
            </a:pPr>
            <a:r>
              <a:rPr lang="zh-CN" altLang="en-US" sz="1600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效果逼真</a:t>
            </a:r>
            <a:endParaRPr lang="en-US" altLang="zh-CN" sz="16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Text Box 54"/>
          <p:cNvSpPr txBox="1">
            <a:spLocks noChangeArrowheads="1"/>
          </p:cNvSpPr>
          <p:nvPr/>
        </p:nvSpPr>
        <p:spPr bwMode="auto">
          <a:xfrm>
            <a:off x="3911220" y="3062486"/>
            <a:ext cx="1171652" cy="35278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spcBef>
                <a:spcPct val="50000"/>
              </a:spcBef>
              <a:defRPr/>
            </a:pPr>
            <a:r>
              <a:rPr lang="zh-CN" altLang="en-US" sz="1600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喷涂容易</a:t>
            </a:r>
            <a:endParaRPr lang="en-US" altLang="zh-CN" sz="16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Text Box 54"/>
          <p:cNvSpPr txBox="1">
            <a:spLocks noChangeArrowheads="1"/>
          </p:cNvSpPr>
          <p:nvPr/>
        </p:nvSpPr>
        <p:spPr bwMode="auto">
          <a:xfrm>
            <a:off x="6212666" y="2688025"/>
            <a:ext cx="1171652" cy="35278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spcBef>
                <a:spcPct val="50000"/>
              </a:spcBef>
              <a:defRPr/>
            </a:pPr>
            <a:r>
              <a:rPr lang="zh-CN" altLang="en-US" sz="1600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减少工序</a:t>
            </a:r>
            <a:endParaRPr lang="en-US" altLang="zh-CN" sz="16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Line 50"/>
          <p:cNvSpPr>
            <a:spLocks noChangeShapeType="1"/>
          </p:cNvSpPr>
          <p:nvPr/>
        </p:nvSpPr>
        <p:spPr bwMode="ltGray">
          <a:xfrm>
            <a:off x="6798492" y="3619442"/>
            <a:ext cx="6329" cy="878185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</p:spPr>
        <p:txBody>
          <a:bodyPr vert="eaVert" wrap="none" lIns="92075" tIns="46038" rIns="92075" bIns="46038" anchor="ctr"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1629410" y="-40005"/>
            <a:ext cx="7086600" cy="12954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臻质感易涂花岗石系统特性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/>
        </p:nvSpPr>
        <p:spPr>
          <a:xfrm>
            <a:off x="1573530" y="313690"/>
            <a:ext cx="7086600" cy="9931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zh-CN" altLang="en-US" dirty="0"/>
              <a:t>内墙部分</a:t>
            </a:r>
            <a:r>
              <a:rPr lang="en-US" altLang="zh-CN" dirty="0"/>
              <a:t>——</a:t>
            </a:r>
            <a:r>
              <a:rPr lang="zh-CN" altLang="en-US" dirty="0"/>
              <a:t>定制化方案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997075"/>
            <a:ext cx="4154487" cy="349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矩形 6"/>
          <p:cNvSpPr/>
          <p:nvPr/>
        </p:nvSpPr>
        <p:spPr>
          <a:xfrm>
            <a:off x="250825" y="1925638"/>
            <a:ext cx="4392613" cy="4092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无机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涂料是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一种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水性的无机硅酸盐涂料，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采用无机矿物质为原料，其主要成分为特质硅酸钾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水溶液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（即水玻璃）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和保证漆膜不易开裂的弹性乳液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涂刷于矿物基质表面后，渗透入基质表面内并产生硅化反应，经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35~40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天后形成坚硬的硅石表层，与墙身永久性的结合为一体，无需任何粘接剂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250" name="TextBox 6"/>
          <p:cNvSpPr txBox="1"/>
          <p:nvPr/>
        </p:nvSpPr>
        <p:spPr>
          <a:xfrm>
            <a:off x="250825" y="1057275"/>
            <a:ext cx="3019425" cy="922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54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</a:t>
            </a:r>
            <a:r>
              <a:rPr lang="zh-CN" altLang="en-US" sz="54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级防火</a:t>
            </a:r>
          </a:p>
        </p:txBody>
      </p:sp>
      <p:sp>
        <p:nvSpPr>
          <p:cNvPr id="53253" name="矩形 6"/>
          <p:cNvSpPr/>
          <p:nvPr/>
        </p:nvSpPr>
        <p:spPr>
          <a:xfrm>
            <a:off x="19050" y="5534025"/>
            <a:ext cx="8820150" cy="1553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适用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各种混凝土、水泥、天然石材、石灰、石膏、砖墙、腻子等等所有矿物基质表面，不适用于塑料、木材、金属表面。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25000"/>
              </a:lnSpc>
              <a:spcBef>
                <a:spcPts val="600"/>
              </a:spcBef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 bwMode="auto">
          <a:xfrm>
            <a:off x="412750" y="1116013"/>
            <a:ext cx="3078163" cy="3079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内墙装饰材料燃烧等级要求</a:t>
            </a:r>
            <a:endParaRPr kumimoji="0" lang="en-US" sz="1050" kern="1200" cap="none" spc="0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5299" name="组合 40"/>
          <p:cNvGrpSpPr/>
          <p:nvPr/>
        </p:nvGrpSpPr>
        <p:grpSpPr>
          <a:xfrm>
            <a:off x="1482728" y="1682433"/>
            <a:ext cx="6248396" cy="5049837"/>
            <a:chOff x="306058" y="562448"/>
            <a:chExt cx="6248896" cy="3787184"/>
          </a:xfrm>
        </p:grpSpPr>
        <p:pic>
          <p:nvPicPr>
            <p:cNvPr id="55307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209" y="562448"/>
              <a:ext cx="6191745" cy="37871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" name="矩形 34"/>
            <p:cNvSpPr/>
            <p:nvPr/>
          </p:nvSpPr>
          <p:spPr>
            <a:xfrm>
              <a:off x="306058" y="2731416"/>
              <a:ext cx="681092" cy="244066"/>
            </a:xfrm>
            <a:prstGeom prst="rect">
              <a:avLst/>
            </a:prstGeom>
            <a:noFill/>
            <a:ln w="28575">
              <a:solidFill>
                <a:srgbClr val="000099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195535" y="2765945"/>
              <a:ext cx="679504" cy="176203"/>
            </a:xfrm>
            <a:prstGeom prst="rect">
              <a:avLst/>
            </a:prstGeom>
            <a:noFill/>
            <a:ln w="28575">
              <a:solidFill>
                <a:srgbClr val="000099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组合 23"/>
          <p:cNvGrpSpPr/>
          <p:nvPr/>
        </p:nvGrpSpPr>
        <p:grpSpPr>
          <a:xfrm>
            <a:off x="228600" y="1447800"/>
            <a:ext cx="7716837" cy="2181542"/>
            <a:chOff x="1138349" y="989051"/>
            <a:chExt cx="6421400" cy="1530866"/>
          </a:xfrm>
        </p:grpSpPr>
        <p:sp>
          <p:nvSpPr>
            <p:cNvPr id="40" name="矩形 39"/>
            <p:cNvSpPr/>
            <p:nvPr/>
          </p:nvSpPr>
          <p:spPr bwMode="auto">
            <a:xfrm>
              <a:off x="1138349" y="989051"/>
              <a:ext cx="6421400" cy="1530866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304" name="矩形 9"/>
            <p:cNvSpPr/>
            <p:nvPr/>
          </p:nvSpPr>
          <p:spPr>
            <a:xfrm>
              <a:off x="1191181" y="1109581"/>
              <a:ext cx="6251610" cy="1741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建筑内部装修设计防火规范</a:t>
              </a:r>
              <a:r>
                <a:rPr lang="en-US" altLang="zh-CN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》GB50222-95</a:t>
              </a:r>
              <a:endPara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5305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2113" y="1504037"/>
              <a:ext cx="6250064" cy="78196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" name="矩形 42"/>
            <p:cNvSpPr/>
            <p:nvPr/>
          </p:nvSpPr>
          <p:spPr>
            <a:xfrm>
              <a:off x="1779884" y="1510818"/>
              <a:ext cx="3164098" cy="25377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9218" name="标题 1"/>
          <p:cNvSpPr>
            <a:spLocks noGrp="1"/>
          </p:cNvSpPr>
          <p:nvPr/>
        </p:nvSpPr>
        <p:spPr>
          <a:xfrm>
            <a:off x="1573530" y="313690"/>
            <a:ext cx="7086600" cy="9931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zh-CN" altLang="en-US" dirty="0"/>
              <a:t>使用要求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4"/>
          <p:cNvSpPr txBox="1"/>
          <p:nvPr/>
        </p:nvSpPr>
        <p:spPr>
          <a:xfrm>
            <a:off x="412750" y="1268413"/>
            <a:ext cx="1846263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无机防火涂料</a:t>
            </a:r>
            <a:endParaRPr lang="en-US" altLang="zh-CN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948238" y="1414463"/>
            <a:ext cx="4445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丁烷喷枪，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℃燃烧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</p:txBody>
      </p:sp>
      <p:grpSp>
        <p:nvGrpSpPr>
          <p:cNvPr id="2" name="组合 14"/>
          <p:cNvGrpSpPr/>
          <p:nvPr/>
        </p:nvGrpSpPr>
        <p:grpSpPr>
          <a:xfrm>
            <a:off x="412750" y="2093913"/>
            <a:ext cx="7667625" cy="4510087"/>
            <a:chOff x="1515044" y="1424840"/>
            <a:chExt cx="7667402" cy="3384000"/>
          </a:xfrm>
        </p:grpSpPr>
        <p:pic>
          <p:nvPicPr>
            <p:cNvPr id="56325" name="Picture 2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5044" y="1424840"/>
              <a:ext cx="7667402" cy="3384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326" name="矩形 72"/>
            <p:cNvSpPr/>
            <p:nvPr/>
          </p:nvSpPr>
          <p:spPr>
            <a:xfrm>
              <a:off x="2459580" y="1569347"/>
              <a:ext cx="1979971" cy="3001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普通内墙乳胶漆</a:t>
              </a:r>
            </a:p>
          </p:txBody>
        </p:sp>
        <p:sp>
          <p:nvSpPr>
            <p:cNvPr id="56327" name="矩形 73"/>
            <p:cNvSpPr/>
            <p:nvPr/>
          </p:nvSpPr>
          <p:spPr>
            <a:xfrm>
              <a:off x="6379613" y="1543939"/>
              <a:ext cx="2236445" cy="3001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立邦无机内墙涂料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218" name="标题 1"/>
          <p:cNvSpPr>
            <a:spLocks noGrp="1"/>
          </p:cNvSpPr>
          <p:nvPr/>
        </p:nvSpPr>
        <p:spPr>
          <a:xfrm>
            <a:off x="1573530" y="85090"/>
            <a:ext cx="7086600" cy="9931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zh-CN" altLang="en-US" dirty="0"/>
              <a:t>燃烧试验结果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矩形 26"/>
          <p:cNvSpPr/>
          <p:nvPr/>
        </p:nvSpPr>
        <p:spPr>
          <a:xfrm>
            <a:off x="74613" y="1881188"/>
            <a:ext cx="3146425" cy="1785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防火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优异的耐久性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耐酸碱、化学品腐蚀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透气性好，防霉抗菌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抗划防污易清洁</a:t>
            </a:r>
          </a:p>
        </p:txBody>
      </p:sp>
      <p:sp>
        <p:nvSpPr>
          <p:cNvPr id="60419" name="矩形 12"/>
          <p:cNvSpPr/>
          <p:nvPr/>
        </p:nvSpPr>
        <p:spPr>
          <a:xfrm>
            <a:off x="46038" y="939800"/>
            <a:ext cx="76327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无机内墙涂料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上箭头 6"/>
          <p:cNvSpPr/>
          <p:nvPr/>
        </p:nvSpPr>
        <p:spPr>
          <a:xfrm>
            <a:off x="5057775" y="920750"/>
            <a:ext cx="2459038" cy="2971800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3829050" y="3892550"/>
            <a:ext cx="2447925" cy="29765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937375" y="2470150"/>
            <a:ext cx="1927225" cy="1439863"/>
          </a:xfrm>
          <a:prstGeom prst="roundRect">
            <a:avLst>
              <a:gd name="adj" fmla="val 114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节能环保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耐久性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特殊功能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2814638" y="3892550"/>
            <a:ext cx="1577975" cy="1439863"/>
          </a:xfrm>
          <a:prstGeom prst="roundRect">
            <a:avLst>
              <a:gd name="adj" fmla="val 1058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装饰效果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贮存稳定性</a:t>
            </a:r>
          </a:p>
        </p:txBody>
      </p:sp>
      <p:sp>
        <p:nvSpPr>
          <p:cNvPr id="9218" name="标题 1"/>
          <p:cNvSpPr>
            <a:spLocks noGrp="1"/>
          </p:cNvSpPr>
          <p:nvPr/>
        </p:nvSpPr>
        <p:spPr>
          <a:xfrm>
            <a:off x="1573530" y="313690"/>
            <a:ext cx="7086600" cy="9931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zh-CN" altLang="en-US" dirty="0"/>
              <a:t>产品特点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14"/>
          <p:cNvSpPr>
            <a:spLocks noChangeArrowheads="1"/>
          </p:cNvSpPr>
          <p:nvPr/>
        </p:nvSpPr>
        <p:spPr bwMode="auto">
          <a:xfrm>
            <a:off x="971550" y="1241108"/>
            <a:ext cx="7200900" cy="193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墙面整体涂装系统优化          解决方案</a:t>
            </a:r>
          </a:p>
        </p:txBody>
      </p:sp>
      <p:sp>
        <p:nvSpPr>
          <p:cNvPr id="37" name="矩形 6"/>
          <p:cNvSpPr>
            <a:spLocks noChangeArrowheads="1"/>
          </p:cNvSpPr>
          <p:nvPr/>
        </p:nvSpPr>
        <p:spPr bwMode="auto">
          <a:xfrm>
            <a:off x="1128003" y="4789358"/>
            <a:ext cx="6888480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6000" b="1" i="1" spc="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为社会创造价值！</a:t>
            </a:r>
            <a:endParaRPr lang="en-US" altLang="zh-CN" sz="6000" b="1" i="1" spc="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705000" y="3472830"/>
            <a:ext cx="1724588" cy="936104"/>
            <a:chOff x="1081414" y="1635646"/>
            <a:chExt cx="1724588" cy="936104"/>
          </a:xfrm>
        </p:grpSpPr>
        <p:sp>
          <p:nvSpPr>
            <p:cNvPr id="39" name="圆角矩形 38"/>
            <p:cNvSpPr/>
            <p:nvPr/>
          </p:nvSpPr>
          <p:spPr bwMode="auto">
            <a:xfrm>
              <a:off x="1115616" y="1635646"/>
              <a:ext cx="1656184" cy="936104"/>
            </a:xfrm>
            <a:prstGeom prst="roundRect">
              <a:avLst/>
            </a:prstGeom>
            <a:gradFill>
              <a:gsLst>
                <a:gs pos="39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zh-CN" altLang="en-US" sz="3600" b="1" kern="10" dirty="0" smtClean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 Box 6"/>
            <p:cNvSpPr txBox="1">
              <a:spLocks noChangeArrowheads="1"/>
            </p:cNvSpPr>
            <p:nvPr/>
          </p:nvSpPr>
          <p:spPr bwMode="auto">
            <a:xfrm>
              <a:off x="1081414" y="1811310"/>
              <a:ext cx="1724588" cy="58356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用得久</a:t>
              </a:r>
              <a:endPara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615297" y="3481446"/>
            <a:ext cx="1724588" cy="936104"/>
            <a:chOff x="1081414" y="1635646"/>
            <a:chExt cx="1724588" cy="936104"/>
          </a:xfrm>
        </p:grpSpPr>
        <p:sp>
          <p:nvSpPr>
            <p:cNvPr id="42" name="圆角矩形 41"/>
            <p:cNvSpPr/>
            <p:nvPr/>
          </p:nvSpPr>
          <p:spPr bwMode="auto">
            <a:xfrm>
              <a:off x="1115616" y="1635646"/>
              <a:ext cx="1656184" cy="936104"/>
            </a:xfrm>
            <a:prstGeom prst="roundRect">
              <a:avLst/>
            </a:prstGeom>
            <a:gradFill>
              <a:gsLst>
                <a:gs pos="39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zh-CN" altLang="en-US" sz="3600" b="1" kern="10" dirty="0" smtClean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1081414" y="1811310"/>
              <a:ext cx="1724588" cy="58477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易修补</a:t>
              </a:r>
              <a:endPara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525594" y="3472829"/>
            <a:ext cx="1724588" cy="936104"/>
            <a:chOff x="1081414" y="1635646"/>
            <a:chExt cx="1724588" cy="936104"/>
          </a:xfrm>
        </p:grpSpPr>
        <p:sp>
          <p:nvSpPr>
            <p:cNvPr id="45" name="圆角矩形 44"/>
            <p:cNvSpPr/>
            <p:nvPr/>
          </p:nvSpPr>
          <p:spPr bwMode="auto">
            <a:xfrm>
              <a:off x="1115616" y="1635646"/>
              <a:ext cx="1656184" cy="936104"/>
            </a:xfrm>
            <a:prstGeom prst="roundRect">
              <a:avLst/>
            </a:prstGeom>
            <a:gradFill>
              <a:gsLst>
                <a:gs pos="39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zh-CN" altLang="en-US" sz="3600" b="1" kern="10" dirty="0" smtClean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1081414" y="1811310"/>
              <a:ext cx="1724588" cy="58477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17961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好施工</a:t>
              </a:r>
              <a:endPara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1737995" y="168275"/>
            <a:ext cx="7086600" cy="129540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zh-CN" altLang="en-US" dirty="0"/>
              <a:t>现状分类</a:t>
            </a:r>
          </a:p>
        </p:txBody>
      </p:sp>
      <p:sp>
        <p:nvSpPr>
          <p:cNvPr id="7171" name="AutoShape 20" descr="http://img0.imgtn.bdimg.com/it/u=3558930507,1108805911&amp;fm=23&amp;gp=0.jpg"/>
          <p:cNvSpPr>
            <a:spLocks noChangeAspect="1"/>
          </p:cNvSpPr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rot="21091202">
            <a:off x="3316605" y="3434080"/>
            <a:ext cx="1691640" cy="664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rPr>
              <a:t>VS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10200" y="1905000"/>
            <a:ext cx="24384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新建</a:t>
            </a:r>
          </a:p>
        </p:txBody>
      </p:sp>
      <p:sp>
        <p:nvSpPr>
          <p:cNvPr id="16" name="矩形 15"/>
          <p:cNvSpPr/>
          <p:nvPr/>
        </p:nvSpPr>
        <p:spPr>
          <a:xfrm>
            <a:off x="838200" y="4953000"/>
            <a:ext cx="24384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5400" dirty="0" smtClean="0">
                <a:solidFill>
                  <a:srgbClr val="C00000"/>
                </a:solidFill>
                <a:latin typeface="+mn-ea"/>
                <a:ea typeface="+mn-ea"/>
              </a:rPr>
              <a:t>改造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2" name="图片 1" descr="场"/>
          <p:cNvPicPr>
            <a:picLocks noChangeAspect="1"/>
          </p:cNvPicPr>
          <p:nvPr/>
        </p:nvPicPr>
        <p:blipFill>
          <a:blip r:embed="rId2" cstate="print">
            <a:lum bright="6000" contrast="24000"/>
          </a:blip>
          <a:stretch>
            <a:fillRect/>
          </a:stretch>
        </p:blipFill>
        <p:spPr>
          <a:xfrm>
            <a:off x="295910" y="1042670"/>
            <a:ext cx="3522345" cy="23463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8300" y="1216025"/>
            <a:ext cx="150495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体育场</a:t>
            </a:r>
          </a:p>
        </p:txBody>
      </p:sp>
      <p:pic>
        <p:nvPicPr>
          <p:cNvPr id="4" name="图片 3" descr="管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7380" y="4133215"/>
            <a:ext cx="4387215" cy="25641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90415" y="4295140"/>
            <a:ext cx="150495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体育馆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 rot="16200000">
            <a:off x="4582160" y="642620"/>
            <a:ext cx="1217295" cy="5665470"/>
          </a:xfrm>
          <a:prstGeom prst="rect">
            <a:avLst/>
          </a:prstGeom>
          <a:solidFill>
            <a:schemeClr val="accent6">
              <a:lumMod val="75000"/>
              <a:alpha val="6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72080" y="3183890"/>
            <a:ext cx="53517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地面  </a:t>
            </a:r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sym typeface="+mn-ea"/>
              </a:rPr>
              <a:t>整体解决方案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42009" y="2755265"/>
            <a:ext cx="1440000" cy="144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20" descr="http://img0.imgtn.bdimg.com/it/u=3558930507,1108805911&amp;fm=23&amp;gp=0.jpg"/>
          <p:cNvSpPr>
            <a:spLocks noChangeAspect="1"/>
          </p:cNvSpPr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8600" y="2971800"/>
            <a:ext cx="7661275" cy="2330450"/>
          </a:xfrm>
          <a:prstGeom prst="rect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38"/>
          <p:cNvGrpSpPr/>
          <p:nvPr/>
        </p:nvGrpSpPr>
        <p:grpSpPr>
          <a:xfrm rot="16200000">
            <a:off x="4246246" y="302894"/>
            <a:ext cx="1226185" cy="5666742"/>
            <a:chOff x="995730" y="3581400"/>
            <a:chExt cx="2057400" cy="2972467"/>
          </a:xfrm>
        </p:grpSpPr>
        <p:sp>
          <p:nvSpPr>
            <p:cNvPr id="35" name="矩形 34"/>
            <p:cNvSpPr/>
            <p:nvPr/>
          </p:nvSpPr>
          <p:spPr>
            <a:xfrm>
              <a:off x="995730" y="3581400"/>
              <a:ext cx="2057400" cy="2971800"/>
            </a:xfrm>
            <a:prstGeom prst="rect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 rot="5400000">
              <a:off x="628030" y="4666823"/>
              <a:ext cx="2794931" cy="979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墙面  整体解决方案</a:t>
              </a:r>
            </a:p>
          </p:txBody>
        </p:sp>
      </p:grpSp>
      <p:sp>
        <p:nvSpPr>
          <p:cNvPr id="42" name="矩形 41"/>
          <p:cNvSpPr/>
          <p:nvPr/>
        </p:nvSpPr>
        <p:spPr>
          <a:xfrm rot="16200000">
            <a:off x="4277360" y="2242820"/>
            <a:ext cx="1217295" cy="5665470"/>
          </a:xfrm>
          <a:prstGeom prst="rect">
            <a:avLst/>
          </a:prstGeom>
          <a:solidFill>
            <a:schemeClr val="accent6">
              <a:lumMod val="75000"/>
              <a:alpha val="6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367280" y="4784090"/>
            <a:ext cx="53517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地面  </a:t>
            </a:r>
            <a:r>
              <a:rPr lang="zh-CN" altLang="en-US" sz="3200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sym typeface="+mn-ea"/>
              </a:rPr>
              <a:t>整体解决方案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37210" y="2457630"/>
            <a:ext cx="1440000" cy="144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壹</a:t>
            </a:r>
          </a:p>
        </p:txBody>
      </p:sp>
      <p:sp>
        <p:nvSpPr>
          <p:cNvPr id="15" name="椭圆 14"/>
          <p:cNvSpPr/>
          <p:nvPr/>
        </p:nvSpPr>
        <p:spPr>
          <a:xfrm>
            <a:off x="537209" y="4355465"/>
            <a:ext cx="1440000" cy="144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贰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362960" y="1097915"/>
            <a:ext cx="24669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       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20" descr="http://img0.imgtn.bdimg.com/it/u=3558930507,1108805911&amp;fm=23&amp;gp=0.jpg"/>
          <p:cNvSpPr>
            <a:spLocks noChangeAspect="1"/>
          </p:cNvSpPr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8600" y="2133600"/>
            <a:ext cx="7661275" cy="2330450"/>
          </a:xfrm>
          <a:prstGeom prst="rect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228600" y="2743200"/>
            <a:ext cx="2057400" cy="2971800"/>
            <a:chOff x="228600" y="3581400"/>
            <a:chExt cx="2057400" cy="2971800"/>
          </a:xfrm>
        </p:grpSpPr>
        <p:sp>
          <p:nvSpPr>
            <p:cNvPr id="35" name="矩形 34"/>
            <p:cNvSpPr/>
            <p:nvPr/>
          </p:nvSpPr>
          <p:spPr>
            <a:xfrm>
              <a:off x="228600" y="3581400"/>
              <a:ext cx="2057400" cy="2971800"/>
            </a:xfrm>
            <a:prstGeom prst="rect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49250" y="4775835"/>
              <a:ext cx="18084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系统安全</a:t>
              </a:r>
            </a:p>
          </p:txBody>
        </p:sp>
      </p:grpSp>
      <p:grpSp>
        <p:nvGrpSpPr>
          <p:cNvPr id="3" name="组合 40"/>
          <p:cNvGrpSpPr/>
          <p:nvPr/>
        </p:nvGrpSpPr>
        <p:grpSpPr>
          <a:xfrm>
            <a:off x="2362200" y="2743200"/>
            <a:ext cx="2057400" cy="2971800"/>
            <a:chOff x="228600" y="3581400"/>
            <a:chExt cx="2057400" cy="2971800"/>
          </a:xfrm>
        </p:grpSpPr>
        <p:sp>
          <p:nvSpPr>
            <p:cNvPr id="42" name="矩形 41"/>
            <p:cNvSpPr/>
            <p:nvPr/>
          </p:nvSpPr>
          <p:spPr>
            <a:xfrm>
              <a:off x="228600" y="3581400"/>
              <a:ext cx="2057400" cy="2971800"/>
            </a:xfrm>
            <a:prstGeom prst="rect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552450" y="4495800"/>
              <a:ext cx="14020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用的久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552450" y="5079365"/>
              <a:ext cx="14020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耐污染</a:t>
              </a:r>
            </a:p>
          </p:txBody>
        </p:sp>
      </p:grpSp>
      <p:grpSp>
        <p:nvGrpSpPr>
          <p:cNvPr id="4" name="组合 44"/>
          <p:cNvGrpSpPr/>
          <p:nvPr/>
        </p:nvGrpSpPr>
        <p:grpSpPr>
          <a:xfrm>
            <a:off x="4495800" y="2743200"/>
            <a:ext cx="2057400" cy="2971800"/>
            <a:chOff x="228600" y="3581400"/>
            <a:chExt cx="2057400" cy="2971800"/>
          </a:xfrm>
        </p:grpSpPr>
        <p:sp>
          <p:nvSpPr>
            <p:cNvPr id="46" name="矩形 45"/>
            <p:cNvSpPr/>
            <p:nvPr/>
          </p:nvSpPr>
          <p:spPr>
            <a:xfrm>
              <a:off x="228600" y="3581400"/>
              <a:ext cx="2057400" cy="2971800"/>
            </a:xfrm>
            <a:prstGeom prst="rect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425450" y="4495800"/>
              <a:ext cx="18084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施工便捷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685800" y="5105400"/>
              <a:ext cx="123825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高  效</a:t>
              </a:r>
            </a:p>
          </p:txBody>
        </p:sp>
      </p:grpSp>
      <p:grpSp>
        <p:nvGrpSpPr>
          <p:cNvPr id="5" name="组合 48"/>
          <p:cNvGrpSpPr/>
          <p:nvPr/>
        </p:nvGrpSpPr>
        <p:grpSpPr>
          <a:xfrm>
            <a:off x="6705600" y="2743200"/>
            <a:ext cx="2057400" cy="2971800"/>
            <a:chOff x="228600" y="3581400"/>
            <a:chExt cx="2057400" cy="2971800"/>
          </a:xfrm>
        </p:grpSpPr>
        <p:sp>
          <p:nvSpPr>
            <p:cNvPr id="50" name="矩形 49"/>
            <p:cNvSpPr/>
            <p:nvPr/>
          </p:nvSpPr>
          <p:spPr>
            <a:xfrm>
              <a:off x="228600" y="3581400"/>
              <a:ext cx="2057400" cy="2971800"/>
            </a:xfrm>
            <a:prstGeom prst="rect">
              <a:avLst/>
            </a:prstGeom>
            <a:solidFill>
              <a:schemeClr val="accent6">
                <a:lumMod val="75000"/>
                <a:alpha val="6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353060" y="4775835"/>
              <a:ext cx="18084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减少污染</a:t>
              </a:r>
            </a:p>
          </p:txBody>
        </p:sp>
      </p:grpSp>
      <p:sp>
        <p:nvSpPr>
          <p:cNvPr id="14" name="椭圆 13"/>
          <p:cNvSpPr/>
          <p:nvPr/>
        </p:nvSpPr>
        <p:spPr>
          <a:xfrm>
            <a:off x="533400" y="1989000"/>
            <a:ext cx="1440000" cy="144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安全</a:t>
            </a:r>
          </a:p>
        </p:txBody>
      </p:sp>
      <p:sp>
        <p:nvSpPr>
          <p:cNvPr id="15" name="椭圆 14"/>
          <p:cNvSpPr/>
          <p:nvPr/>
        </p:nvSpPr>
        <p:spPr>
          <a:xfrm>
            <a:off x="2667000" y="1981200"/>
            <a:ext cx="1440000" cy="144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耐候</a:t>
            </a:r>
          </a:p>
        </p:txBody>
      </p:sp>
      <p:sp>
        <p:nvSpPr>
          <p:cNvPr id="16" name="椭圆 15"/>
          <p:cNvSpPr/>
          <p:nvPr/>
        </p:nvSpPr>
        <p:spPr>
          <a:xfrm>
            <a:off x="4876800" y="1989000"/>
            <a:ext cx="1440000" cy="144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施工性</a:t>
            </a:r>
          </a:p>
        </p:txBody>
      </p:sp>
      <p:sp>
        <p:nvSpPr>
          <p:cNvPr id="17" name="椭圆 16"/>
          <p:cNvSpPr/>
          <p:nvPr/>
        </p:nvSpPr>
        <p:spPr>
          <a:xfrm>
            <a:off x="6942000" y="1989000"/>
            <a:ext cx="1440000" cy="144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环保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94180" y="591185"/>
            <a:ext cx="379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墙面  整体解决方案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7086600" cy="129540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zh-CN" altLang="en-US" dirty="0"/>
              <a:t>外墙部分</a:t>
            </a:r>
            <a:r>
              <a:rPr lang="en-US" altLang="zh-CN" dirty="0"/>
              <a:t>——</a:t>
            </a:r>
            <a:r>
              <a:rPr lang="zh-CN" altLang="en-US" dirty="0"/>
              <a:t>全体系定制化方案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9219" name="AutoShape 20" descr="http://img0.imgtn.bdimg.com/it/u=3558930507,1108805911&amp;fm=23&amp;gp=0.jpg"/>
          <p:cNvSpPr>
            <a:spLocks noChangeAspect="1"/>
          </p:cNvSpPr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" name="图片 2" descr="污染"/>
          <p:cNvPicPr>
            <a:picLocks noChangeAspect="1"/>
          </p:cNvPicPr>
          <p:nvPr/>
        </p:nvPicPr>
        <p:blipFill>
          <a:blip r:embed="rId2" cstate="print"/>
          <a:srcRect r="1175" b="16946"/>
          <a:stretch>
            <a:fillRect/>
          </a:stretch>
        </p:blipFill>
        <p:spPr>
          <a:xfrm>
            <a:off x="838200" y="1219200"/>
            <a:ext cx="3726815" cy="2088515"/>
          </a:xfrm>
          <a:prstGeom prst="rect">
            <a:avLst/>
          </a:prstGeom>
        </p:spPr>
      </p:pic>
      <p:pic>
        <p:nvPicPr>
          <p:cNvPr id="204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19200"/>
            <a:ext cx="30511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色差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0121" y="4111912"/>
            <a:ext cx="2773680" cy="2562573"/>
          </a:xfrm>
          <a:prstGeom prst="rect">
            <a:avLst/>
          </a:prstGeom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681095" y="1573530"/>
            <a:ext cx="70739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b="1">
                <a:solidFill>
                  <a:srgbClr val="C00000"/>
                </a:solidFill>
                <a:ea typeface="微软雅黑" panose="020B0503020204020204" pitchFamily="34" charset="-122"/>
              </a:rPr>
              <a:t>脱落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161530" y="1676400"/>
            <a:ext cx="70739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b="1">
                <a:solidFill>
                  <a:srgbClr val="C00000"/>
                </a:solidFill>
                <a:ea typeface="微软雅黑" panose="020B0503020204020204" pitchFamily="34" charset="-122"/>
              </a:rPr>
              <a:t>粉化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249795" y="3895725"/>
            <a:ext cx="70739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b="1" dirty="0">
                <a:solidFill>
                  <a:srgbClr val="C00000"/>
                </a:solidFill>
                <a:ea typeface="微软雅黑" panose="020B0503020204020204" pitchFamily="34" charset="-122"/>
              </a:rPr>
              <a:t>色差</a:t>
            </a:r>
          </a:p>
        </p:txBody>
      </p:sp>
      <p:pic>
        <p:nvPicPr>
          <p:cNvPr id="15" name="图片 14" descr="污染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4147758"/>
            <a:ext cx="3429000" cy="2710242"/>
          </a:xfrm>
          <a:prstGeom prst="rect">
            <a:avLst/>
          </a:prstGeom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045210" y="3729990"/>
            <a:ext cx="70739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b="1">
                <a:solidFill>
                  <a:srgbClr val="C00000"/>
                </a:solidFill>
                <a:ea typeface="微软雅黑" panose="020B0503020204020204" pitchFamily="34" charset="-122"/>
              </a:rPr>
              <a:t>污染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752600" y="3276600"/>
            <a:ext cx="5486400" cy="923330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外墙的效果劣化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严重的影响整体环境和谐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和使用者的安全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086600" cy="1047750"/>
          </a:xfrm>
        </p:spPr>
        <p:txBody>
          <a:bodyPr vert="horz" wrap="square" lIns="91440" tIns="45720" rIns="91440" bIns="45720" anchor="ctr"/>
          <a:lstStyle/>
          <a:p>
            <a:pPr algn="l" eaLnBrk="1" hangingPunct="1"/>
            <a:r>
              <a:rPr lang="zh-CN" altLang="en-US" dirty="0">
                <a:sym typeface="+mn-ea"/>
              </a:rPr>
              <a:t>外墙部分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>
                <a:sym typeface="+mn-ea"/>
              </a:rPr>
              <a:t>全体系定制化方案</a:t>
            </a:r>
            <a:endParaRPr lang="zh-CN" altLang="en-US" dirty="0"/>
          </a:p>
        </p:txBody>
      </p:sp>
      <p:sp>
        <p:nvSpPr>
          <p:cNvPr id="10243" name="AutoShape 20" descr="http://img0.imgtn.bdimg.com/it/u=3558930507,1108805911&amp;fm=23&amp;gp=0.jpg"/>
          <p:cNvSpPr>
            <a:spLocks noChangeAspect="1"/>
          </p:cNvSpPr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" name="图片 2" descr="疑问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0" y="1200150"/>
            <a:ext cx="8940800" cy="5636895"/>
          </a:xfrm>
          <a:prstGeom prst="rect">
            <a:avLst/>
          </a:prstGeom>
        </p:spPr>
      </p:pic>
      <p:sp>
        <p:nvSpPr>
          <p:cNvPr id="21507" name="矩形 10"/>
          <p:cNvSpPr>
            <a:spLocks noChangeArrowheads="1"/>
          </p:cNvSpPr>
          <p:nvPr/>
        </p:nvSpPr>
        <p:spPr bwMode="auto">
          <a:xfrm>
            <a:off x="63500" y="2423160"/>
            <a:ext cx="885825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endParaRPr lang="en-US" altLang="zh-CN" sz="2000" b="1">
              <a:ln>
                <a:solidFill>
                  <a:schemeClr val="accent1"/>
                </a:solidFill>
              </a:ln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0" hangingPunct="0"/>
            <a:r>
              <a:rPr lang="zh-CN" altLang="en-US" sz="2800" b="1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没有什么能比建筑</a:t>
            </a:r>
            <a:endParaRPr lang="en-US" altLang="zh-CN" sz="2800" b="1">
              <a:ln>
                <a:solidFill>
                  <a:schemeClr val="accent1"/>
                </a:solidFill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0" hangingPunct="0"/>
            <a:endParaRPr lang="en-US" altLang="zh-CN" sz="2800" b="1">
              <a:ln>
                <a:solidFill>
                  <a:schemeClr val="accent1"/>
                </a:solidFill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0" hangingPunct="0"/>
            <a:r>
              <a:rPr lang="zh-CN" altLang="en-US" sz="2800" b="1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更能展示一个城市的形象</a:t>
            </a:r>
            <a:endParaRPr lang="en-US" altLang="zh-CN" sz="2800" b="1">
              <a:ln>
                <a:solidFill>
                  <a:schemeClr val="accent1"/>
                </a:solidFill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0" hangingPunct="0">
              <a:lnSpc>
                <a:spcPct val="200000"/>
              </a:lnSpc>
            </a:pPr>
            <a:r>
              <a:rPr lang="zh-CN" altLang="en-US" sz="2800" b="1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建筑是环境和谐的重要组成部分</a:t>
            </a:r>
            <a:endParaRPr lang="en-US" altLang="zh-CN" sz="2800" b="1">
              <a:ln>
                <a:solidFill>
                  <a:schemeClr val="accent1"/>
                </a:solidFill>
              </a:ln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800" b="1">
              <a:ln>
                <a:solidFill>
                  <a:schemeClr val="accent1"/>
                </a:solidFill>
              </a:ln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/>
          <p:nvPr/>
        </p:nvSpPr>
        <p:spPr>
          <a:xfrm>
            <a:off x="1629410" y="-40005"/>
            <a:ext cx="7086600" cy="12954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整体解决方案</a:t>
            </a:r>
            <a:r>
              <a:rPr kumimoji="0" lang="en-US" altLang="zh-CN" sz="3200" kern="1200" cap="none" spc="0" normalizeH="0" baseline="0" noProof="0" dirty="0">
                <a:latin typeface="+mj-lt"/>
                <a:ea typeface="+mj-ea"/>
                <a:cs typeface="+mj-cs"/>
              </a:rPr>
              <a:t>1——</a:t>
            </a: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节能装饰一体板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309547" y="5280732"/>
            <a:ext cx="8342027" cy="27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j-ea"/>
              <a:ea typeface="+mj-ea"/>
            </a:endParaRPr>
          </a:p>
        </p:txBody>
      </p:sp>
      <p:pic>
        <p:nvPicPr>
          <p:cNvPr id="25605" name="图片 28" descr="541be77edaa2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13" y="1622425"/>
            <a:ext cx="3240087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直接连接符 27"/>
          <p:cNvCxnSpPr/>
          <p:nvPr/>
        </p:nvCxnSpPr>
        <p:spPr bwMode="auto">
          <a:xfrm flipV="1">
            <a:off x="2387600" y="3127375"/>
            <a:ext cx="1163638" cy="6350"/>
          </a:xfrm>
          <a:prstGeom prst="line">
            <a:avLst/>
          </a:prstGeom>
          <a:ln w="34925" cmpd="sng">
            <a:solidFill>
              <a:schemeClr val="bg2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 bwMode="auto">
          <a:xfrm flipV="1">
            <a:off x="2125663" y="2289175"/>
            <a:ext cx="1439862" cy="12700"/>
          </a:xfrm>
          <a:prstGeom prst="line">
            <a:avLst/>
          </a:prstGeom>
          <a:ln w="34925" cmpd="sng">
            <a:solidFill>
              <a:schemeClr val="bg2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 bwMode="auto">
          <a:xfrm>
            <a:off x="2320925" y="2622550"/>
            <a:ext cx="1222375" cy="11113"/>
          </a:xfrm>
          <a:prstGeom prst="line">
            <a:avLst/>
          </a:prstGeom>
          <a:ln w="34925" cmpd="sng">
            <a:solidFill>
              <a:schemeClr val="bg2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 bwMode="auto">
          <a:xfrm>
            <a:off x="3600450" y="2127250"/>
            <a:ext cx="1836738" cy="2889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</a:rPr>
              <a:t>岩彩仿石涂料</a:t>
            </a:r>
          </a:p>
        </p:txBody>
      </p:sp>
      <p:sp>
        <p:nvSpPr>
          <p:cNvPr id="34" name="矩形 33"/>
          <p:cNvSpPr/>
          <p:nvPr/>
        </p:nvSpPr>
        <p:spPr bwMode="auto">
          <a:xfrm>
            <a:off x="3600450" y="2506663"/>
            <a:ext cx="1836738" cy="2889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</a:rPr>
              <a:t>纤维水泥板</a:t>
            </a:r>
          </a:p>
        </p:txBody>
      </p:sp>
      <p:sp>
        <p:nvSpPr>
          <p:cNvPr id="35" name="矩形 34"/>
          <p:cNvSpPr/>
          <p:nvPr/>
        </p:nvSpPr>
        <p:spPr bwMode="auto">
          <a:xfrm>
            <a:off x="3584575" y="3022600"/>
            <a:ext cx="1835150" cy="29051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</a:rPr>
              <a:t>保温板</a:t>
            </a:r>
          </a:p>
        </p:txBody>
      </p:sp>
      <p:cxnSp>
        <p:nvCxnSpPr>
          <p:cNvPr id="36" name="直接连接符 35"/>
          <p:cNvCxnSpPr/>
          <p:nvPr/>
        </p:nvCxnSpPr>
        <p:spPr bwMode="auto">
          <a:xfrm>
            <a:off x="2595563" y="4451350"/>
            <a:ext cx="944562" cy="0"/>
          </a:xfrm>
          <a:prstGeom prst="line">
            <a:avLst/>
          </a:prstGeom>
          <a:ln w="34925">
            <a:solidFill>
              <a:schemeClr val="bg2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 bwMode="auto">
          <a:xfrm flipV="1">
            <a:off x="2338388" y="3541713"/>
            <a:ext cx="1239837" cy="1587"/>
          </a:xfrm>
          <a:prstGeom prst="line">
            <a:avLst/>
          </a:prstGeom>
          <a:ln w="34925">
            <a:solidFill>
              <a:schemeClr val="bg2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 bwMode="auto">
          <a:xfrm>
            <a:off x="3584575" y="4322763"/>
            <a:ext cx="1835150" cy="2905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</a:rPr>
              <a:t>粘结砂浆</a:t>
            </a:r>
          </a:p>
        </p:txBody>
      </p:sp>
      <p:sp>
        <p:nvSpPr>
          <p:cNvPr id="41" name="矩形 40"/>
          <p:cNvSpPr/>
          <p:nvPr/>
        </p:nvSpPr>
        <p:spPr bwMode="auto">
          <a:xfrm>
            <a:off x="3584575" y="3403600"/>
            <a:ext cx="1835150" cy="29051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</a:rPr>
              <a:t>泡沫棒、密封胶</a:t>
            </a:r>
          </a:p>
        </p:txBody>
      </p:sp>
      <p:cxnSp>
        <p:nvCxnSpPr>
          <p:cNvPr id="44" name="直接连接符 43"/>
          <p:cNvCxnSpPr/>
          <p:nvPr/>
        </p:nvCxnSpPr>
        <p:spPr bwMode="auto">
          <a:xfrm>
            <a:off x="2808288" y="4775200"/>
            <a:ext cx="757237" cy="0"/>
          </a:xfrm>
          <a:prstGeom prst="line">
            <a:avLst/>
          </a:prstGeom>
          <a:ln w="34925">
            <a:solidFill>
              <a:schemeClr val="bg2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 bwMode="auto">
          <a:xfrm>
            <a:off x="3578225" y="4646613"/>
            <a:ext cx="1836738" cy="2905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</a:rPr>
              <a:t>墙体</a:t>
            </a:r>
          </a:p>
        </p:txBody>
      </p:sp>
      <p:cxnSp>
        <p:nvCxnSpPr>
          <p:cNvPr id="46" name="直接连接符 45"/>
          <p:cNvCxnSpPr/>
          <p:nvPr/>
        </p:nvCxnSpPr>
        <p:spPr bwMode="auto">
          <a:xfrm flipV="1">
            <a:off x="2411413" y="4132263"/>
            <a:ext cx="1152525" cy="11112"/>
          </a:xfrm>
          <a:prstGeom prst="line">
            <a:avLst/>
          </a:prstGeom>
          <a:ln w="34925" cmpd="sng">
            <a:solidFill>
              <a:schemeClr val="bg2"/>
            </a:soli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 bwMode="auto">
          <a:xfrm>
            <a:off x="3584575" y="4000500"/>
            <a:ext cx="1836738" cy="2889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</a:rPr>
              <a:t>锚固件</a:t>
            </a:r>
          </a:p>
        </p:txBody>
      </p:sp>
      <p:sp>
        <p:nvSpPr>
          <p:cNvPr id="51" name="矩形 50"/>
          <p:cNvSpPr/>
          <p:nvPr/>
        </p:nvSpPr>
        <p:spPr bwMode="auto">
          <a:xfrm>
            <a:off x="5867400" y="2127250"/>
            <a:ext cx="2160588" cy="568325"/>
          </a:xfrm>
          <a:prstGeom prst="rect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2" name="矩形 59"/>
          <p:cNvSpPr>
            <a:spLocks noChangeArrowheads="1"/>
          </p:cNvSpPr>
          <p:nvPr/>
        </p:nvSpPr>
        <p:spPr bwMode="auto">
          <a:xfrm>
            <a:off x="6083300" y="2182813"/>
            <a:ext cx="1668463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dist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装饰系统</a:t>
            </a:r>
          </a:p>
        </p:txBody>
      </p:sp>
      <p:sp>
        <p:nvSpPr>
          <p:cNvPr id="57" name="矩形 56"/>
          <p:cNvSpPr/>
          <p:nvPr/>
        </p:nvSpPr>
        <p:spPr bwMode="auto">
          <a:xfrm>
            <a:off x="5867400" y="2747963"/>
            <a:ext cx="2160588" cy="568325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58" name="矩形 59"/>
          <p:cNvSpPr>
            <a:spLocks noChangeArrowheads="1"/>
          </p:cNvSpPr>
          <p:nvPr/>
        </p:nvSpPr>
        <p:spPr bwMode="auto">
          <a:xfrm>
            <a:off x="6099175" y="2805113"/>
            <a:ext cx="1592263" cy="461962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功能系统</a:t>
            </a:r>
          </a:p>
        </p:txBody>
      </p:sp>
      <p:cxnSp>
        <p:nvCxnSpPr>
          <p:cNvPr id="59" name="直接连接符 58"/>
          <p:cNvCxnSpPr>
            <a:stCxn id="31" idx="3"/>
            <a:endCxn id="51" idx="1"/>
          </p:cNvCxnSpPr>
          <p:nvPr/>
        </p:nvCxnSpPr>
        <p:spPr bwMode="auto">
          <a:xfrm>
            <a:off x="5437188" y="2195513"/>
            <a:ext cx="429895" cy="139700"/>
          </a:xfrm>
          <a:prstGeom prst="line">
            <a:avLst/>
          </a:prstGeom>
          <a:ln w="34925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stCxn id="34" idx="3"/>
            <a:endCxn id="51" idx="1"/>
          </p:cNvCxnSpPr>
          <p:nvPr/>
        </p:nvCxnSpPr>
        <p:spPr bwMode="auto">
          <a:xfrm flipV="1">
            <a:off x="5437188" y="2335530"/>
            <a:ext cx="429895" cy="240030"/>
          </a:xfrm>
          <a:prstGeom prst="line">
            <a:avLst/>
          </a:prstGeom>
          <a:ln w="34925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>
            <a:stCxn id="35" idx="3"/>
            <a:endCxn id="57" idx="1"/>
          </p:cNvCxnSpPr>
          <p:nvPr/>
        </p:nvCxnSpPr>
        <p:spPr bwMode="auto">
          <a:xfrm flipV="1">
            <a:off x="5419725" y="2956243"/>
            <a:ext cx="447675" cy="135255"/>
          </a:xfrm>
          <a:prstGeom prst="line">
            <a:avLst/>
          </a:prstGeom>
          <a:ln w="34925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 bwMode="auto">
          <a:xfrm>
            <a:off x="5868988" y="4044950"/>
            <a:ext cx="2159000" cy="568325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63" name="矩形 59"/>
          <p:cNvSpPr>
            <a:spLocks noChangeArrowheads="1"/>
          </p:cNvSpPr>
          <p:nvPr/>
        </p:nvSpPr>
        <p:spPr bwMode="auto">
          <a:xfrm>
            <a:off x="6078538" y="4122738"/>
            <a:ext cx="1652587" cy="461962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固定系统</a:t>
            </a:r>
          </a:p>
        </p:txBody>
      </p:sp>
      <p:cxnSp>
        <p:nvCxnSpPr>
          <p:cNvPr id="64" name="直接连接符 63"/>
          <p:cNvCxnSpPr>
            <a:endCxn id="62" idx="1"/>
          </p:cNvCxnSpPr>
          <p:nvPr/>
        </p:nvCxnSpPr>
        <p:spPr bwMode="auto">
          <a:xfrm>
            <a:off x="5435600" y="4078605"/>
            <a:ext cx="433388" cy="174625"/>
          </a:xfrm>
          <a:prstGeom prst="line">
            <a:avLst/>
          </a:prstGeom>
          <a:ln w="34925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endCxn id="62" idx="1"/>
          </p:cNvCxnSpPr>
          <p:nvPr/>
        </p:nvCxnSpPr>
        <p:spPr bwMode="auto">
          <a:xfrm flipV="1">
            <a:off x="5437188" y="4253230"/>
            <a:ext cx="431800" cy="255588"/>
          </a:xfrm>
          <a:prstGeom prst="line">
            <a:avLst/>
          </a:prstGeom>
          <a:ln w="34925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 bwMode="auto">
          <a:xfrm>
            <a:off x="5867400" y="3397250"/>
            <a:ext cx="2160588" cy="568325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67" name="矩形 59"/>
          <p:cNvSpPr>
            <a:spLocks noChangeArrowheads="1"/>
          </p:cNvSpPr>
          <p:nvPr/>
        </p:nvSpPr>
        <p:spPr bwMode="auto">
          <a:xfrm>
            <a:off x="6119813" y="3463925"/>
            <a:ext cx="1592262" cy="461963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密封系统</a:t>
            </a:r>
          </a:p>
        </p:txBody>
      </p:sp>
      <p:cxnSp>
        <p:nvCxnSpPr>
          <p:cNvPr id="68" name="直接连接符 67"/>
          <p:cNvCxnSpPr>
            <a:endCxn id="66" idx="1"/>
          </p:cNvCxnSpPr>
          <p:nvPr/>
        </p:nvCxnSpPr>
        <p:spPr bwMode="auto">
          <a:xfrm>
            <a:off x="5435600" y="3486468"/>
            <a:ext cx="431800" cy="119062"/>
          </a:xfrm>
          <a:prstGeom prst="line">
            <a:avLst/>
          </a:prstGeom>
          <a:ln w="34925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808605" y="5498465"/>
            <a:ext cx="2926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j-ea"/>
                <a:ea typeface="+mj-ea"/>
                <a:sym typeface="+mn-ea"/>
              </a:rPr>
              <a:t>节能装饰一体板系统构造图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94612" y="1259912"/>
            <a:ext cx="8342027" cy="27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3" name="组合 21"/>
          <p:cNvGrpSpPr/>
          <p:nvPr/>
        </p:nvGrpSpPr>
        <p:grpSpPr bwMode="auto">
          <a:xfrm>
            <a:off x="2543175" y="2174875"/>
            <a:ext cx="3584575" cy="3479800"/>
            <a:chOff x="1547568" y="1204653"/>
            <a:chExt cx="3202030" cy="3163166"/>
          </a:xfrm>
        </p:grpSpPr>
        <p:sp>
          <p:nvSpPr>
            <p:cNvPr id="28" name="五角星 27"/>
            <p:cNvSpPr/>
            <p:nvPr/>
          </p:nvSpPr>
          <p:spPr>
            <a:xfrm>
              <a:off x="2050988" y="1738582"/>
              <a:ext cx="2165411" cy="2164575"/>
            </a:xfrm>
            <a:prstGeom prst="star5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27674" name="Group 10"/>
            <p:cNvGrpSpPr/>
            <p:nvPr/>
          </p:nvGrpSpPr>
          <p:grpSpPr bwMode="auto">
            <a:xfrm>
              <a:off x="2519618" y="2327468"/>
              <a:ext cx="1193616" cy="1196029"/>
              <a:chOff x="3692576" y="1742634"/>
              <a:chExt cx="2790379" cy="2796023"/>
            </a:xfrm>
          </p:grpSpPr>
          <p:grpSp>
            <p:nvGrpSpPr>
              <p:cNvPr id="27730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87" name="任意多边形 82"/>
                <p:cNvSpPr/>
                <p:nvPr/>
              </p:nvSpPr>
              <p:spPr>
                <a:xfrm rot="3738964">
                  <a:off x="6378492" y="2488360"/>
                  <a:ext cx="2513562" cy="2513877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3300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+mn-ea"/>
                  </a:endParaRPr>
                </a:p>
              </p:txBody>
            </p:sp>
            <p:sp>
              <p:nvSpPr>
                <p:cNvPr id="88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zh-CN" altLang="en-US" sz="3300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6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z="33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675" name="组合 24"/>
            <p:cNvGrpSpPr/>
            <p:nvPr/>
          </p:nvGrpSpPr>
          <p:grpSpPr bwMode="auto">
            <a:xfrm>
              <a:off x="2767905" y="1204653"/>
              <a:ext cx="725812" cy="727279"/>
              <a:chOff x="2845016" y="2727979"/>
              <a:chExt cx="1072726" cy="1074895"/>
            </a:xfrm>
          </p:grpSpPr>
          <p:grpSp>
            <p:nvGrpSpPr>
              <p:cNvPr id="27720" name="Group 10"/>
              <p:cNvGrpSpPr/>
              <p:nvPr/>
            </p:nvGrpSpPr>
            <p:grpSpPr bwMode="auto">
              <a:xfrm>
                <a:off x="2845016" y="2727979"/>
                <a:ext cx="1072726" cy="1074895"/>
                <a:chOff x="3692576" y="1742634"/>
                <a:chExt cx="2790379" cy="2796023"/>
              </a:xfrm>
            </p:grpSpPr>
            <p:grpSp>
              <p:nvGrpSpPr>
                <p:cNvPr id="27722" name="组合 79"/>
                <p:cNvGrpSpPr/>
                <p:nvPr/>
              </p:nvGrpSpPr>
              <p:grpSpPr bwMode="auto">
                <a:xfrm>
                  <a:off x="3692576" y="1742634"/>
                  <a:ext cx="2790379" cy="2796023"/>
                  <a:chOff x="6379729" y="2488774"/>
                  <a:chExt cx="2513016" cy="2513016"/>
                </a:xfrm>
              </p:grpSpPr>
              <p:sp>
                <p:nvSpPr>
                  <p:cNvPr id="81" name="任意多边形 82"/>
                  <p:cNvSpPr/>
                  <p:nvPr/>
                </p:nvSpPr>
                <p:spPr>
                  <a:xfrm rot="3738964">
                    <a:off x="6379858" y="2490834"/>
                    <a:ext cx="2513079" cy="2508958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+mn-ea"/>
                    </a:endParaRPr>
                  </a:p>
                </p:txBody>
              </p:sp>
              <p:sp>
                <p:nvSpPr>
                  <p:cNvPr id="82" name="任意多边形 83"/>
                  <p:cNvSpPr/>
                  <p:nvPr/>
                </p:nvSpPr>
                <p:spPr>
                  <a:xfrm rot="16377237">
                    <a:off x="6409518" y="2506881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80" name="椭圆 80"/>
                <p:cNvSpPr/>
                <p:nvPr/>
              </p:nvSpPr>
              <p:spPr bwMode="auto">
                <a:xfrm>
                  <a:off x="4101618" y="2137562"/>
                  <a:ext cx="2016471" cy="2020558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zh-CN" altLang="en-US" sz="33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721" name="TextBox 77"/>
              <p:cNvSpPr txBox="1">
                <a:spLocks noChangeArrowheads="1"/>
              </p:cNvSpPr>
              <p:nvPr/>
            </p:nvSpPr>
            <p:spPr bwMode="auto">
              <a:xfrm>
                <a:off x="2902024" y="3022303"/>
                <a:ext cx="932247" cy="4948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效果</a:t>
                </a:r>
              </a:p>
            </p:txBody>
          </p:sp>
        </p:grpSp>
        <p:grpSp>
          <p:nvGrpSpPr>
            <p:cNvPr id="27676" name="组合 25"/>
            <p:cNvGrpSpPr/>
            <p:nvPr/>
          </p:nvGrpSpPr>
          <p:grpSpPr bwMode="auto">
            <a:xfrm>
              <a:off x="4023786" y="2191477"/>
              <a:ext cx="725812" cy="727278"/>
              <a:chOff x="2845016" y="2727979"/>
              <a:chExt cx="1072726" cy="1074895"/>
            </a:xfrm>
          </p:grpSpPr>
          <p:grpSp>
            <p:nvGrpSpPr>
              <p:cNvPr id="27710" name="Group 10"/>
              <p:cNvGrpSpPr/>
              <p:nvPr/>
            </p:nvGrpSpPr>
            <p:grpSpPr bwMode="auto">
              <a:xfrm>
                <a:off x="2845016" y="2727979"/>
                <a:ext cx="1072726" cy="1074895"/>
                <a:chOff x="3692576" y="1742634"/>
                <a:chExt cx="2790379" cy="2796023"/>
              </a:xfrm>
            </p:grpSpPr>
            <p:grpSp>
              <p:nvGrpSpPr>
                <p:cNvPr id="27712" name="组合 79"/>
                <p:cNvGrpSpPr/>
                <p:nvPr/>
              </p:nvGrpSpPr>
              <p:grpSpPr bwMode="auto">
                <a:xfrm>
                  <a:off x="3692576" y="1742634"/>
                  <a:ext cx="2790379" cy="2796023"/>
                  <a:chOff x="6379729" y="2488774"/>
                  <a:chExt cx="2513016" cy="2513016"/>
                </a:xfrm>
              </p:grpSpPr>
              <p:sp>
                <p:nvSpPr>
                  <p:cNvPr id="75" name="任意多边形 82"/>
                  <p:cNvSpPr/>
                  <p:nvPr/>
                </p:nvSpPr>
                <p:spPr>
                  <a:xfrm rot="3738964">
                    <a:off x="6379269" y="2489150"/>
                    <a:ext cx="2513082" cy="251387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+mn-ea"/>
                    </a:endParaRPr>
                  </a:p>
                </p:txBody>
              </p:sp>
              <p:sp>
                <p:nvSpPr>
                  <p:cNvPr id="76" name="任意多边形 83"/>
                  <p:cNvSpPr/>
                  <p:nvPr/>
                </p:nvSpPr>
                <p:spPr>
                  <a:xfrm rot="16377237">
                    <a:off x="6409518" y="2506881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74" name="椭圆 80"/>
                <p:cNvSpPr/>
                <p:nvPr/>
              </p:nvSpPr>
              <p:spPr bwMode="auto">
                <a:xfrm>
                  <a:off x="4101618" y="2137562"/>
                  <a:ext cx="2016471" cy="2020558"/>
                </a:xfrm>
                <a:prstGeom prst="ellipse">
                  <a:avLst/>
                </a:prstGeom>
                <a:solidFill>
                  <a:schemeClr val="bg2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zh-CN" altLang="en-US" sz="33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711" name="TextBox 71"/>
              <p:cNvSpPr txBox="1">
                <a:spLocks noChangeArrowheads="1"/>
              </p:cNvSpPr>
              <p:nvPr/>
            </p:nvSpPr>
            <p:spPr bwMode="auto">
              <a:xfrm>
                <a:off x="2930528" y="3042778"/>
                <a:ext cx="918833" cy="49480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施工</a:t>
                </a:r>
              </a:p>
            </p:txBody>
          </p:sp>
        </p:grpSp>
        <p:grpSp>
          <p:nvGrpSpPr>
            <p:cNvPr id="27677" name="组合 26"/>
            <p:cNvGrpSpPr/>
            <p:nvPr/>
          </p:nvGrpSpPr>
          <p:grpSpPr bwMode="auto">
            <a:xfrm>
              <a:off x="1547568" y="2178763"/>
              <a:ext cx="725812" cy="727279"/>
              <a:chOff x="2845016" y="2727979"/>
              <a:chExt cx="1072726" cy="1074895"/>
            </a:xfrm>
          </p:grpSpPr>
          <p:grpSp>
            <p:nvGrpSpPr>
              <p:cNvPr id="27700" name="Group 10"/>
              <p:cNvGrpSpPr/>
              <p:nvPr/>
            </p:nvGrpSpPr>
            <p:grpSpPr bwMode="auto">
              <a:xfrm>
                <a:off x="2845016" y="2727979"/>
                <a:ext cx="1072726" cy="1074895"/>
                <a:chOff x="3692576" y="1742634"/>
                <a:chExt cx="2790379" cy="2796023"/>
              </a:xfrm>
            </p:grpSpPr>
            <p:grpSp>
              <p:nvGrpSpPr>
                <p:cNvPr id="27702" name="组合 79"/>
                <p:cNvGrpSpPr/>
                <p:nvPr/>
              </p:nvGrpSpPr>
              <p:grpSpPr bwMode="auto">
                <a:xfrm>
                  <a:off x="3692576" y="1742634"/>
                  <a:ext cx="2790379" cy="2796023"/>
                  <a:chOff x="6379729" y="2488774"/>
                  <a:chExt cx="2513016" cy="2513016"/>
                </a:xfrm>
              </p:grpSpPr>
              <p:sp>
                <p:nvSpPr>
                  <p:cNvPr id="69" name="任意多边形 82"/>
                  <p:cNvSpPr/>
                  <p:nvPr/>
                </p:nvSpPr>
                <p:spPr>
                  <a:xfrm rot="3738964">
                    <a:off x="6380124" y="2488203"/>
                    <a:ext cx="2513079" cy="251387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+mn-ea"/>
                    </a:endParaRPr>
                  </a:p>
                </p:txBody>
              </p:sp>
              <p:sp>
                <p:nvSpPr>
                  <p:cNvPr id="70" name="任意多边形 83"/>
                  <p:cNvSpPr/>
                  <p:nvPr/>
                </p:nvSpPr>
                <p:spPr>
                  <a:xfrm rot="16377237">
                    <a:off x="6409518" y="2506881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68" name="椭圆 80"/>
                <p:cNvSpPr/>
                <p:nvPr/>
              </p:nvSpPr>
              <p:spPr bwMode="auto">
                <a:xfrm>
                  <a:off x="4101618" y="2137562"/>
                  <a:ext cx="2016471" cy="2020558"/>
                </a:xfrm>
                <a:prstGeom prst="ellipse">
                  <a:avLst/>
                </a:prstGeom>
                <a:solidFill>
                  <a:schemeClr val="bg2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zh-CN" altLang="en-US" sz="33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701" name="TextBox 65"/>
              <p:cNvSpPr txBox="1">
                <a:spLocks noChangeArrowheads="1"/>
              </p:cNvSpPr>
              <p:nvPr/>
            </p:nvSpPr>
            <p:spPr bwMode="auto">
              <a:xfrm>
                <a:off x="2909570" y="3061546"/>
                <a:ext cx="944822" cy="444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质量</a:t>
                </a:r>
              </a:p>
            </p:txBody>
          </p:sp>
        </p:grpSp>
        <p:grpSp>
          <p:nvGrpSpPr>
            <p:cNvPr id="27678" name="组合 27"/>
            <p:cNvGrpSpPr/>
            <p:nvPr/>
          </p:nvGrpSpPr>
          <p:grpSpPr bwMode="auto">
            <a:xfrm>
              <a:off x="2023628" y="3640540"/>
              <a:ext cx="734887" cy="727279"/>
              <a:chOff x="2831603" y="2727979"/>
              <a:chExt cx="1086139" cy="1074895"/>
            </a:xfrm>
          </p:grpSpPr>
          <p:grpSp>
            <p:nvGrpSpPr>
              <p:cNvPr id="27690" name="Group 10"/>
              <p:cNvGrpSpPr/>
              <p:nvPr/>
            </p:nvGrpSpPr>
            <p:grpSpPr bwMode="auto">
              <a:xfrm>
                <a:off x="2845016" y="2727979"/>
                <a:ext cx="1072726" cy="1074895"/>
                <a:chOff x="3692576" y="1742634"/>
                <a:chExt cx="2790379" cy="2796023"/>
              </a:xfrm>
            </p:grpSpPr>
            <p:grpSp>
              <p:nvGrpSpPr>
                <p:cNvPr id="27692" name="组合 79"/>
                <p:cNvGrpSpPr/>
                <p:nvPr/>
              </p:nvGrpSpPr>
              <p:grpSpPr bwMode="auto">
                <a:xfrm>
                  <a:off x="3692576" y="1742634"/>
                  <a:ext cx="2790379" cy="2796023"/>
                  <a:chOff x="6379729" y="2488774"/>
                  <a:chExt cx="2513016" cy="2513016"/>
                </a:xfrm>
              </p:grpSpPr>
              <p:sp>
                <p:nvSpPr>
                  <p:cNvPr id="63" name="任意多边形 82"/>
                  <p:cNvSpPr/>
                  <p:nvPr/>
                </p:nvSpPr>
                <p:spPr>
                  <a:xfrm rot="3738964">
                    <a:off x="6379602" y="2488316"/>
                    <a:ext cx="2513079" cy="251387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+mn-ea"/>
                    </a:endParaRPr>
                  </a:p>
                </p:txBody>
              </p:sp>
              <p:sp>
                <p:nvSpPr>
                  <p:cNvPr id="64" name="任意多边形 83"/>
                  <p:cNvSpPr/>
                  <p:nvPr/>
                </p:nvSpPr>
                <p:spPr>
                  <a:xfrm rot="16377237">
                    <a:off x="6409518" y="2506881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62" name="椭圆 80"/>
                <p:cNvSpPr/>
                <p:nvPr/>
              </p:nvSpPr>
              <p:spPr bwMode="auto">
                <a:xfrm>
                  <a:off x="4101618" y="2137562"/>
                  <a:ext cx="2016471" cy="2020558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zh-CN" altLang="en-US" sz="33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691" name="TextBox 59"/>
              <p:cNvSpPr txBox="1">
                <a:spLocks noChangeArrowheads="1"/>
              </p:cNvSpPr>
              <p:nvPr/>
            </p:nvSpPr>
            <p:spPr bwMode="auto">
              <a:xfrm>
                <a:off x="2831603" y="3071784"/>
                <a:ext cx="1070575" cy="4948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安全</a:t>
                </a:r>
              </a:p>
            </p:txBody>
          </p:sp>
        </p:grpSp>
        <p:grpSp>
          <p:nvGrpSpPr>
            <p:cNvPr id="27679" name="组合 28"/>
            <p:cNvGrpSpPr/>
            <p:nvPr/>
          </p:nvGrpSpPr>
          <p:grpSpPr bwMode="auto">
            <a:xfrm>
              <a:off x="3538921" y="3640540"/>
              <a:ext cx="725812" cy="727279"/>
              <a:chOff x="2845016" y="2727979"/>
              <a:chExt cx="1072726" cy="1074895"/>
            </a:xfrm>
          </p:grpSpPr>
          <p:grpSp>
            <p:nvGrpSpPr>
              <p:cNvPr id="27680" name="Group 10"/>
              <p:cNvGrpSpPr/>
              <p:nvPr/>
            </p:nvGrpSpPr>
            <p:grpSpPr bwMode="auto">
              <a:xfrm>
                <a:off x="2845016" y="2727979"/>
                <a:ext cx="1072726" cy="1074895"/>
                <a:chOff x="3692576" y="1742634"/>
                <a:chExt cx="2790379" cy="2796023"/>
              </a:xfrm>
            </p:grpSpPr>
            <p:grpSp>
              <p:nvGrpSpPr>
                <p:cNvPr id="27682" name="组合 79"/>
                <p:cNvGrpSpPr/>
                <p:nvPr/>
              </p:nvGrpSpPr>
              <p:grpSpPr bwMode="auto">
                <a:xfrm>
                  <a:off x="3692576" y="1742634"/>
                  <a:ext cx="2790379" cy="2796023"/>
                  <a:chOff x="6379729" y="2488774"/>
                  <a:chExt cx="2513016" cy="2513016"/>
                </a:xfrm>
              </p:grpSpPr>
              <p:sp>
                <p:nvSpPr>
                  <p:cNvPr id="57" name="任意多边形 82"/>
                  <p:cNvSpPr/>
                  <p:nvPr/>
                </p:nvSpPr>
                <p:spPr>
                  <a:xfrm rot="3738964">
                    <a:off x="6378859" y="2488316"/>
                    <a:ext cx="2513079" cy="251387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+mn-ea"/>
                    </a:endParaRPr>
                  </a:p>
                </p:txBody>
              </p:sp>
              <p:sp>
                <p:nvSpPr>
                  <p:cNvPr id="58" name="任意多边形 83"/>
                  <p:cNvSpPr/>
                  <p:nvPr/>
                </p:nvSpPr>
                <p:spPr>
                  <a:xfrm rot="16377237">
                    <a:off x="6409518" y="2506881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endParaRPr lang="zh-CN" altLang="en-US" sz="33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52" name="椭圆 80"/>
                <p:cNvSpPr/>
                <p:nvPr/>
              </p:nvSpPr>
              <p:spPr bwMode="auto">
                <a:xfrm>
                  <a:off x="4101618" y="2137562"/>
                  <a:ext cx="2016471" cy="2020558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zh-CN" altLang="en-US" sz="3300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681" name="TextBox 47"/>
              <p:cNvSpPr txBox="1">
                <a:spLocks noChangeArrowheads="1"/>
              </p:cNvSpPr>
              <p:nvPr/>
            </p:nvSpPr>
            <p:spPr bwMode="auto">
              <a:xfrm>
                <a:off x="2919630" y="3071783"/>
                <a:ext cx="932247" cy="4948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环保</a:t>
                </a:r>
              </a:p>
            </p:txBody>
          </p:sp>
        </p:grpSp>
      </p:grpSp>
      <p:sp>
        <p:nvSpPr>
          <p:cNvPr id="27654" name="Freeform 45"/>
          <p:cNvSpPr>
            <a:spLocks noEditPoints="1"/>
          </p:cNvSpPr>
          <p:nvPr/>
        </p:nvSpPr>
        <p:spPr bwMode="black">
          <a:xfrm>
            <a:off x="4040188" y="3757613"/>
            <a:ext cx="492125" cy="566737"/>
          </a:xfrm>
          <a:custGeom>
            <a:avLst/>
            <a:gdLst>
              <a:gd name="T0" fmla="*/ 2147483647 w 140"/>
              <a:gd name="T1" fmla="*/ 2147483647 h 151"/>
              <a:gd name="T2" fmla="*/ 2147483647 w 140"/>
              <a:gd name="T3" fmla="*/ 2147483647 h 151"/>
              <a:gd name="T4" fmla="*/ 2147483647 w 140"/>
              <a:gd name="T5" fmla="*/ 2147483647 h 151"/>
              <a:gd name="T6" fmla="*/ 2147483647 w 140"/>
              <a:gd name="T7" fmla="*/ 2147483647 h 151"/>
              <a:gd name="T8" fmla="*/ 2147483647 w 140"/>
              <a:gd name="T9" fmla="*/ 2147483647 h 151"/>
              <a:gd name="T10" fmla="*/ 2147483647 w 140"/>
              <a:gd name="T11" fmla="*/ 2147483647 h 151"/>
              <a:gd name="T12" fmla="*/ 2147483647 w 140"/>
              <a:gd name="T13" fmla="*/ 2147483647 h 151"/>
              <a:gd name="T14" fmla="*/ 2147483647 w 140"/>
              <a:gd name="T15" fmla="*/ 2147483647 h 151"/>
              <a:gd name="T16" fmla="*/ 2147483647 w 140"/>
              <a:gd name="T17" fmla="*/ 2147483647 h 151"/>
              <a:gd name="T18" fmla="*/ 2147483647 w 140"/>
              <a:gd name="T19" fmla="*/ 2147483647 h 151"/>
              <a:gd name="T20" fmla="*/ 2147483647 w 140"/>
              <a:gd name="T21" fmla="*/ 2147483647 h 151"/>
              <a:gd name="T22" fmla="*/ 2147483647 w 140"/>
              <a:gd name="T23" fmla="*/ 2147483647 h 151"/>
              <a:gd name="T24" fmla="*/ 2147483647 w 140"/>
              <a:gd name="T25" fmla="*/ 2147483647 h 151"/>
              <a:gd name="T26" fmla="*/ 2147483647 w 140"/>
              <a:gd name="T27" fmla="*/ 2147483647 h 151"/>
              <a:gd name="T28" fmla="*/ 2147483647 w 140"/>
              <a:gd name="T29" fmla="*/ 2147483647 h 151"/>
              <a:gd name="T30" fmla="*/ 2147483647 w 140"/>
              <a:gd name="T31" fmla="*/ 2147483647 h 151"/>
              <a:gd name="T32" fmla="*/ 2147483647 w 140"/>
              <a:gd name="T33" fmla="*/ 2147483647 h 151"/>
              <a:gd name="T34" fmla="*/ 2147483647 w 140"/>
              <a:gd name="T35" fmla="*/ 2147483647 h 151"/>
              <a:gd name="T36" fmla="*/ 2147483647 w 140"/>
              <a:gd name="T37" fmla="*/ 2147483647 h 151"/>
              <a:gd name="T38" fmla="*/ 2147483647 w 140"/>
              <a:gd name="T39" fmla="*/ 2147483647 h 151"/>
              <a:gd name="T40" fmla="*/ 2147483647 w 140"/>
              <a:gd name="T41" fmla="*/ 2147483647 h 151"/>
              <a:gd name="T42" fmla="*/ 2147483647 w 140"/>
              <a:gd name="T43" fmla="*/ 2147483647 h 151"/>
              <a:gd name="T44" fmla="*/ 2147483647 w 140"/>
              <a:gd name="T45" fmla="*/ 2147483647 h 151"/>
              <a:gd name="T46" fmla="*/ 2147483647 w 140"/>
              <a:gd name="T47" fmla="*/ 2147483647 h 151"/>
              <a:gd name="T48" fmla="*/ 2147483647 w 140"/>
              <a:gd name="T49" fmla="*/ 2147483647 h 151"/>
              <a:gd name="T50" fmla="*/ 2147483647 w 140"/>
              <a:gd name="T51" fmla="*/ 2147483647 h 151"/>
              <a:gd name="T52" fmla="*/ 2147483647 w 140"/>
              <a:gd name="T53" fmla="*/ 2147483647 h 151"/>
              <a:gd name="T54" fmla="*/ 0 w 140"/>
              <a:gd name="T55" fmla="*/ 2147483647 h 151"/>
              <a:gd name="T56" fmla="*/ 0 w 140"/>
              <a:gd name="T57" fmla="*/ 2147483647 h 151"/>
              <a:gd name="T58" fmla="*/ 2147483647 w 140"/>
              <a:gd name="T59" fmla="*/ 2147483647 h 151"/>
              <a:gd name="T60" fmla="*/ 2147483647 w 140"/>
              <a:gd name="T61" fmla="*/ 2147483647 h 151"/>
              <a:gd name="T62" fmla="*/ 2147483647 w 140"/>
              <a:gd name="T63" fmla="*/ 2147483647 h 15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0"/>
              <a:gd name="T97" fmla="*/ 0 h 151"/>
              <a:gd name="T98" fmla="*/ 140 w 140"/>
              <a:gd name="T99" fmla="*/ 151 h 15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0" h="151">
                <a:moveTo>
                  <a:pt x="135" y="85"/>
                </a:moveTo>
                <a:cubicBezTo>
                  <a:pt x="135" y="88"/>
                  <a:pt x="140" y="93"/>
                  <a:pt x="140" y="96"/>
                </a:cubicBezTo>
                <a:cubicBezTo>
                  <a:pt x="140" y="99"/>
                  <a:pt x="134" y="103"/>
                  <a:pt x="134" y="106"/>
                </a:cubicBezTo>
                <a:cubicBezTo>
                  <a:pt x="133" y="109"/>
                  <a:pt x="137" y="114"/>
                  <a:pt x="137" y="117"/>
                </a:cubicBezTo>
                <a:cubicBezTo>
                  <a:pt x="137" y="121"/>
                  <a:pt x="130" y="125"/>
                  <a:pt x="129" y="128"/>
                </a:cubicBezTo>
                <a:cubicBezTo>
                  <a:pt x="128" y="130"/>
                  <a:pt x="129" y="135"/>
                  <a:pt x="128" y="137"/>
                </a:cubicBezTo>
                <a:cubicBezTo>
                  <a:pt x="127" y="141"/>
                  <a:pt x="120" y="147"/>
                  <a:pt x="116" y="148"/>
                </a:cubicBezTo>
                <a:cubicBezTo>
                  <a:pt x="104" y="151"/>
                  <a:pt x="65" y="148"/>
                  <a:pt x="65" y="148"/>
                </a:cubicBezTo>
                <a:cubicBezTo>
                  <a:pt x="65" y="148"/>
                  <a:pt x="65" y="148"/>
                  <a:pt x="33" y="142"/>
                </a:cubicBezTo>
                <a:cubicBezTo>
                  <a:pt x="33" y="142"/>
                  <a:pt x="33" y="142"/>
                  <a:pt x="33" y="82"/>
                </a:cubicBezTo>
                <a:cubicBezTo>
                  <a:pt x="33" y="82"/>
                  <a:pt x="33" y="82"/>
                  <a:pt x="34" y="82"/>
                </a:cubicBezTo>
                <a:cubicBezTo>
                  <a:pt x="34" y="82"/>
                  <a:pt x="34" y="82"/>
                  <a:pt x="34" y="82"/>
                </a:cubicBezTo>
                <a:cubicBezTo>
                  <a:pt x="34" y="82"/>
                  <a:pt x="34" y="82"/>
                  <a:pt x="37" y="82"/>
                </a:cubicBezTo>
                <a:cubicBezTo>
                  <a:pt x="41" y="81"/>
                  <a:pt x="49" y="75"/>
                  <a:pt x="60" y="48"/>
                </a:cubicBezTo>
                <a:cubicBezTo>
                  <a:pt x="61" y="44"/>
                  <a:pt x="65" y="42"/>
                  <a:pt x="68" y="39"/>
                </a:cubicBezTo>
                <a:cubicBezTo>
                  <a:pt x="75" y="34"/>
                  <a:pt x="79" y="27"/>
                  <a:pt x="81" y="3"/>
                </a:cubicBezTo>
                <a:cubicBezTo>
                  <a:pt x="81" y="0"/>
                  <a:pt x="91" y="1"/>
                  <a:pt x="97" y="8"/>
                </a:cubicBezTo>
                <a:cubicBezTo>
                  <a:pt x="102" y="14"/>
                  <a:pt x="102" y="26"/>
                  <a:pt x="99" y="35"/>
                </a:cubicBezTo>
                <a:cubicBezTo>
                  <a:pt x="96" y="41"/>
                  <a:pt x="87" y="55"/>
                  <a:pt x="90" y="60"/>
                </a:cubicBezTo>
                <a:cubicBezTo>
                  <a:pt x="90" y="60"/>
                  <a:pt x="124" y="59"/>
                  <a:pt x="130" y="62"/>
                </a:cubicBezTo>
                <a:cubicBezTo>
                  <a:pt x="134" y="63"/>
                  <a:pt x="140" y="72"/>
                  <a:pt x="140" y="77"/>
                </a:cubicBezTo>
                <a:cubicBezTo>
                  <a:pt x="140" y="79"/>
                  <a:pt x="136" y="83"/>
                  <a:pt x="135" y="85"/>
                </a:cubicBezTo>
                <a:close/>
                <a:moveTo>
                  <a:pt x="30" y="137"/>
                </a:moveTo>
                <a:cubicBezTo>
                  <a:pt x="30" y="137"/>
                  <a:pt x="30" y="137"/>
                  <a:pt x="30" y="137"/>
                </a:cubicBezTo>
                <a:cubicBezTo>
                  <a:pt x="30" y="137"/>
                  <a:pt x="30" y="137"/>
                  <a:pt x="30" y="82"/>
                </a:cubicBezTo>
                <a:cubicBezTo>
                  <a:pt x="30" y="79"/>
                  <a:pt x="27" y="76"/>
                  <a:pt x="23" y="76"/>
                </a:cubicBezTo>
                <a:cubicBezTo>
                  <a:pt x="23" y="76"/>
                  <a:pt x="23" y="76"/>
                  <a:pt x="7" y="76"/>
                </a:cubicBezTo>
                <a:cubicBezTo>
                  <a:pt x="3" y="76"/>
                  <a:pt x="0" y="79"/>
                  <a:pt x="0" y="82"/>
                </a:cubicBezTo>
                <a:cubicBezTo>
                  <a:pt x="0" y="82"/>
                  <a:pt x="0" y="82"/>
                  <a:pt x="0" y="137"/>
                </a:cubicBezTo>
                <a:cubicBezTo>
                  <a:pt x="0" y="141"/>
                  <a:pt x="3" y="144"/>
                  <a:pt x="7" y="144"/>
                </a:cubicBezTo>
                <a:cubicBezTo>
                  <a:pt x="7" y="144"/>
                  <a:pt x="7" y="144"/>
                  <a:pt x="23" y="144"/>
                </a:cubicBezTo>
                <a:cubicBezTo>
                  <a:pt x="27" y="144"/>
                  <a:pt x="30" y="141"/>
                  <a:pt x="30" y="137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68568" tIns="34285" rIns="68568" bIns="34285"/>
          <a:lstStyle/>
          <a:p>
            <a:endParaRPr lang="zh-CN" altLang="en-US"/>
          </a:p>
        </p:txBody>
      </p:sp>
      <p:grpSp>
        <p:nvGrpSpPr>
          <p:cNvPr id="20" name="组合 146"/>
          <p:cNvGrpSpPr/>
          <p:nvPr/>
        </p:nvGrpSpPr>
        <p:grpSpPr bwMode="auto">
          <a:xfrm>
            <a:off x="4767263" y="1985963"/>
            <a:ext cx="1922462" cy="1089025"/>
            <a:chOff x="1072034" y="1722292"/>
            <a:chExt cx="1923767" cy="1088908"/>
          </a:xfrm>
        </p:grpSpPr>
        <p:sp>
          <p:nvSpPr>
            <p:cNvPr id="98" name="TextBox 97"/>
            <p:cNvSpPr txBox="1"/>
            <p:nvPr/>
          </p:nvSpPr>
          <p:spPr>
            <a:xfrm>
              <a:off x="1072034" y="2087378"/>
              <a:ext cx="1923767" cy="723822"/>
            </a:xfrm>
            <a:prstGeom prst="rect">
              <a:avLst/>
            </a:prstGeom>
            <a:noFill/>
          </p:spPr>
          <p:txBody>
            <a:bodyPr lIns="0" tIns="0">
              <a:spAutoFit/>
            </a:bodyPr>
            <a:lstStyle/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效果丰富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更高的平整度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更逼真的效果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立体块状结构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087920" y="1722292"/>
              <a:ext cx="768872" cy="30794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C00000"/>
                  </a:solidFill>
                  <a:latin typeface="+mj-ea"/>
                  <a:ea typeface="+mj-ea"/>
                </a:rPr>
                <a:t>效果好</a:t>
              </a:r>
            </a:p>
          </p:txBody>
        </p:sp>
      </p:grpSp>
      <p:grpSp>
        <p:nvGrpSpPr>
          <p:cNvPr id="4" name="组合 158"/>
          <p:cNvGrpSpPr/>
          <p:nvPr/>
        </p:nvGrpSpPr>
        <p:grpSpPr bwMode="auto">
          <a:xfrm>
            <a:off x="6316663" y="3249613"/>
            <a:ext cx="1938337" cy="1098550"/>
            <a:chOff x="1057042" y="1712132"/>
            <a:chExt cx="1938759" cy="1099028"/>
          </a:xfrm>
        </p:grpSpPr>
        <p:sp>
          <p:nvSpPr>
            <p:cNvPr id="101" name="TextBox 100"/>
            <p:cNvSpPr txBox="1"/>
            <p:nvPr/>
          </p:nvSpPr>
          <p:spPr>
            <a:xfrm>
              <a:off x="1071332" y="2088533"/>
              <a:ext cx="1924469" cy="722627"/>
            </a:xfrm>
            <a:prstGeom prst="rect">
              <a:avLst/>
            </a:prstGeom>
            <a:noFill/>
          </p:spPr>
          <p:txBody>
            <a:bodyPr lIns="0" tIns="0">
              <a:spAutoFit/>
            </a:bodyPr>
            <a:lstStyle/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现场施工简单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施工周期短：较传统保温</a:t>
              </a:r>
              <a:r>
                <a:rPr lang="en-US" altLang="zh-CN" sz="1100" dirty="0">
                  <a:solidFill>
                    <a:srgbClr val="000000"/>
                  </a:solidFill>
                  <a:latin typeface="+mj-ea"/>
                  <a:ea typeface="+mn-ea"/>
                </a:rPr>
                <a:t>+</a:t>
              </a: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涂料施工工艺，工期缩短一半以上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057042" y="1712132"/>
              <a:ext cx="770105" cy="30810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C00000"/>
                  </a:solidFill>
                  <a:latin typeface="+mj-ea"/>
                  <a:ea typeface="+mj-ea"/>
                </a:rPr>
                <a:t>施工易</a:t>
              </a:r>
            </a:p>
          </p:txBody>
        </p:sp>
      </p:grpSp>
      <p:grpSp>
        <p:nvGrpSpPr>
          <p:cNvPr id="22" name="组合 161"/>
          <p:cNvGrpSpPr/>
          <p:nvPr/>
        </p:nvGrpSpPr>
        <p:grpSpPr bwMode="auto">
          <a:xfrm>
            <a:off x="5670550" y="4941888"/>
            <a:ext cx="1924050" cy="1047750"/>
            <a:chOff x="1061874" y="1762932"/>
            <a:chExt cx="1923767" cy="1048228"/>
          </a:xfrm>
        </p:grpSpPr>
        <p:sp>
          <p:nvSpPr>
            <p:cNvPr id="104" name="TextBox 103"/>
            <p:cNvSpPr txBox="1"/>
            <p:nvPr/>
          </p:nvSpPr>
          <p:spPr>
            <a:xfrm>
              <a:off x="1061874" y="2088517"/>
              <a:ext cx="1923767" cy="722643"/>
            </a:xfrm>
            <a:prstGeom prst="rect">
              <a:avLst/>
            </a:prstGeom>
            <a:noFill/>
          </p:spPr>
          <p:txBody>
            <a:bodyPr lIns="0" tIns="0">
              <a:spAutoFit/>
            </a:bodyPr>
            <a:lstStyle/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无现场喷涂施工，减少对环境污染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工厂施工对废气、污水等均能回收处理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071398" y="1762932"/>
              <a:ext cx="923789" cy="27635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00" b="1" dirty="0">
                  <a:solidFill>
                    <a:srgbClr val="C00000"/>
                  </a:solidFill>
                  <a:latin typeface="+mj-ea"/>
                  <a:ea typeface="+mj-ea"/>
                </a:rPr>
                <a:t>环保节能</a:t>
              </a:r>
            </a:p>
          </p:txBody>
        </p:sp>
      </p:grpSp>
      <p:grpSp>
        <p:nvGrpSpPr>
          <p:cNvPr id="5" name="组合 164"/>
          <p:cNvGrpSpPr/>
          <p:nvPr/>
        </p:nvGrpSpPr>
        <p:grpSpPr bwMode="auto">
          <a:xfrm>
            <a:off x="1068388" y="2336800"/>
            <a:ext cx="2020887" cy="879475"/>
            <a:chOff x="1020737" y="1783252"/>
            <a:chExt cx="1924264" cy="878951"/>
          </a:xfrm>
        </p:grpSpPr>
        <p:sp>
          <p:nvSpPr>
            <p:cNvPr id="107" name="TextBox 106"/>
            <p:cNvSpPr txBox="1"/>
            <p:nvPr/>
          </p:nvSpPr>
          <p:spPr>
            <a:xfrm>
              <a:off x="1020737" y="2108496"/>
              <a:ext cx="1924264" cy="553707"/>
            </a:xfrm>
            <a:prstGeom prst="rect">
              <a:avLst/>
            </a:prstGeom>
            <a:noFill/>
          </p:spPr>
          <p:txBody>
            <a:bodyPr lIns="0" tIns="0">
              <a:spAutoFit/>
            </a:bodyPr>
            <a:lstStyle/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工厂涂装，施工环境稳定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机械喷涂，避免人为因素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批次管理控制由现场变为工厂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020737" y="1783252"/>
              <a:ext cx="923586" cy="27764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00" b="1" dirty="0">
                  <a:solidFill>
                    <a:srgbClr val="C00000"/>
                  </a:solidFill>
                  <a:latin typeface="+mj-ea"/>
                  <a:ea typeface="+mj-ea"/>
                </a:rPr>
                <a:t>质量稳定</a:t>
              </a:r>
            </a:p>
          </p:txBody>
        </p:sp>
      </p:grpSp>
      <p:grpSp>
        <p:nvGrpSpPr>
          <p:cNvPr id="24" name="组合 167"/>
          <p:cNvGrpSpPr/>
          <p:nvPr/>
        </p:nvGrpSpPr>
        <p:grpSpPr bwMode="auto">
          <a:xfrm>
            <a:off x="579438" y="4883150"/>
            <a:ext cx="2478087" cy="928688"/>
            <a:chOff x="1072034" y="1712132"/>
            <a:chExt cx="1923767" cy="929751"/>
          </a:xfrm>
        </p:grpSpPr>
        <p:sp>
          <p:nvSpPr>
            <p:cNvPr id="110" name="TextBox 109"/>
            <p:cNvSpPr txBox="1"/>
            <p:nvPr/>
          </p:nvSpPr>
          <p:spPr>
            <a:xfrm>
              <a:off x="1072034" y="2087211"/>
              <a:ext cx="1923767" cy="554672"/>
            </a:xfrm>
            <a:prstGeom prst="rect">
              <a:avLst/>
            </a:prstGeom>
            <a:noFill/>
          </p:spPr>
          <p:txBody>
            <a:bodyPr lIns="0" tIns="0">
              <a:spAutoFit/>
            </a:bodyPr>
            <a:lstStyle/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装饰面板采用不燃的无机材料，加上无空腔的安装方式，防火性能更高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  <a:p>
              <a:pPr marL="107950" indent="-1079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rgbClr val="000000"/>
                  </a:solidFill>
                  <a:latin typeface="+mj-ea"/>
                  <a:ea typeface="+mn-ea"/>
                </a:rPr>
                <a:t>采用粘锚结合的固定方式，更加牢固</a:t>
              </a:r>
              <a:endParaRPr lang="en-US" altLang="zh-CN" sz="1100" dirty="0">
                <a:solidFill>
                  <a:srgbClr val="000000"/>
                </a:solidFill>
                <a:latin typeface="+mj-ea"/>
                <a:ea typeface="+mn-ea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993865" y="1712132"/>
              <a:ext cx="927992" cy="30832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rgbClr val="C00000"/>
                  </a:solidFill>
                  <a:latin typeface="+mj-ea"/>
                  <a:ea typeface="+mj-ea"/>
                </a:rPr>
                <a:t>安全性高</a:t>
              </a:r>
            </a:p>
          </p:txBody>
        </p:sp>
      </p:grpSp>
      <p:sp>
        <p:nvSpPr>
          <p:cNvPr id="17" name="标题 1"/>
          <p:cNvSpPr txBox="1"/>
          <p:nvPr/>
        </p:nvSpPr>
        <p:spPr>
          <a:xfrm>
            <a:off x="1629410" y="-40005"/>
            <a:ext cx="7086600" cy="1295400"/>
          </a:xfrm>
          <a:prstGeom prst="rect">
            <a:avLst/>
          </a:prstGeom>
        </p:spPr>
        <p:txBody>
          <a:bodyPr anchor="ctr"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+mj-lt"/>
                <a:ea typeface="+mj-ea"/>
                <a:cs typeface="+mj-cs"/>
              </a:rPr>
              <a:t>节能装饰一体板系统特点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1488</Words>
  <Application>Microsoft Office PowerPoint</Application>
  <PresentationFormat>全屏显示(4:3)</PresentationFormat>
  <Paragraphs>216</Paragraphs>
  <Slides>30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32" baseType="lpstr">
      <vt:lpstr>自定义设计方案</vt:lpstr>
      <vt:lpstr>1_自定义设计方案</vt:lpstr>
      <vt:lpstr>安全   耐候   实用  ——体育场馆整体涂装解决方案</vt:lpstr>
      <vt:lpstr>让每分钱发挥最大的价值 </vt:lpstr>
      <vt:lpstr>现状分类</vt:lpstr>
      <vt:lpstr>幻灯片 4</vt:lpstr>
      <vt:lpstr>幻灯片 5</vt:lpstr>
      <vt:lpstr>外墙部分——全体系定制化方案 </vt:lpstr>
      <vt:lpstr>外墙部分——全体系定制化方案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Nippon Paint</dc:creator>
  <cp:lastModifiedBy>Administrator</cp:lastModifiedBy>
  <cp:revision>286</cp:revision>
  <dcterms:created xsi:type="dcterms:W3CDTF">2019-02-27T02:11:00Z</dcterms:created>
  <dcterms:modified xsi:type="dcterms:W3CDTF">2019-03-01T06:33:51Z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2052-11.1.0.8214</vt:lpwstr>
  </property>
</Properties>
</file>