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2"/>
  </p:notesMasterIdLst>
  <p:sldIdLst>
    <p:sldId id="257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80" r:id="rId36"/>
    <p:sldId id="379" r:id="rId37"/>
    <p:sldId id="381" r:id="rId38"/>
    <p:sldId id="382" r:id="rId39"/>
    <p:sldId id="268" r:id="rId40"/>
    <p:sldId id="261" r:id="rId41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2659" autoAdjust="0"/>
  </p:normalViewPr>
  <p:slideViewPr>
    <p:cSldViewPr showGuides="1">
      <p:cViewPr>
        <p:scale>
          <a:sx n="100" d="100"/>
          <a:sy n="100" d="100"/>
        </p:scale>
        <p:origin x="-318" y="366"/>
      </p:cViewPr>
      <p:guideLst>
        <p:guide orient="horz" pos="16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2018/7/3</a:t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413028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5" y="842157"/>
            <a:ext cx="6858031" cy="1791519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5" y="2702765"/>
            <a:ext cx="6858031" cy="124238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67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30" y="206073"/>
            <a:ext cx="2057409" cy="439065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06073"/>
            <a:ext cx="6052958" cy="439065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5" y="842157"/>
            <a:ext cx="6858031" cy="1791519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5" y="2702765"/>
            <a:ext cx="6858031" cy="124238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67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282890"/>
            <a:ext cx="7886735" cy="214053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3443672"/>
            <a:ext cx="7886735" cy="112565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6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200699"/>
            <a:ext cx="4032522" cy="339602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317" y="1200699"/>
            <a:ext cx="4032522" cy="339602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273969"/>
            <a:ext cx="7886735" cy="99462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4" y="1334438"/>
            <a:ext cx="3655197" cy="61821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860" indent="0">
              <a:buNone/>
              <a:defRPr sz="1015"/>
            </a:lvl8pPr>
            <a:lvl9pPr marL="205867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4" y="1999949"/>
            <a:ext cx="3655197" cy="264442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25" y="1334438"/>
            <a:ext cx="3673198" cy="61821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860" indent="0">
              <a:buNone/>
              <a:defRPr sz="1015"/>
            </a:lvl8pPr>
            <a:lvl9pPr marL="205867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25" y="1999949"/>
            <a:ext cx="3673198" cy="264442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3057"/>
            <a:ext cx="2949191" cy="1200699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08" y="740908"/>
            <a:ext cx="4629171" cy="365689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4" y="1543756"/>
            <a:ext cx="2949191" cy="2859999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860" indent="0">
              <a:buNone/>
              <a:defRPr sz="565"/>
            </a:lvl8pPr>
            <a:lvl9pPr marL="205867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3057"/>
            <a:ext cx="3124026" cy="1200699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08" y="343058"/>
            <a:ext cx="4629171" cy="405474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860" indent="0">
              <a:buNone/>
              <a:defRPr sz="1125"/>
            </a:lvl8pPr>
            <a:lvl9pPr marL="205867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4" y="1543756"/>
            <a:ext cx="3124026" cy="2859999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860" indent="0">
              <a:buNone/>
              <a:defRPr sz="790"/>
            </a:lvl8pPr>
            <a:lvl9pPr marL="205867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30" y="206073"/>
            <a:ext cx="2057409" cy="439065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06073"/>
            <a:ext cx="6052958" cy="439065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282890"/>
            <a:ext cx="7886735" cy="214053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3443672"/>
            <a:ext cx="7886735" cy="112565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6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200699"/>
            <a:ext cx="4032522" cy="339602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317" y="1200699"/>
            <a:ext cx="4032522" cy="339602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273969"/>
            <a:ext cx="7886735" cy="99462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4" y="1334438"/>
            <a:ext cx="3655197" cy="61821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860" indent="0">
              <a:buNone/>
              <a:defRPr sz="1015"/>
            </a:lvl8pPr>
            <a:lvl9pPr marL="205867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4" y="1999949"/>
            <a:ext cx="3655197" cy="264442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25" y="1334438"/>
            <a:ext cx="3673198" cy="618217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860" indent="0">
              <a:buNone/>
              <a:defRPr sz="1015"/>
            </a:lvl8pPr>
            <a:lvl9pPr marL="2058670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25" y="1999949"/>
            <a:ext cx="3673198" cy="264442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3057"/>
            <a:ext cx="2949191" cy="1200699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08" y="740908"/>
            <a:ext cx="4629171" cy="365689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4" y="1543756"/>
            <a:ext cx="2949191" cy="2859999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860" indent="0">
              <a:buNone/>
              <a:defRPr sz="565"/>
            </a:lvl8pPr>
            <a:lvl9pPr marL="205867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3057"/>
            <a:ext cx="3124026" cy="1200699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08" y="343058"/>
            <a:ext cx="4629171" cy="405474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860" indent="0">
              <a:buNone/>
              <a:defRPr sz="1125"/>
            </a:lvl8pPr>
            <a:lvl9pPr marL="205867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4" y="1543756"/>
            <a:ext cx="3124026" cy="2859999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860" indent="0">
              <a:buNone/>
              <a:defRPr sz="790"/>
            </a:lvl8pPr>
            <a:lvl9pPr marL="205867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625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5270"/>
            <a:r>
              <a:rPr lang="zh-CN" altLang="en-US"/>
              <a:t>单击此处编辑母版文本样式</a:t>
            </a:r>
          </a:p>
          <a:p>
            <a:pPr lvl="1" indent="-212725"/>
            <a:r>
              <a:rPr lang="zh-CN" altLang="en-US"/>
              <a:t>第二级</a:t>
            </a:r>
          </a:p>
          <a:p>
            <a:pPr lvl="2" indent="-169545"/>
            <a:r>
              <a:rPr lang="zh-CN" altLang="en-US"/>
              <a:t>第三级</a:t>
            </a:r>
          </a:p>
          <a:p>
            <a:pPr lvl="3" indent="-169545"/>
            <a:r>
              <a:rPr lang="zh-CN" altLang="en-US"/>
              <a:t>第四级</a:t>
            </a:r>
          </a:p>
          <a:p>
            <a:pPr lvl="4" indent="-169545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5532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5532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5532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527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272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67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625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5270"/>
            <a:r>
              <a:rPr lang="zh-CN" altLang="en-US"/>
              <a:t>单击此处编辑母版文本样式</a:t>
            </a:r>
          </a:p>
          <a:p>
            <a:pPr lvl="1" indent="-212725"/>
            <a:r>
              <a:rPr lang="zh-CN" altLang="en-US"/>
              <a:t>第二级</a:t>
            </a:r>
          </a:p>
          <a:p>
            <a:pPr lvl="2" indent="-169545"/>
            <a:r>
              <a:rPr lang="zh-CN" altLang="en-US"/>
              <a:t>第三级</a:t>
            </a:r>
          </a:p>
          <a:p>
            <a:pPr lvl="3" indent="-169545"/>
            <a:r>
              <a:rPr lang="zh-CN" altLang="en-US"/>
              <a:t>第四级</a:t>
            </a:r>
          </a:p>
          <a:p>
            <a:pPr lvl="4" indent="-169545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5532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5532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5532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en-US" altLang="zh-CN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527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272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6954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67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28.xml"/><Relationship Id="rId7" Type="http://schemas.openxmlformats.org/officeDocument/2006/relationships/image" Target="../media/image17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9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5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91.xml"/><Relationship Id="rId7" Type="http://schemas.openxmlformats.org/officeDocument/2006/relationships/image" Target="../media/image29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92.xml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35.jp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36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37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38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5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99568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柔韧质丙烯酸运动场地涂料性能介绍及优点详解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>
                <a:solidFill>
                  <a:srgbClr val="FF6B5A"/>
                </a:solidFill>
                <a:ea typeface="微软雅黑" pitchFamily="34" charset="-122"/>
              </a:rPr>
              <a:t>耐冲击性强</a:t>
            </a:r>
          </a:p>
        </p:txBody>
      </p:sp>
      <p:sp>
        <p:nvSpPr>
          <p:cNvPr id="5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断裂伸长率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一般在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90~105%</a:t>
            </a: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6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1238003"/>
            <a:ext cx="6027191" cy="34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优点解析（六）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0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>
                <a:solidFill>
                  <a:srgbClr val="FF6B5A"/>
                </a:solidFill>
                <a:ea typeface="微软雅黑" pitchFamily="34" charset="-122"/>
              </a:rPr>
              <a:t>光泽度</a:t>
            </a:r>
          </a:p>
        </p:txBody>
      </p:sp>
      <p:sp>
        <p:nvSpPr>
          <p:cNvPr id="5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光泽度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低，哑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光，不刺眼</a:t>
            </a: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6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优点解析（七）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G:\柔韧质面层涂料图片\光泽度测试：光泽（60°角）1.5-2.5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0180"/>
            <a:ext cx="4209600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620716" y="1541956"/>
            <a:ext cx="393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光泽度测试：光泽（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60°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1.5-2.5°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 descr="E:\2018年\柔韧质面层涂料图片\SDC134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500180"/>
            <a:ext cx="385765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2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>
                <a:solidFill>
                  <a:srgbClr val="FF6B5A"/>
                </a:solidFill>
                <a:ea typeface="微软雅黑" pitchFamily="34" charset="-122"/>
              </a:rPr>
              <a:t>漆膜致密，颜色持久</a:t>
            </a:r>
          </a:p>
        </p:txBody>
      </p:sp>
      <p:sp>
        <p:nvSpPr>
          <p:cNvPr id="5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具有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良好的运动性和保色性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6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优点解析（八）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E:\2018年\柔韧质面层涂料图片\EPDM+柔韧质丙烯酸面层工法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428742"/>
            <a:ext cx="318602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30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耐水性优异</a:t>
            </a:r>
            <a:r>
              <a:rPr lang="en-US" altLang="zh-CN" sz="2000" b="1" dirty="0" smtClean="0">
                <a:solidFill>
                  <a:srgbClr val="FF6B5A"/>
                </a:solidFill>
                <a:ea typeface="微软雅黑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泡水</a:t>
            </a:r>
            <a:r>
              <a:rPr lang="zh-CN" altLang="en-US" sz="2000" b="1" dirty="0">
                <a:solidFill>
                  <a:srgbClr val="FF6B5A"/>
                </a:solidFill>
                <a:ea typeface="微软雅黑" pitchFamily="34" charset="-122"/>
              </a:rPr>
              <a:t>泛白试验</a:t>
            </a:r>
          </a:p>
        </p:txBody>
      </p:sp>
      <p:sp>
        <p:nvSpPr>
          <p:cNvPr id="8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泡水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泡水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天后的泛白情况</a:t>
            </a: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9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2004"/>
            <a:ext cx="6618420" cy="31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000100" y="14285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优点解析（九）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超强耐候性</a:t>
            </a:r>
            <a:r>
              <a:rPr lang="en-US" altLang="zh-CN" sz="2000" b="1" dirty="0" smtClean="0">
                <a:solidFill>
                  <a:srgbClr val="FF6B5A"/>
                </a:solidFill>
                <a:ea typeface="微软雅黑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紫外线</a:t>
            </a:r>
            <a:r>
              <a:rPr lang="zh-CN" altLang="en-US" sz="2000" b="1" dirty="0">
                <a:solidFill>
                  <a:srgbClr val="FF6B5A"/>
                </a:solidFill>
                <a:ea typeface="微软雅黑" pitchFamily="34" charset="-122"/>
              </a:rPr>
              <a:t>破坏</a:t>
            </a:r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试验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sp>
        <p:nvSpPr>
          <p:cNvPr id="10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小时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-600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小时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-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1000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小时后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的颜色变化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11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1352004"/>
            <a:ext cx="6675239" cy="31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1000100" y="14285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优点解析（十）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60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432048"/>
          </a:xfrm>
        </p:spPr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75974"/>
              </p:ext>
            </p:extLst>
          </p:nvPr>
        </p:nvGraphicFramePr>
        <p:xfrm>
          <a:off x="179512" y="627535"/>
          <a:ext cx="8784976" cy="37614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/>
                <a:gridCol w="2088232"/>
                <a:gridCol w="2196244"/>
                <a:gridCol w="2196244"/>
              </a:tblGrid>
              <a:tr h="285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</a:t>
                      </a:r>
                      <a:r>
                        <a:rPr lang="zh-CN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r>
                        <a:rPr lang="zh-CN" altLang="en-US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（标准值）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</a:t>
                      </a:r>
                      <a:r>
                        <a:rPr lang="zh-CN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丙烯酸</a:t>
                      </a:r>
                      <a:r>
                        <a:rPr lang="zh-CN" altLang="en-US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涂料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柔韧质</a:t>
                      </a:r>
                      <a:r>
                        <a:rPr lang="zh-CN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丙烯酸</a:t>
                      </a:r>
                      <a:r>
                        <a:rPr lang="zh-CN" altLang="en-US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涂料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9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材料组成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普通水性丙烯酸树脂，配以填料、色浆、助剂等组成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由水性柔韧质丙烯酸树脂、环保添加剂和精选骨料，均衡调和而成的涂料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环保性能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符合国家环保检测要求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符合国家环保检测要求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硬度（邵氏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反（回）弹值（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4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滑动阻力（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60-100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冲击吸收（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5-15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4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渗水性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(mm/min)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耐擦洗性，次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</a:t>
                      </a: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次轻微露底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</a:t>
                      </a: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次无露底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5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耐磨性（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</a:t>
                      </a: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砂轮，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1000g/1000r</a:t>
                      </a: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,g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&lt;0.2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0.18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0.060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3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拉伸强度（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天后，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℃），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MPa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断裂伸长率（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天后，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℃），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耐氙灯老化</a:t>
                      </a:r>
                      <a:r>
                        <a:rPr lang="en-US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1000h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无变色，无粉化，无开裂，无起泡，无剥落</a:t>
                      </a:r>
                      <a:endParaRPr lang="zh-CN" sz="105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轻微变色，无粉化，无开裂，无起泡，无剥落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无变色，无粉化，无开裂，无起泡，无剥落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手感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硬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</a:t>
                      </a:r>
                      <a:endParaRPr lang="zh-CN" sz="105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971600" y="123478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传统丙烯酸与柔韧质丙烯酸涂料性能对比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84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7147" y="2283718"/>
            <a:ext cx="7569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zh-TW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场地检测及球速测试方法介绍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3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TW" sz="2000" b="1" dirty="0">
                <a:solidFill>
                  <a:srgbClr val="FF6B5A"/>
                </a:solidFill>
                <a:ea typeface="微软雅黑" pitchFamily="34" charset="-122"/>
              </a:rPr>
              <a:t>ITF</a:t>
            </a:r>
            <a:r>
              <a:rPr lang="zh-TW" altLang="en-US" sz="2000" b="1" dirty="0">
                <a:solidFill>
                  <a:srgbClr val="FF6B5A"/>
                </a:solidFill>
                <a:ea typeface="微软雅黑" pitchFamily="34" charset="-122"/>
              </a:rPr>
              <a:t>定义之</a:t>
            </a:r>
            <a:r>
              <a:rPr lang="zh-TW" altLang="zh-TW" sz="2000" b="1" dirty="0">
                <a:solidFill>
                  <a:srgbClr val="FF6B5A"/>
                </a:solidFill>
                <a:ea typeface="微软雅黑" pitchFamily="34" charset="-122"/>
              </a:rPr>
              <a:t>球场关键特性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sp>
        <p:nvSpPr>
          <p:cNvPr id="10" name="MH_Text_2"/>
          <p:cNvSpPr txBox="1"/>
          <p:nvPr>
            <p:custDataLst>
              <p:tags r:id="rId2"/>
            </p:custDataLst>
          </p:nvPr>
        </p:nvSpPr>
        <p:spPr>
          <a:xfrm>
            <a:off x="2266951" y="1109366"/>
            <a:ext cx="5661025" cy="340451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marL="344805" indent="-342900">
              <a:buFont typeface="+mj-lt"/>
              <a:buAutoNum type="arabicPeriod"/>
            </a:pP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摩擦力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(Friction)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：球场表面与接触对象之间相对运动的阻力，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摩擦系数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COF (Coefficient of Friction)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则是球与表面垂直与水平的分力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，愈粗糙的表面，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COF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愈高，球的水平速度就愈慢。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4805" indent="-342900">
              <a:buFont typeface="+mj-lt"/>
              <a:buAutoNum type="arabicPeriod"/>
            </a:pP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能量回复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(Energy Restitution)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：表面受撞击后的能量回复，球受撞击后水平速度会明显下降，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回复系数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(Coefficient of Restitution)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则是球反弹前后的水平速度系数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，当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愈大，表示球落地之后的反弹愈高，球员有更多的时间回击，所以球场有较高的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，会愈趋近于慢速球场。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4805" indent="-342900">
              <a:buFont typeface="+mj-lt"/>
              <a:buAutoNum type="arabicPeriod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表面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地形与尺寸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(Topography and Dimension)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它攸关了球场的表面质量与各条线的精确尺寸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规则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4805" indent="-342900">
              <a:buFont typeface="+mj-lt"/>
              <a:buAutoNum type="arabicPeriod"/>
            </a:pP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球场的均一性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(Consistency)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，在整场比赛的期间，甚至是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经过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一段时间之后，球场质量的变异程度。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3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4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20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不同类型场地，球速不同。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2" name="內容版面配置區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28205"/>
            <a:ext cx="5112568" cy="3441152"/>
          </a:xfrm>
        </p:spPr>
      </p:pic>
    </p:spTree>
    <p:extLst>
      <p:ext uri="{BB962C8B-B14F-4D97-AF65-F5344CB8AC3E}">
        <p14:creationId xmlns:p14="http://schemas.microsoft.com/office/powerpoint/2010/main" val="192334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摩擦系数及回复系数影响球反弹高度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25799"/>
            <a:ext cx="4032449" cy="35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15566"/>
            <a:ext cx="8229600" cy="333743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是一种由水性柔韧质丙烯酸树脂、环保添加剂和精选填料均衡调和而成的涂料，制成不同球速的运动场地，并取得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认证。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因含有不同规格粒径的石英砂，从而达到不同球速的场地：</a:t>
            </a: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柔韧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质丙烯酸涂料即使频繁使用，也能保持极佳的耐磨度、耐久度。它是一种弹性面层系统，能缓和人体跳跃，并保证柔软和安全着陆。由于其耐候性极高，可抵御雾霾、暴晒侵袭，为基面提供高耐磨、耐久保护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符合环保要求，已过上海、深圳、山东、福建等地标准。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325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性能介绍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15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979712" y="915566"/>
            <a:ext cx="5256583" cy="3528392"/>
            <a:chOff x="2170335" y="1341834"/>
            <a:chExt cx="4863306" cy="2738438"/>
          </a:xfrm>
        </p:grpSpPr>
        <p:sp>
          <p:nvSpPr>
            <p:cNvPr id="13" name="MH_Other_1"/>
            <p:cNvSpPr/>
            <p:nvPr>
              <p:custDataLst>
                <p:tags r:id="rId1"/>
              </p:custDataLst>
            </p:nvPr>
          </p:nvSpPr>
          <p:spPr>
            <a:xfrm>
              <a:off x="2170335" y="1341834"/>
              <a:ext cx="4557713" cy="2046684"/>
            </a:xfrm>
            <a:prstGeom prst="roundRect">
              <a:avLst>
                <a:gd name="adj" fmla="val 3901"/>
              </a:avLst>
            </a:prstGeom>
            <a:solidFill>
              <a:srgbClr val="AD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MH_Other_2"/>
            <p:cNvSpPr/>
            <p:nvPr>
              <p:custDataLst>
                <p:tags r:id="rId2"/>
              </p:custDataLst>
            </p:nvPr>
          </p:nvSpPr>
          <p:spPr>
            <a:xfrm>
              <a:off x="2475928" y="1554956"/>
              <a:ext cx="4557713" cy="2525316"/>
            </a:xfrm>
            <a:custGeom>
              <a:avLst/>
              <a:gdLst>
                <a:gd name="connsiteX0" fmla="*/ 106446 w 4557485"/>
                <a:gd name="connsiteY0" fmla="*/ 0 h 3367314"/>
                <a:gd name="connsiteX1" fmla="*/ 4451039 w 4557485"/>
                <a:gd name="connsiteY1" fmla="*/ 0 h 3367314"/>
                <a:gd name="connsiteX2" fmla="*/ 4557485 w 4557485"/>
                <a:gd name="connsiteY2" fmla="*/ 106446 h 3367314"/>
                <a:gd name="connsiteX3" fmla="*/ 4557485 w 4557485"/>
                <a:gd name="connsiteY3" fmla="*/ 2622239 h 3367314"/>
                <a:gd name="connsiteX4" fmla="*/ 4451039 w 4557485"/>
                <a:gd name="connsiteY4" fmla="*/ 2728685 h 3367314"/>
                <a:gd name="connsiteX5" fmla="*/ 3773714 w 4557485"/>
                <a:gd name="connsiteY5" fmla="*/ 2728685 h 3367314"/>
                <a:gd name="connsiteX6" fmla="*/ 3773714 w 4557485"/>
                <a:gd name="connsiteY6" fmla="*/ 3367314 h 3367314"/>
                <a:gd name="connsiteX7" fmla="*/ 3135085 w 4557485"/>
                <a:gd name="connsiteY7" fmla="*/ 2728685 h 3367314"/>
                <a:gd name="connsiteX8" fmla="*/ 106446 w 4557485"/>
                <a:gd name="connsiteY8" fmla="*/ 2728685 h 3367314"/>
                <a:gd name="connsiteX9" fmla="*/ 0 w 4557485"/>
                <a:gd name="connsiteY9" fmla="*/ 2622239 h 3367314"/>
                <a:gd name="connsiteX10" fmla="*/ 0 w 4557485"/>
                <a:gd name="connsiteY10" fmla="*/ 106446 h 3367314"/>
                <a:gd name="connsiteX11" fmla="*/ 106446 w 4557485"/>
                <a:gd name="connsiteY11" fmla="*/ 0 h 33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485" h="3367314">
                  <a:moveTo>
                    <a:pt x="106446" y="0"/>
                  </a:moveTo>
                  <a:lnTo>
                    <a:pt x="4451039" y="0"/>
                  </a:lnTo>
                  <a:cubicBezTo>
                    <a:pt x="4509828" y="0"/>
                    <a:pt x="4557485" y="47657"/>
                    <a:pt x="4557485" y="106446"/>
                  </a:cubicBezTo>
                  <a:lnTo>
                    <a:pt x="4557485" y="2622239"/>
                  </a:lnTo>
                  <a:cubicBezTo>
                    <a:pt x="4557485" y="2681028"/>
                    <a:pt x="4509828" y="2728685"/>
                    <a:pt x="4451039" y="2728685"/>
                  </a:cubicBezTo>
                  <a:lnTo>
                    <a:pt x="3773714" y="2728685"/>
                  </a:lnTo>
                  <a:lnTo>
                    <a:pt x="3773714" y="3367314"/>
                  </a:lnTo>
                  <a:lnTo>
                    <a:pt x="3135085" y="2728685"/>
                  </a:lnTo>
                  <a:lnTo>
                    <a:pt x="106446" y="2728685"/>
                  </a:lnTo>
                  <a:cubicBezTo>
                    <a:pt x="47657" y="2728685"/>
                    <a:pt x="0" y="2681028"/>
                    <a:pt x="0" y="2622239"/>
                  </a:cubicBezTo>
                  <a:lnTo>
                    <a:pt x="0" y="106446"/>
                  </a:lnTo>
                  <a:cubicBezTo>
                    <a:pt x="0" y="47657"/>
                    <a:pt x="47657" y="0"/>
                    <a:pt x="106446" y="0"/>
                  </a:cubicBezTo>
                  <a:close/>
                </a:path>
              </a:pathLst>
            </a:custGeom>
            <a:solidFill>
              <a:srgbClr val="E8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一般原则</a:t>
              </a:r>
              <a:endParaRPr lang="en-US" altLang="zh-TW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一般推荐于原场地做测试，虽然利用样板在实验室进行测试，可能对于某些特定场地比较有效力，不过以现场或实验室测试都是可接受的。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" name="MH_Desc_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14898" y="1826418"/>
              <a:ext cx="327977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16" name="MH_Other_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87859" y="1846659"/>
              <a:ext cx="376238" cy="214313"/>
            </a:xfrm>
            <a:custGeom>
              <a:avLst/>
              <a:gdLst>
                <a:gd name="T0" fmla="*/ 373803 w 376733"/>
                <a:gd name="T1" fmla="*/ 1221 h 285293"/>
                <a:gd name="T2" fmla="*/ 376238 w 376733"/>
                <a:gd name="T3" fmla="*/ 3663 h 285293"/>
                <a:gd name="T4" fmla="*/ 368933 w 376733"/>
                <a:gd name="T5" fmla="*/ 17096 h 285293"/>
                <a:gd name="T6" fmla="*/ 334231 w 376733"/>
                <a:gd name="T7" fmla="*/ 83649 h 285293"/>
                <a:gd name="T8" fmla="*/ 322663 w 376733"/>
                <a:gd name="T9" fmla="*/ 146538 h 285293"/>
                <a:gd name="T10" fmla="*/ 339710 w 376733"/>
                <a:gd name="T11" fmla="*/ 214923 h 285293"/>
                <a:gd name="T12" fmla="*/ 344581 w 376733"/>
                <a:gd name="T13" fmla="*/ 238735 h 285293"/>
                <a:gd name="T14" fmla="*/ 319619 w 376733"/>
                <a:gd name="T15" fmla="*/ 264380 h 285293"/>
                <a:gd name="T16" fmla="*/ 272742 w 376733"/>
                <a:gd name="T17" fmla="*/ 277201 h 285293"/>
                <a:gd name="T18" fmla="*/ 227691 w 376733"/>
                <a:gd name="T19" fmla="*/ 263769 h 285293"/>
                <a:gd name="T20" fmla="*/ 204557 w 376733"/>
                <a:gd name="T21" fmla="*/ 213091 h 285293"/>
                <a:gd name="T22" fmla="*/ 230735 w 376733"/>
                <a:gd name="T23" fmla="*/ 123336 h 285293"/>
                <a:gd name="T24" fmla="*/ 309879 w 376733"/>
                <a:gd name="T25" fmla="*/ 36024 h 285293"/>
                <a:gd name="T26" fmla="*/ 373803 w 376733"/>
                <a:gd name="T27" fmla="*/ 1221 h 285293"/>
                <a:gd name="T28" fmla="*/ 235606 w 376733"/>
                <a:gd name="T29" fmla="*/ 0 h 285293"/>
                <a:gd name="T30" fmla="*/ 242302 w 376733"/>
                <a:gd name="T31" fmla="*/ 2442 h 285293"/>
                <a:gd name="T32" fmla="*/ 232562 w 376733"/>
                <a:gd name="T33" fmla="*/ 14653 h 285293"/>
                <a:gd name="T34" fmla="*/ 159506 w 376733"/>
                <a:gd name="T35" fmla="*/ 101355 h 285293"/>
                <a:gd name="T36" fmla="*/ 136372 w 376733"/>
                <a:gd name="T37" fmla="*/ 175846 h 285293"/>
                <a:gd name="T38" fmla="*/ 140633 w 376733"/>
                <a:gd name="T39" fmla="*/ 219808 h 285293"/>
                <a:gd name="T40" fmla="*/ 144894 w 376733"/>
                <a:gd name="T41" fmla="*/ 240567 h 285293"/>
                <a:gd name="T42" fmla="*/ 121152 w 376733"/>
                <a:gd name="T43" fmla="*/ 272927 h 285293"/>
                <a:gd name="T44" fmla="*/ 77318 w 376733"/>
                <a:gd name="T45" fmla="*/ 285750 h 285293"/>
                <a:gd name="T46" fmla="*/ 28614 w 376733"/>
                <a:gd name="T47" fmla="*/ 268043 h 285293"/>
                <a:gd name="T48" fmla="*/ 0 w 376733"/>
                <a:gd name="T49" fmla="*/ 216144 h 285293"/>
                <a:gd name="T50" fmla="*/ 10959 w 376733"/>
                <a:gd name="T51" fmla="*/ 176456 h 285293"/>
                <a:gd name="T52" fmla="*/ 54184 w 376733"/>
                <a:gd name="T53" fmla="*/ 116620 h 285293"/>
                <a:gd name="T54" fmla="*/ 123586 w 376733"/>
                <a:gd name="T55" fmla="*/ 50067 h 285293"/>
                <a:gd name="T56" fmla="*/ 194816 w 376733"/>
                <a:gd name="T57" fmla="*/ 11601 h 285293"/>
                <a:gd name="T58" fmla="*/ 235606 w 376733"/>
                <a:gd name="T59" fmla="*/ 0 h 2852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6733" h="285293">
                  <a:moveTo>
                    <a:pt x="374295" y="1219"/>
                  </a:moveTo>
                  <a:cubicBezTo>
                    <a:pt x="375920" y="1219"/>
                    <a:pt x="376733" y="2032"/>
                    <a:pt x="376733" y="3657"/>
                  </a:cubicBezTo>
                  <a:cubicBezTo>
                    <a:pt x="376733" y="6096"/>
                    <a:pt x="374295" y="10566"/>
                    <a:pt x="369418" y="17069"/>
                  </a:cubicBezTo>
                  <a:cubicBezTo>
                    <a:pt x="353975" y="36576"/>
                    <a:pt x="342392" y="58725"/>
                    <a:pt x="334671" y="83515"/>
                  </a:cubicBezTo>
                  <a:cubicBezTo>
                    <a:pt x="326949" y="108305"/>
                    <a:pt x="323088" y="129235"/>
                    <a:pt x="323088" y="146304"/>
                  </a:cubicBezTo>
                  <a:cubicBezTo>
                    <a:pt x="323088" y="163373"/>
                    <a:pt x="328778" y="186131"/>
                    <a:pt x="340157" y="214579"/>
                  </a:cubicBezTo>
                  <a:cubicBezTo>
                    <a:pt x="343408" y="221894"/>
                    <a:pt x="345034" y="229819"/>
                    <a:pt x="345034" y="238353"/>
                  </a:cubicBezTo>
                  <a:cubicBezTo>
                    <a:pt x="345034" y="246888"/>
                    <a:pt x="336703" y="255422"/>
                    <a:pt x="320040" y="263957"/>
                  </a:cubicBezTo>
                  <a:cubicBezTo>
                    <a:pt x="303378" y="272491"/>
                    <a:pt x="287732" y="276758"/>
                    <a:pt x="273101" y="276758"/>
                  </a:cubicBezTo>
                  <a:cubicBezTo>
                    <a:pt x="258471" y="276758"/>
                    <a:pt x="243434" y="272288"/>
                    <a:pt x="227991" y="263347"/>
                  </a:cubicBezTo>
                  <a:cubicBezTo>
                    <a:pt x="212548" y="254406"/>
                    <a:pt x="204826" y="237541"/>
                    <a:pt x="204826" y="212750"/>
                  </a:cubicBezTo>
                  <a:cubicBezTo>
                    <a:pt x="204826" y="187960"/>
                    <a:pt x="213564" y="158089"/>
                    <a:pt x="231039" y="123139"/>
                  </a:cubicBezTo>
                  <a:cubicBezTo>
                    <a:pt x="248514" y="88189"/>
                    <a:pt x="274930" y="59131"/>
                    <a:pt x="310287" y="35966"/>
                  </a:cubicBezTo>
                  <a:cubicBezTo>
                    <a:pt x="345644" y="12801"/>
                    <a:pt x="366980" y="1219"/>
                    <a:pt x="374295" y="1219"/>
                  </a:cubicBezTo>
                  <a:close/>
                  <a:moveTo>
                    <a:pt x="235916" y="0"/>
                  </a:moveTo>
                  <a:cubicBezTo>
                    <a:pt x="240386" y="0"/>
                    <a:pt x="242621" y="813"/>
                    <a:pt x="242621" y="2438"/>
                  </a:cubicBezTo>
                  <a:cubicBezTo>
                    <a:pt x="242621" y="4877"/>
                    <a:pt x="239370" y="8941"/>
                    <a:pt x="232868" y="14630"/>
                  </a:cubicBezTo>
                  <a:cubicBezTo>
                    <a:pt x="199543" y="42265"/>
                    <a:pt x="175159" y="71120"/>
                    <a:pt x="159716" y="101193"/>
                  </a:cubicBezTo>
                  <a:cubicBezTo>
                    <a:pt x="144272" y="131267"/>
                    <a:pt x="136551" y="156057"/>
                    <a:pt x="136551" y="175565"/>
                  </a:cubicBezTo>
                  <a:cubicBezTo>
                    <a:pt x="136551" y="195072"/>
                    <a:pt x="137973" y="209702"/>
                    <a:pt x="140818" y="219456"/>
                  </a:cubicBezTo>
                  <a:cubicBezTo>
                    <a:pt x="143663" y="229209"/>
                    <a:pt x="145085" y="236118"/>
                    <a:pt x="145085" y="240182"/>
                  </a:cubicBezTo>
                  <a:cubicBezTo>
                    <a:pt x="145085" y="253187"/>
                    <a:pt x="137160" y="263957"/>
                    <a:pt x="121311" y="272491"/>
                  </a:cubicBezTo>
                  <a:cubicBezTo>
                    <a:pt x="105461" y="281025"/>
                    <a:pt x="90831" y="285293"/>
                    <a:pt x="77420" y="285293"/>
                  </a:cubicBezTo>
                  <a:cubicBezTo>
                    <a:pt x="64008" y="285293"/>
                    <a:pt x="47752" y="279400"/>
                    <a:pt x="28652" y="267614"/>
                  </a:cubicBezTo>
                  <a:cubicBezTo>
                    <a:pt x="9551" y="255829"/>
                    <a:pt x="0" y="238557"/>
                    <a:pt x="0" y="215798"/>
                  </a:cubicBezTo>
                  <a:cubicBezTo>
                    <a:pt x="0" y="202793"/>
                    <a:pt x="3658" y="189585"/>
                    <a:pt x="10973" y="176174"/>
                  </a:cubicBezTo>
                  <a:cubicBezTo>
                    <a:pt x="18288" y="162763"/>
                    <a:pt x="32716" y="142849"/>
                    <a:pt x="54255" y="116433"/>
                  </a:cubicBezTo>
                  <a:cubicBezTo>
                    <a:pt x="75794" y="90017"/>
                    <a:pt x="98959" y="67869"/>
                    <a:pt x="123749" y="49987"/>
                  </a:cubicBezTo>
                  <a:cubicBezTo>
                    <a:pt x="148540" y="32105"/>
                    <a:pt x="172314" y="19304"/>
                    <a:pt x="195072" y="11582"/>
                  </a:cubicBezTo>
                  <a:cubicBezTo>
                    <a:pt x="217831" y="3861"/>
                    <a:pt x="231445" y="0"/>
                    <a:pt x="235916" y="0"/>
                  </a:cubicBezTo>
                  <a:close/>
                </a:path>
              </a:pathLst>
            </a:custGeom>
            <a:solidFill>
              <a:srgbClr val="AD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MH_Other_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10800000">
              <a:off x="6326409" y="3144440"/>
              <a:ext cx="376238" cy="213122"/>
            </a:xfrm>
            <a:custGeom>
              <a:avLst/>
              <a:gdLst>
                <a:gd name="T0" fmla="*/ 373803 w 376733"/>
                <a:gd name="T1" fmla="*/ 1214 h 285293"/>
                <a:gd name="T2" fmla="*/ 376238 w 376733"/>
                <a:gd name="T3" fmla="*/ 3643 h 285293"/>
                <a:gd name="T4" fmla="*/ 368933 w 376733"/>
                <a:gd name="T5" fmla="*/ 17001 h 285293"/>
                <a:gd name="T6" fmla="*/ 334231 w 376733"/>
                <a:gd name="T7" fmla="*/ 83184 h 285293"/>
                <a:gd name="T8" fmla="*/ 322663 w 376733"/>
                <a:gd name="T9" fmla="*/ 145724 h 285293"/>
                <a:gd name="T10" fmla="*/ 339710 w 376733"/>
                <a:gd name="T11" fmla="*/ 213728 h 285293"/>
                <a:gd name="T12" fmla="*/ 344581 w 376733"/>
                <a:gd name="T13" fmla="*/ 237408 h 285293"/>
                <a:gd name="T14" fmla="*/ 319619 w 376733"/>
                <a:gd name="T15" fmla="*/ 262911 h 285293"/>
                <a:gd name="T16" fmla="*/ 272742 w 376733"/>
                <a:gd name="T17" fmla="*/ 275661 h 285293"/>
                <a:gd name="T18" fmla="*/ 227691 w 376733"/>
                <a:gd name="T19" fmla="*/ 262303 h 285293"/>
                <a:gd name="T20" fmla="*/ 204557 w 376733"/>
                <a:gd name="T21" fmla="*/ 211907 h 285293"/>
                <a:gd name="T22" fmla="*/ 230735 w 376733"/>
                <a:gd name="T23" fmla="*/ 122651 h 285293"/>
                <a:gd name="T24" fmla="*/ 309879 w 376733"/>
                <a:gd name="T25" fmla="*/ 35823 h 285293"/>
                <a:gd name="T26" fmla="*/ 373803 w 376733"/>
                <a:gd name="T27" fmla="*/ 1214 h 285293"/>
                <a:gd name="T28" fmla="*/ 235606 w 376733"/>
                <a:gd name="T29" fmla="*/ 0 h 285293"/>
                <a:gd name="T30" fmla="*/ 242302 w 376733"/>
                <a:gd name="T31" fmla="*/ 2428 h 285293"/>
                <a:gd name="T32" fmla="*/ 232562 w 376733"/>
                <a:gd name="T33" fmla="*/ 14572 h 285293"/>
                <a:gd name="T34" fmla="*/ 159506 w 376733"/>
                <a:gd name="T35" fmla="*/ 100792 h 285293"/>
                <a:gd name="T36" fmla="*/ 136372 w 376733"/>
                <a:gd name="T37" fmla="*/ 174869 h 285293"/>
                <a:gd name="T38" fmla="*/ 140633 w 376733"/>
                <a:gd name="T39" fmla="*/ 218586 h 285293"/>
                <a:gd name="T40" fmla="*/ 144894 w 376733"/>
                <a:gd name="T41" fmla="*/ 239230 h 285293"/>
                <a:gd name="T42" fmla="*/ 121152 w 376733"/>
                <a:gd name="T43" fmla="*/ 271411 h 285293"/>
                <a:gd name="T44" fmla="*/ 77318 w 376733"/>
                <a:gd name="T45" fmla="*/ 284162 h 285293"/>
                <a:gd name="T46" fmla="*/ 28614 w 376733"/>
                <a:gd name="T47" fmla="*/ 266553 h 285293"/>
                <a:gd name="T48" fmla="*/ 0 w 376733"/>
                <a:gd name="T49" fmla="*/ 214943 h 285293"/>
                <a:gd name="T50" fmla="*/ 10959 w 376733"/>
                <a:gd name="T51" fmla="*/ 175476 h 285293"/>
                <a:gd name="T52" fmla="*/ 54184 w 376733"/>
                <a:gd name="T53" fmla="*/ 115971 h 285293"/>
                <a:gd name="T54" fmla="*/ 123586 w 376733"/>
                <a:gd name="T55" fmla="*/ 49789 h 285293"/>
                <a:gd name="T56" fmla="*/ 194816 w 376733"/>
                <a:gd name="T57" fmla="*/ 11536 h 285293"/>
                <a:gd name="T58" fmla="*/ 235606 w 376733"/>
                <a:gd name="T59" fmla="*/ 0 h 2852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6733" h="285293">
                  <a:moveTo>
                    <a:pt x="374295" y="1219"/>
                  </a:moveTo>
                  <a:cubicBezTo>
                    <a:pt x="375920" y="1219"/>
                    <a:pt x="376733" y="2032"/>
                    <a:pt x="376733" y="3657"/>
                  </a:cubicBezTo>
                  <a:cubicBezTo>
                    <a:pt x="376733" y="6096"/>
                    <a:pt x="374295" y="10566"/>
                    <a:pt x="369418" y="17069"/>
                  </a:cubicBezTo>
                  <a:cubicBezTo>
                    <a:pt x="353975" y="36576"/>
                    <a:pt x="342392" y="58725"/>
                    <a:pt x="334671" y="83515"/>
                  </a:cubicBezTo>
                  <a:cubicBezTo>
                    <a:pt x="326949" y="108305"/>
                    <a:pt x="323088" y="129235"/>
                    <a:pt x="323088" y="146304"/>
                  </a:cubicBezTo>
                  <a:cubicBezTo>
                    <a:pt x="323088" y="163373"/>
                    <a:pt x="328778" y="186131"/>
                    <a:pt x="340157" y="214579"/>
                  </a:cubicBezTo>
                  <a:cubicBezTo>
                    <a:pt x="343408" y="221894"/>
                    <a:pt x="345034" y="229819"/>
                    <a:pt x="345034" y="238353"/>
                  </a:cubicBezTo>
                  <a:cubicBezTo>
                    <a:pt x="345034" y="246888"/>
                    <a:pt x="336703" y="255422"/>
                    <a:pt x="320040" y="263957"/>
                  </a:cubicBezTo>
                  <a:cubicBezTo>
                    <a:pt x="303378" y="272491"/>
                    <a:pt x="287732" y="276758"/>
                    <a:pt x="273101" y="276758"/>
                  </a:cubicBezTo>
                  <a:cubicBezTo>
                    <a:pt x="258471" y="276758"/>
                    <a:pt x="243434" y="272288"/>
                    <a:pt x="227991" y="263347"/>
                  </a:cubicBezTo>
                  <a:cubicBezTo>
                    <a:pt x="212548" y="254406"/>
                    <a:pt x="204826" y="237541"/>
                    <a:pt x="204826" y="212750"/>
                  </a:cubicBezTo>
                  <a:cubicBezTo>
                    <a:pt x="204826" y="187960"/>
                    <a:pt x="213564" y="158089"/>
                    <a:pt x="231039" y="123139"/>
                  </a:cubicBezTo>
                  <a:cubicBezTo>
                    <a:pt x="248514" y="88189"/>
                    <a:pt x="274930" y="59131"/>
                    <a:pt x="310287" y="35966"/>
                  </a:cubicBezTo>
                  <a:cubicBezTo>
                    <a:pt x="345644" y="12801"/>
                    <a:pt x="366980" y="1219"/>
                    <a:pt x="374295" y="1219"/>
                  </a:cubicBezTo>
                  <a:close/>
                  <a:moveTo>
                    <a:pt x="235916" y="0"/>
                  </a:moveTo>
                  <a:cubicBezTo>
                    <a:pt x="240386" y="0"/>
                    <a:pt x="242621" y="813"/>
                    <a:pt x="242621" y="2438"/>
                  </a:cubicBezTo>
                  <a:cubicBezTo>
                    <a:pt x="242621" y="4877"/>
                    <a:pt x="239370" y="8941"/>
                    <a:pt x="232868" y="14630"/>
                  </a:cubicBezTo>
                  <a:cubicBezTo>
                    <a:pt x="199543" y="42265"/>
                    <a:pt x="175159" y="71120"/>
                    <a:pt x="159716" y="101193"/>
                  </a:cubicBezTo>
                  <a:cubicBezTo>
                    <a:pt x="144272" y="131267"/>
                    <a:pt x="136551" y="156057"/>
                    <a:pt x="136551" y="175565"/>
                  </a:cubicBezTo>
                  <a:cubicBezTo>
                    <a:pt x="136551" y="195072"/>
                    <a:pt x="137973" y="209702"/>
                    <a:pt x="140818" y="219456"/>
                  </a:cubicBezTo>
                  <a:cubicBezTo>
                    <a:pt x="143663" y="229209"/>
                    <a:pt x="145085" y="236118"/>
                    <a:pt x="145085" y="240182"/>
                  </a:cubicBezTo>
                  <a:cubicBezTo>
                    <a:pt x="145085" y="253187"/>
                    <a:pt x="137160" y="263957"/>
                    <a:pt x="121311" y="272491"/>
                  </a:cubicBezTo>
                  <a:cubicBezTo>
                    <a:pt x="105461" y="281025"/>
                    <a:pt x="90831" y="285293"/>
                    <a:pt x="77420" y="285293"/>
                  </a:cubicBezTo>
                  <a:cubicBezTo>
                    <a:pt x="64008" y="285293"/>
                    <a:pt x="47752" y="279400"/>
                    <a:pt x="28652" y="267614"/>
                  </a:cubicBezTo>
                  <a:cubicBezTo>
                    <a:pt x="9551" y="255829"/>
                    <a:pt x="0" y="238557"/>
                    <a:pt x="0" y="215798"/>
                  </a:cubicBezTo>
                  <a:cubicBezTo>
                    <a:pt x="0" y="202793"/>
                    <a:pt x="3658" y="189585"/>
                    <a:pt x="10973" y="176174"/>
                  </a:cubicBezTo>
                  <a:cubicBezTo>
                    <a:pt x="18288" y="162763"/>
                    <a:pt x="32716" y="142849"/>
                    <a:pt x="54255" y="116433"/>
                  </a:cubicBezTo>
                  <a:cubicBezTo>
                    <a:pt x="75794" y="90017"/>
                    <a:pt x="98959" y="67869"/>
                    <a:pt x="123749" y="49987"/>
                  </a:cubicBezTo>
                  <a:cubicBezTo>
                    <a:pt x="148540" y="32105"/>
                    <a:pt x="172314" y="19304"/>
                    <a:pt x="195072" y="11582"/>
                  </a:cubicBezTo>
                  <a:cubicBezTo>
                    <a:pt x="217831" y="3861"/>
                    <a:pt x="231445" y="0"/>
                    <a:pt x="235916" y="0"/>
                  </a:cubicBezTo>
                  <a:close/>
                </a:path>
              </a:pathLst>
            </a:custGeom>
            <a:solidFill>
              <a:srgbClr val="AD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384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000" b="1" dirty="0">
                <a:solidFill>
                  <a:srgbClr val="FF6B5A"/>
                </a:solidFill>
                <a:ea typeface="微软雅黑" pitchFamily="34" charset="-122"/>
              </a:rPr>
              <a:t>现场测试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66951" y="111016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根据指引现场测试表面应该有充分稳定时间，通常亚克力表面需要一周时间稳定，而红土或人工草皮则需要几个月时间，还有几个影响稳定时间的要素，如表面类型、现场情况、天气、日晒、使用程度及维护。稳定时间应该由承包商事先测试后确认，测试前场地必须遵照制造商或供货商指定程序准备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由球场外观开始，球场至少要有均匀的表面没有破损或开裂等，并且有规则整齐的球场线。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测试期间，应该记录当时的环境情况，包括：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最高及最低环境温度、表面温度、测试球温度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最高及最低相对湿度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最高及最低大气压力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当时表面情况，如干燥或潮湿。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22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66951" y="1110160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除非表面專門設計為濕潤狀態為最佳，不然測試表面應該為乾燥狀態。為了降低周圍環境改變造成影響，在合理的情況下應盡速完成測試。注意測試球的平均溫度應該保持在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10-30℃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，否則不可執行測試程序。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測試場地高於海拔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1219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(4000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尺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則必須使用經過特殊許可的測試球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根據網球規則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球速及球反彈測試必須至少測試球場的四個位置，建議位置：中、高、低用量區域及球場線位置。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如下圖箭頭指出位置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905"/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88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83" y="1065957"/>
            <a:ext cx="5488130" cy="2987178"/>
          </a:xfrm>
          <a:prstGeom prst="rect">
            <a:avLst/>
          </a:prstGeom>
        </p:spPr>
      </p:pic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256892" y="4371950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中、高、低用量區域及球場線位置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49303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979712" y="915566"/>
            <a:ext cx="5256583" cy="3528392"/>
            <a:chOff x="2170335" y="1341834"/>
            <a:chExt cx="4863306" cy="2738438"/>
          </a:xfrm>
        </p:grpSpPr>
        <p:sp>
          <p:nvSpPr>
            <p:cNvPr id="13" name="MH_Other_1"/>
            <p:cNvSpPr/>
            <p:nvPr>
              <p:custDataLst>
                <p:tags r:id="rId1"/>
              </p:custDataLst>
            </p:nvPr>
          </p:nvSpPr>
          <p:spPr>
            <a:xfrm>
              <a:off x="2170335" y="1341834"/>
              <a:ext cx="4557713" cy="2046684"/>
            </a:xfrm>
            <a:prstGeom prst="roundRect">
              <a:avLst>
                <a:gd name="adj" fmla="val 3901"/>
              </a:avLst>
            </a:prstGeom>
            <a:solidFill>
              <a:srgbClr val="AD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MH_Other_2"/>
            <p:cNvSpPr/>
            <p:nvPr>
              <p:custDataLst>
                <p:tags r:id="rId2"/>
              </p:custDataLst>
            </p:nvPr>
          </p:nvSpPr>
          <p:spPr>
            <a:xfrm>
              <a:off x="2475928" y="1554956"/>
              <a:ext cx="4557713" cy="2525316"/>
            </a:xfrm>
            <a:custGeom>
              <a:avLst/>
              <a:gdLst>
                <a:gd name="connsiteX0" fmla="*/ 106446 w 4557485"/>
                <a:gd name="connsiteY0" fmla="*/ 0 h 3367314"/>
                <a:gd name="connsiteX1" fmla="*/ 4451039 w 4557485"/>
                <a:gd name="connsiteY1" fmla="*/ 0 h 3367314"/>
                <a:gd name="connsiteX2" fmla="*/ 4557485 w 4557485"/>
                <a:gd name="connsiteY2" fmla="*/ 106446 h 3367314"/>
                <a:gd name="connsiteX3" fmla="*/ 4557485 w 4557485"/>
                <a:gd name="connsiteY3" fmla="*/ 2622239 h 3367314"/>
                <a:gd name="connsiteX4" fmla="*/ 4451039 w 4557485"/>
                <a:gd name="connsiteY4" fmla="*/ 2728685 h 3367314"/>
                <a:gd name="connsiteX5" fmla="*/ 3773714 w 4557485"/>
                <a:gd name="connsiteY5" fmla="*/ 2728685 h 3367314"/>
                <a:gd name="connsiteX6" fmla="*/ 3773714 w 4557485"/>
                <a:gd name="connsiteY6" fmla="*/ 3367314 h 3367314"/>
                <a:gd name="connsiteX7" fmla="*/ 3135085 w 4557485"/>
                <a:gd name="connsiteY7" fmla="*/ 2728685 h 3367314"/>
                <a:gd name="connsiteX8" fmla="*/ 106446 w 4557485"/>
                <a:gd name="connsiteY8" fmla="*/ 2728685 h 3367314"/>
                <a:gd name="connsiteX9" fmla="*/ 0 w 4557485"/>
                <a:gd name="connsiteY9" fmla="*/ 2622239 h 3367314"/>
                <a:gd name="connsiteX10" fmla="*/ 0 w 4557485"/>
                <a:gd name="connsiteY10" fmla="*/ 106446 h 3367314"/>
                <a:gd name="connsiteX11" fmla="*/ 106446 w 4557485"/>
                <a:gd name="connsiteY11" fmla="*/ 0 h 33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485" h="3367314">
                  <a:moveTo>
                    <a:pt x="106446" y="0"/>
                  </a:moveTo>
                  <a:lnTo>
                    <a:pt x="4451039" y="0"/>
                  </a:lnTo>
                  <a:cubicBezTo>
                    <a:pt x="4509828" y="0"/>
                    <a:pt x="4557485" y="47657"/>
                    <a:pt x="4557485" y="106446"/>
                  </a:cubicBezTo>
                  <a:lnTo>
                    <a:pt x="4557485" y="2622239"/>
                  </a:lnTo>
                  <a:cubicBezTo>
                    <a:pt x="4557485" y="2681028"/>
                    <a:pt x="4509828" y="2728685"/>
                    <a:pt x="4451039" y="2728685"/>
                  </a:cubicBezTo>
                  <a:lnTo>
                    <a:pt x="3773714" y="2728685"/>
                  </a:lnTo>
                  <a:lnTo>
                    <a:pt x="3773714" y="3367314"/>
                  </a:lnTo>
                  <a:lnTo>
                    <a:pt x="3135085" y="2728685"/>
                  </a:lnTo>
                  <a:lnTo>
                    <a:pt x="106446" y="2728685"/>
                  </a:lnTo>
                  <a:cubicBezTo>
                    <a:pt x="47657" y="2728685"/>
                    <a:pt x="0" y="2681028"/>
                    <a:pt x="0" y="2622239"/>
                  </a:cubicBezTo>
                  <a:lnTo>
                    <a:pt x="0" y="106446"/>
                  </a:lnTo>
                  <a:cubicBezTo>
                    <a:pt x="0" y="47657"/>
                    <a:pt x="47657" y="0"/>
                    <a:pt x="106446" y="0"/>
                  </a:cubicBezTo>
                  <a:close/>
                </a:path>
              </a:pathLst>
            </a:custGeom>
            <a:solidFill>
              <a:srgbClr val="E8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ITF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 球场速度分级</a:t>
              </a:r>
              <a:endPara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ITF</a:t>
              </a:r>
              <a:r>
                <a:rPr lang="zh-TW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 </a:t>
              </a:r>
              <a:r>
                <a:rPr lang="en-US" altLang="zh-TW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Court Pace Rating (CPR)</a:t>
              </a:r>
              <a:endParaRPr lang="zh-TW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" name="MH_Desc_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14898" y="1826418"/>
              <a:ext cx="327977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16" name="MH_Other_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87859" y="1846659"/>
              <a:ext cx="376238" cy="214313"/>
            </a:xfrm>
            <a:custGeom>
              <a:avLst/>
              <a:gdLst>
                <a:gd name="T0" fmla="*/ 373803 w 376733"/>
                <a:gd name="T1" fmla="*/ 1221 h 285293"/>
                <a:gd name="T2" fmla="*/ 376238 w 376733"/>
                <a:gd name="T3" fmla="*/ 3663 h 285293"/>
                <a:gd name="T4" fmla="*/ 368933 w 376733"/>
                <a:gd name="T5" fmla="*/ 17096 h 285293"/>
                <a:gd name="T6" fmla="*/ 334231 w 376733"/>
                <a:gd name="T7" fmla="*/ 83649 h 285293"/>
                <a:gd name="T8" fmla="*/ 322663 w 376733"/>
                <a:gd name="T9" fmla="*/ 146538 h 285293"/>
                <a:gd name="T10" fmla="*/ 339710 w 376733"/>
                <a:gd name="T11" fmla="*/ 214923 h 285293"/>
                <a:gd name="T12" fmla="*/ 344581 w 376733"/>
                <a:gd name="T13" fmla="*/ 238735 h 285293"/>
                <a:gd name="T14" fmla="*/ 319619 w 376733"/>
                <a:gd name="T15" fmla="*/ 264380 h 285293"/>
                <a:gd name="T16" fmla="*/ 272742 w 376733"/>
                <a:gd name="T17" fmla="*/ 277201 h 285293"/>
                <a:gd name="T18" fmla="*/ 227691 w 376733"/>
                <a:gd name="T19" fmla="*/ 263769 h 285293"/>
                <a:gd name="T20" fmla="*/ 204557 w 376733"/>
                <a:gd name="T21" fmla="*/ 213091 h 285293"/>
                <a:gd name="T22" fmla="*/ 230735 w 376733"/>
                <a:gd name="T23" fmla="*/ 123336 h 285293"/>
                <a:gd name="T24" fmla="*/ 309879 w 376733"/>
                <a:gd name="T25" fmla="*/ 36024 h 285293"/>
                <a:gd name="T26" fmla="*/ 373803 w 376733"/>
                <a:gd name="T27" fmla="*/ 1221 h 285293"/>
                <a:gd name="T28" fmla="*/ 235606 w 376733"/>
                <a:gd name="T29" fmla="*/ 0 h 285293"/>
                <a:gd name="T30" fmla="*/ 242302 w 376733"/>
                <a:gd name="T31" fmla="*/ 2442 h 285293"/>
                <a:gd name="T32" fmla="*/ 232562 w 376733"/>
                <a:gd name="T33" fmla="*/ 14653 h 285293"/>
                <a:gd name="T34" fmla="*/ 159506 w 376733"/>
                <a:gd name="T35" fmla="*/ 101355 h 285293"/>
                <a:gd name="T36" fmla="*/ 136372 w 376733"/>
                <a:gd name="T37" fmla="*/ 175846 h 285293"/>
                <a:gd name="T38" fmla="*/ 140633 w 376733"/>
                <a:gd name="T39" fmla="*/ 219808 h 285293"/>
                <a:gd name="T40" fmla="*/ 144894 w 376733"/>
                <a:gd name="T41" fmla="*/ 240567 h 285293"/>
                <a:gd name="T42" fmla="*/ 121152 w 376733"/>
                <a:gd name="T43" fmla="*/ 272927 h 285293"/>
                <a:gd name="T44" fmla="*/ 77318 w 376733"/>
                <a:gd name="T45" fmla="*/ 285750 h 285293"/>
                <a:gd name="T46" fmla="*/ 28614 w 376733"/>
                <a:gd name="T47" fmla="*/ 268043 h 285293"/>
                <a:gd name="T48" fmla="*/ 0 w 376733"/>
                <a:gd name="T49" fmla="*/ 216144 h 285293"/>
                <a:gd name="T50" fmla="*/ 10959 w 376733"/>
                <a:gd name="T51" fmla="*/ 176456 h 285293"/>
                <a:gd name="T52" fmla="*/ 54184 w 376733"/>
                <a:gd name="T53" fmla="*/ 116620 h 285293"/>
                <a:gd name="T54" fmla="*/ 123586 w 376733"/>
                <a:gd name="T55" fmla="*/ 50067 h 285293"/>
                <a:gd name="T56" fmla="*/ 194816 w 376733"/>
                <a:gd name="T57" fmla="*/ 11601 h 285293"/>
                <a:gd name="T58" fmla="*/ 235606 w 376733"/>
                <a:gd name="T59" fmla="*/ 0 h 2852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6733" h="285293">
                  <a:moveTo>
                    <a:pt x="374295" y="1219"/>
                  </a:moveTo>
                  <a:cubicBezTo>
                    <a:pt x="375920" y="1219"/>
                    <a:pt x="376733" y="2032"/>
                    <a:pt x="376733" y="3657"/>
                  </a:cubicBezTo>
                  <a:cubicBezTo>
                    <a:pt x="376733" y="6096"/>
                    <a:pt x="374295" y="10566"/>
                    <a:pt x="369418" y="17069"/>
                  </a:cubicBezTo>
                  <a:cubicBezTo>
                    <a:pt x="353975" y="36576"/>
                    <a:pt x="342392" y="58725"/>
                    <a:pt x="334671" y="83515"/>
                  </a:cubicBezTo>
                  <a:cubicBezTo>
                    <a:pt x="326949" y="108305"/>
                    <a:pt x="323088" y="129235"/>
                    <a:pt x="323088" y="146304"/>
                  </a:cubicBezTo>
                  <a:cubicBezTo>
                    <a:pt x="323088" y="163373"/>
                    <a:pt x="328778" y="186131"/>
                    <a:pt x="340157" y="214579"/>
                  </a:cubicBezTo>
                  <a:cubicBezTo>
                    <a:pt x="343408" y="221894"/>
                    <a:pt x="345034" y="229819"/>
                    <a:pt x="345034" y="238353"/>
                  </a:cubicBezTo>
                  <a:cubicBezTo>
                    <a:pt x="345034" y="246888"/>
                    <a:pt x="336703" y="255422"/>
                    <a:pt x="320040" y="263957"/>
                  </a:cubicBezTo>
                  <a:cubicBezTo>
                    <a:pt x="303378" y="272491"/>
                    <a:pt x="287732" y="276758"/>
                    <a:pt x="273101" y="276758"/>
                  </a:cubicBezTo>
                  <a:cubicBezTo>
                    <a:pt x="258471" y="276758"/>
                    <a:pt x="243434" y="272288"/>
                    <a:pt x="227991" y="263347"/>
                  </a:cubicBezTo>
                  <a:cubicBezTo>
                    <a:pt x="212548" y="254406"/>
                    <a:pt x="204826" y="237541"/>
                    <a:pt x="204826" y="212750"/>
                  </a:cubicBezTo>
                  <a:cubicBezTo>
                    <a:pt x="204826" y="187960"/>
                    <a:pt x="213564" y="158089"/>
                    <a:pt x="231039" y="123139"/>
                  </a:cubicBezTo>
                  <a:cubicBezTo>
                    <a:pt x="248514" y="88189"/>
                    <a:pt x="274930" y="59131"/>
                    <a:pt x="310287" y="35966"/>
                  </a:cubicBezTo>
                  <a:cubicBezTo>
                    <a:pt x="345644" y="12801"/>
                    <a:pt x="366980" y="1219"/>
                    <a:pt x="374295" y="1219"/>
                  </a:cubicBezTo>
                  <a:close/>
                  <a:moveTo>
                    <a:pt x="235916" y="0"/>
                  </a:moveTo>
                  <a:cubicBezTo>
                    <a:pt x="240386" y="0"/>
                    <a:pt x="242621" y="813"/>
                    <a:pt x="242621" y="2438"/>
                  </a:cubicBezTo>
                  <a:cubicBezTo>
                    <a:pt x="242621" y="4877"/>
                    <a:pt x="239370" y="8941"/>
                    <a:pt x="232868" y="14630"/>
                  </a:cubicBezTo>
                  <a:cubicBezTo>
                    <a:pt x="199543" y="42265"/>
                    <a:pt x="175159" y="71120"/>
                    <a:pt x="159716" y="101193"/>
                  </a:cubicBezTo>
                  <a:cubicBezTo>
                    <a:pt x="144272" y="131267"/>
                    <a:pt x="136551" y="156057"/>
                    <a:pt x="136551" y="175565"/>
                  </a:cubicBezTo>
                  <a:cubicBezTo>
                    <a:pt x="136551" y="195072"/>
                    <a:pt x="137973" y="209702"/>
                    <a:pt x="140818" y="219456"/>
                  </a:cubicBezTo>
                  <a:cubicBezTo>
                    <a:pt x="143663" y="229209"/>
                    <a:pt x="145085" y="236118"/>
                    <a:pt x="145085" y="240182"/>
                  </a:cubicBezTo>
                  <a:cubicBezTo>
                    <a:pt x="145085" y="253187"/>
                    <a:pt x="137160" y="263957"/>
                    <a:pt x="121311" y="272491"/>
                  </a:cubicBezTo>
                  <a:cubicBezTo>
                    <a:pt x="105461" y="281025"/>
                    <a:pt x="90831" y="285293"/>
                    <a:pt x="77420" y="285293"/>
                  </a:cubicBezTo>
                  <a:cubicBezTo>
                    <a:pt x="64008" y="285293"/>
                    <a:pt x="47752" y="279400"/>
                    <a:pt x="28652" y="267614"/>
                  </a:cubicBezTo>
                  <a:cubicBezTo>
                    <a:pt x="9551" y="255829"/>
                    <a:pt x="0" y="238557"/>
                    <a:pt x="0" y="215798"/>
                  </a:cubicBezTo>
                  <a:cubicBezTo>
                    <a:pt x="0" y="202793"/>
                    <a:pt x="3658" y="189585"/>
                    <a:pt x="10973" y="176174"/>
                  </a:cubicBezTo>
                  <a:cubicBezTo>
                    <a:pt x="18288" y="162763"/>
                    <a:pt x="32716" y="142849"/>
                    <a:pt x="54255" y="116433"/>
                  </a:cubicBezTo>
                  <a:cubicBezTo>
                    <a:pt x="75794" y="90017"/>
                    <a:pt x="98959" y="67869"/>
                    <a:pt x="123749" y="49987"/>
                  </a:cubicBezTo>
                  <a:cubicBezTo>
                    <a:pt x="148540" y="32105"/>
                    <a:pt x="172314" y="19304"/>
                    <a:pt x="195072" y="11582"/>
                  </a:cubicBezTo>
                  <a:cubicBezTo>
                    <a:pt x="217831" y="3861"/>
                    <a:pt x="231445" y="0"/>
                    <a:pt x="235916" y="0"/>
                  </a:cubicBezTo>
                  <a:close/>
                </a:path>
              </a:pathLst>
            </a:custGeom>
            <a:solidFill>
              <a:srgbClr val="AD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MH_Other_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10800000">
              <a:off x="6326409" y="3144440"/>
              <a:ext cx="376238" cy="213122"/>
            </a:xfrm>
            <a:custGeom>
              <a:avLst/>
              <a:gdLst>
                <a:gd name="T0" fmla="*/ 373803 w 376733"/>
                <a:gd name="T1" fmla="*/ 1214 h 285293"/>
                <a:gd name="T2" fmla="*/ 376238 w 376733"/>
                <a:gd name="T3" fmla="*/ 3643 h 285293"/>
                <a:gd name="T4" fmla="*/ 368933 w 376733"/>
                <a:gd name="T5" fmla="*/ 17001 h 285293"/>
                <a:gd name="T6" fmla="*/ 334231 w 376733"/>
                <a:gd name="T7" fmla="*/ 83184 h 285293"/>
                <a:gd name="T8" fmla="*/ 322663 w 376733"/>
                <a:gd name="T9" fmla="*/ 145724 h 285293"/>
                <a:gd name="T10" fmla="*/ 339710 w 376733"/>
                <a:gd name="T11" fmla="*/ 213728 h 285293"/>
                <a:gd name="T12" fmla="*/ 344581 w 376733"/>
                <a:gd name="T13" fmla="*/ 237408 h 285293"/>
                <a:gd name="T14" fmla="*/ 319619 w 376733"/>
                <a:gd name="T15" fmla="*/ 262911 h 285293"/>
                <a:gd name="T16" fmla="*/ 272742 w 376733"/>
                <a:gd name="T17" fmla="*/ 275661 h 285293"/>
                <a:gd name="T18" fmla="*/ 227691 w 376733"/>
                <a:gd name="T19" fmla="*/ 262303 h 285293"/>
                <a:gd name="T20" fmla="*/ 204557 w 376733"/>
                <a:gd name="T21" fmla="*/ 211907 h 285293"/>
                <a:gd name="T22" fmla="*/ 230735 w 376733"/>
                <a:gd name="T23" fmla="*/ 122651 h 285293"/>
                <a:gd name="T24" fmla="*/ 309879 w 376733"/>
                <a:gd name="T25" fmla="*/ 35823 h 285293"/>
                <a:gd name="T26" fmla="*/ 373803 w 376733"/>
                <a:gd name="T27" fmla="*/ 1214 h 285293"/>
                <a:gd name="T28" fmla="*/ 235606 w 376733"/>
                <a:gd name="T29" fmla="*/ 0 h 285293"/>
                <a:gd name="T30" fmla="*/ 242302 w 376733"/>
                <a:gd name="T31" fmla="*/ 2428 h 285293"/>
                <a:gd name="T32" fmla="*/ 232562 w 376733"/>
                <a:gd name="T33" fmla="*/ 14572 h 285293"/>
                <a:gd name="T34" fmla="*/ 159506 w 376733"/>
                <a:gd name="T35" fmla="*/ 100792 h 285293"/>
                <a:gd name="T36" fmla="*/ 136372 w 376733"/>
                <a:gd name="T37" fmla="*/ 174869 h 285293"/>
                <a:gd name="T38" fmla="*/ 140633 w 376733"/>
                <a:gd name="T39" fmla="*/ 218586 h 285293"/>
                <a:gd name="T40" fmla="*/ 144894 w 376733"/>
                <a:gd name="T41" fmla="*/ 239230 h 285293"/>
                <a:gd name="T42" fmla="*/ 121152 w 376733"/>
                <a:gd name="T43" fmla="*/ 271411 h 285293"/>
                <a:gd name="T44" fmla="*/ 77318 w 376733"/>
                <a:gd name="T45" fmla="*/ 284162 h 285293"/>
                <a:gd name="T46" fmla="*/ 28614 w 376733"/>
                <a:gd name="T47" fmla="*/ 266553 h 285293"/>
                <a:gd name="T48" fmla="*/ 0 w 376733"/>
                <a:gd name="T49" fmla="*/ 214943 h 285293"/>
                <a:gd name="T50" fmla="*/ 10959 w 376733"/>
                <a:gd name="T51" fmla="*/ 175476 h 285293"/>
                <a:gd name="T52" fmla="*/ 54184 w 376733"/>
                <a:gd name="T53" fmla="*/ 115971 h 285293"/>
                <a:gd name="T54" fmla="*/ 123586 w 376733"/>
                <a:gd name="T55" fmla="*/ 49789 h 285293"/>
                <a:gd name="T56" fmla="*/ 194816 w 376733"/>
                <a:gd name="T57" fmla="*/ 11536 h 285293"/>
                <a:gd name="T58" fmla="*/ 235606 w 376733"/>
                <a:gd name="T59" fmla="*/ 0 h 2852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6733" h="285293">
                  <a:moveTo>
                    <a:pt x="374295" y="1219"/>
                  </a:moveTo>
                  <a:cubicBezTo>
                    <a:pt x="375920" y="1219"/>
                    <a:pt x="376733" y="2032"/>
                    <a:pt x="376733" y="3657"/>
                  </a:cubicBezTo>
                  <a:cubicBezTo>
                    <a:pt x="376733" y="6096"/>
                    <a:pt x="374295" y="10566"/>
                    <a:pt x="369418" y="17069"/>
                  </a:cubicBezTo>
                  <a:cubicBezTo>
                    <a:pt x="353975" y="36576"/>
                    <a:pt x="342392" y="58725"/>
                    <a:pt x="334671" y="83515"/>
                  </a:cubicBezTo>
                  <a:cubicBezTo>
                    <a:pt x="326949" y="108305"/>
                    <a:pt x="323088" y="129235"/>
                    <a:pt x="323088" y="146304"/>
                  </a:cubicBezTo>
                  <a:cubicBezTo>
                    <a:pt x="323088" y="163373"/>
                    <a:pt x="328778" y="186131"/>
                    <a:pt x="340157" y="214579"/>
                  </a:cubicBezTo>
                  <a:cubicBezTo>
                    <a:pt x="343408" y="221894"/>
                    <a:pt x="345034" y="229819"/>
                    <a:pt x="345034" y="238353"/>
                  </a:cubicBezTo>
                  <a:cubicBezTo>
                    <a:pt x="345034" y="246888"/>
                    <a:pt x="336703" y="255422"/>
                    <a:pt x="320040" y="263957"/>
                  </a:cubicBezTo>
                  <a:cubicBezTo>
                    <a:pt x="303378" y="272491"/>
                    <a:pt x="287732" y="276758"/>
                    <a:pt x="273101" y="276758"/>
                  </a:cubicBezTo>
                  <a:cubicBezTo>
                    <a:pt x="258471" y="276758"/>
                    <a:pt x="243434" y="272288"/>
                    <a:pt x="227991" y="263347"/>
                  </a:cubicBezTo>
                  <a:cubicBezTo>
                    <a:pt x="212548" y="254406"/>
                    <a:pt x="204826" y="237541"/>
                    <a:pt x="204826" y="212750"/>
                  </a:cubicBezTo>
                  <a:cubicBezTo>
                    <a:pt x="204826" y="187960"/>
                    <a:pt x="213564" y="158089"/>
                    <a:pt x="231039" y="123139"/>
                  </a:cubicBezTo>
                  <a:cubicBezTo>
                    <a:pt x="248514" y="88189"/>
                    <a:pt x="274930" y="59131"/>
                    <a:pt x="310287" y="35966"/>
                  </a:cubicBezTo>
                  <a:cubicBezTo>
                    <a:pt x="345644" y="12801"/>
                    <a:pt x="366980" y="1219"/>
                    <a:pt x="374295" y="1219"/>
                  </a:cubicBezTo>
                  <a:close/>
                  <a:moveTo>
                    <a:pt x="235916" y="0"/>
                  </a:moveTo>
                  <a:cubicBezTo>
                    <a:pt x="240386" y="0"/>
                    <a:pt x="242621" y="813"/>
                    <a:pt x="242621" y="2438"/>
                  </a:cubicBezTo>
                  <a:cubicBezTo>
                    <a:pt x="242621" y="4877"/>
                    <a:pt x="239370" y="8941"/>
                    <a:pt x="232868" y="14630"/>
                  </a:cubicBezTo>
                  <a:cubicBezTo>
                    <a:pt x="199543" y="42265"/>
                    <a:pt x="175159" y="71120"/>
                    <a:pt x="159716" y="101193"/>
                  </a:cubicBezTo>
                  <a:cubicBezTo>
                    <a:pt x="144272" y="131267"/>
                    <a:pt x="136551" y="156057"/>
                    <a:pt x="136551" y="175565"/>
                  </a:cubicBezTo>
                  <a:cubicBezTo>
                    <a:pt x="136551" y="195072"/>
                    <a:pt x="137973" y="209702"/>
                    <a:pt x="140818" y="219456"/>
                  </a:cubicBezTo>
                  <a:cubicBezTo>
                    <a:pt x="143663" y="229209"/>
                    <a:pt x="145085" y="236118"/>
                    <a:pt x="145085" y="240182"/>
                  </a:cubicBezTo>
                  <a:cubicBezTo>
                    <a:pt x="145085" y="253187"/>
                    <a:pt x="137160" y="263957"/>
                    <a:pt x="121311" y="272491"/>
                  </a:cubicBezTo>
                  <a:cubicBezTo>
                    <a:pt x="105461" y="281025"/>
                    <a:pt x="90831" y="285293"/>
                    <a:pt x="77420" y="285293"/>
                  </a:cubicBezTo>
                  <a:cubicBezTo>
                    <a:pt x="64008" y="285293"/>
                    <a:pt x="47752" y="279400"/>
                    <a:pt x="28652" y="267614"/>
                  </a:cubicBezTo>
                  <a:cubicBezTo>
                    <a:pt x="9551" y="255829"/>
                    <a:pt x="0" y="238557"/>
                    <a:pt x="0" y="215798"/>
                  </a:cubicBezTo>
                  <a:cubicBezTo>
                    <a:pt x="0" y="202793"/>
                    <a:pt x="3658" y="189585"/>
                    <a:pt x="10973" y="176174"/>
                  </a:cubicBezTo>
                  <a:cubicBezTo>
                    <a:pt x="18288" y="162763"/>
                    <a:pt x="32716" y="142849"/>
                    <a:pt x="54255" y="116433"/>
                  </a:cubicBezTo>
                  <a:cubicBezTo>
                    <a:pt x="75794" y="90017"/>
                    <a:pt x="98959" y="67869"/>
                    <a:pt x="123749" y="49987"/>
                  </a:cubicBezTo>
                  <a:cubicBezTo>
                    <a:pt x="148540" y="32105"/>
                    <a:pt x="172314" y="19304"/>
                    <a:pt x="195072" y="11582"/>
                  </a:cubicBezTo>
                  <a:cubicBezTo>
                    <a:pt x="217831" y="3861"/>
                    <a:pt x="231445" y="0"/>
                    <a:pt x="235916" y="0"/>
                  </a:cubicBezTo>
                  <a:close/>
                </a:path>
              </a:pathLst>
            </a:custGeom>
            <a:solidFill>
              <a:srgbClr val="AD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5414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zh-TW" sz="2000" b="1" dirty="0" smtClean="0">
                <a:solidFill>
                  <a:srgbClr val="FF6B5A"/>
                </a:solidFill>
                <a:ea typeface="微软雅黑" pitchFamily="34" charset="-122"/>
              </a:rPr>
              <a:t>场地速率测试</a:t>
            </a:r>
            <a:r>
              <a:rPr lang="zh-TW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方法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115592" y="1923678"/>
            <a:ext cx="3672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场地速率测试（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CPR</a:t>
            </a:r>
            <a:r>
              <a:rPr lang="zh-CN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测量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网球和场地相互作用的一种方法，包括两个方面：阻力测试和垂直回复，前者主要</a:t>
            </a: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测量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球击地后速度水平方向分量的减少，后者主要</a:t>
            </a: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测量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连续弹跳的时间间隔。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CPR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方法的理论模型假设击地过程中球和场地是刚性的，且球以一定速率一定角度无旋转（或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≤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3r/sec</a:t>
            </a:r>
            <a:r>
              <a:rPr lang="zh-CN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）的射出</a:t>
            </a: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球速测试仪器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如图所示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误差要求小于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± 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0.05 m/s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测试用网球</a:t>
            </a: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至少</a:t>
            </a:r>
            <a:r>
              <a:rPr lang="zh-CN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为三个，每个网球测试三次，测试过程中，若测试点场地损害应改变测试点或等场地复原后继续测试</a:t>
            </a: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9702"/>
            <a:ext cx="34414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8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000" dirty="0">
                <a:latin typeface="+mj-ea"/>
              </a:rPr>
              <a:t> </a:t>
            </a:r>
            <a:r>
              <a:rPr lang="en-US" altLang="zh-CN" sz="2000" b="1" dirty="0" smtClean="0">
                <a:solidFill>
                  <a:srgbClr val="FF6B5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ITF</a:t>
            </a:r>
            <a:r>
              <a:rPr lang="zh-CN" altLang="zh-CN" sz="2000" b="1" dirty="0" smtClean="0">
                <a:solidFill>
                  <a:srgbClr val="FF6B5A"/>
                </a:solidFill>
                <a:ea typeface="微软雅黑" pitchFamily="34" charset="-122"/>
              </a:rPr>
              <a:t>根据网球在球场表面的反弹速度</a:t>
            </a:r>
            <a:r>
              <a:rPr lang="zh-TW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分类标准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6" y="3219822"/>
            <a:ext cx="6191568" cy="154312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1590"/>
            <a:ext cx="4032457" cy="1905098"/>
          </a:xfrm>
        </p:spPr>
      </p:pic>
    </p:spTree>
    <p:extLst>
      <p:ext uri="{BB962C8B-B14F-4D97-AF65-F5344CB8AC3E}">
        <p14:creationId xmlns:p14="http://schemas.microsoft.com/office/powerpoint/2010/main" val="13732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000" dirty="0">
                <a:latin typeface="+mj-ea"/>
              </a:rPr>
              <a:t> </a:t>
            </a:r>
            <a:r>
              <a:rPr lang="en-US" altLang="zh-CN" sz="2000" b="1" dirty="0" smtClean="0">
                <a:solidFill>
                  <a:srgbClr val="FF6B5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ITF</a:t>
            </a:r>
            <a:r>
              <a:rPr lang="zh-CN" altLang="zh-CN" sz="2000" b="1" dirty="0" smtClean="0">
                <a:solidFill>
                  <a:srgbClr val="FF6B5A"/>
                </a:solidFill>
                <a:ea typeface="微软雅黑" pitchFamily="34" charset="-122"/>
              </a:rPr>
              <a:t>根据网球在球场表面的反弹速度</a:t>
            </a:r>
            <a:r>
              <a:rPr lang="zh-TW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分类标准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447319"/>
              </p:ext>
            </p:extLst>
          </p:nvPr>
        </p:nvGraphicFramePr>
        <p:xfrm>
          <a:off x="520456" y="1814860"/>
          <a:ext cx="8229600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72819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第一类别</a:t>
                      </a:r>
                      <a:r>
                        <a:rPr lang="en-US" altLang="zh-TW" sz="120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en-US" altLang="zh-TW" sz="120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en-US" altLang="zh-TW" sz="120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0~29</a:t>
                      </a:r>
                      <a:r>
                        <a:rPr lang="zh-TW" altLang="en-US" sz="120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TW" sz="120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m/s</a:t>
                      </a:r>
                    </a:p>
                    <a:p>
                      <a:pPr algn="ctr"/>
                      <a:r>
                        <a:rPr lang="zh-TW" altLang="en-US" sz="1200" dirty="0" smtClean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慢速</a:t>
                      </a:r>
                      <a:endParaRPr lang="en-US" altLang="zh-TW" sz="1200" dirty="0" smtClean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第二类别</a:t>
                      </a:r>
                      <a:endParaRPr lang="en-US" altLang="zh-TW" sz="1200" b="0" i="0" u="none" kern="1200" baseline="0" dirty="0" smtClean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TW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30~34</a:t>
                      </a: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TW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m/s</a:t>
                      </a:r>
                    </a:p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中慢速</a:t>
                      </a:r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第三类别</a:t>
                      </a:r>
                      <a:endParaRPr lang="en-US" altLang="zh-TW" sz="1200" b="0" i="0" u="none" kern="1200" baseline="0" dirty="0" smtClean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35~39 m/s</a:t>
                      </a:r>
                    </a:p>
                    <a:p>
                      <a:pPr marL="0" marR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中速</a:t>
                      </a:r>
                      <a:endParaRPr lang="zh-TW" altLang="en-US" sz="1200" b="0" i="0" u="none" kern="1200" baseline="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第四类别</a:t>
                      </a:r>
                      <a:endParaRPr lang="en-US" altLang="zh-TW" sz="1200" b="0" i="0" u="none" kern="1200" baseline="0" dirty="0" smtClean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TW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40~44</a:t>
                      </a: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TW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m/s</a:t>
                      </a:r>
                    </a:p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中快速</a:t>
                      </a:r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第五类别</a:t>
                      </a:r>
                      <a:endParaRPr lang="en-US" altLang="zh-TW" sz="1200" b="0" i="0" u="none" kern="1200" baseline="0" dirty="0" smtClean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TW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45+</a:t>
                      </a: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TW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m/s</a:t>
                      </a:r>
                    </a:p>
                    <a:p>
                      <a:pPr marL="0" indent="0" algn="ctr" defTabSz="6858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1200" b="0" i="0" u="none" kern="1200" baseline="0" dirty="0" smtClean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快速</a:t>
                      </a:r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5" y="1995686"/>
            <a:ext cx="1368153" cy="136815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995686"/>
            <a:ext cx="1373563" cy="13716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56" y="1992238"/>
            <a:ext cx="1371600" cy="1371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65" y="1992238"/>
            <a:ext cx="1371600" cy="13716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9223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27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8" y="1419622"/>
            <a:ext cx="6154944" cy="3433325"/>
          </a:xfrm>
        </p:spPr>
      </p:pic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000" b="1" dirty="0">
                <a:solidFill>
                  <a:srgbClr val="FF6B5A"/>
                </a:solidFill>
                <a:ea typeface="微软雅黑" pitchFamily="34" charset="-122"/>
              </a:rPr>
              <a:t>球场速度分级表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91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000" b="1" dirty="0">
                <a:solidFill>
                  <a:srgbClr val="FF6B5A"/>
                </a:solidFill>
                <a:ea typeface="微软雅黑" pitchFamily="34" charset="-122"/>
              </a:rPr>
              <a:t>球场速度分级表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707654"/>
            <a:ext cx="5792489" cy="2667534"/>
          </a:xfrm>
        </p:spPr>
        <p:txBody>
          <a:bodyPr/>
          <a:lstStyle/>
          <a:p>
            <a:pPr marL="1905" indent="0">
              <a:buNone/>
            </a:pP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从上方表格的两个轴向来说，横轴代表摩擦力，愈往右边，摩擦力愈小，球场速度愈快。纵轴则可以直接视为球的反弹高度，反弹高度愈低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沿纵轴向下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，球员能够反映的时间就愈短，所以形成愈快速的球场。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905" indent="0">
              <a:buNone/>
            </a:pP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905" indent="0">
              <a:buNone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慢速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(Slow)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球场，黄色区间，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CPR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值介于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1905" indent="0">
              <a:buNone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稍慢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(Medium-slow)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球场，橘色区间，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CPR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值介于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34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1905" indent="0">
              <a:buNone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中等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(Medium)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球场，蓝色区间，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CPR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值介于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35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39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1905" indent="0">
              <a:buNone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稍快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(Medium-fast)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球场，紫色区间，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CPR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值介于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44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1905" indent="0">
              <a:buNone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快速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(Fast)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球场，绿色区间，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CPR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值大于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45</a:t>
            </a:r>
            <a:r>
              <a:rPr lang="zh-TW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73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771550"/>
            <a:ext cx="8229600" cy="648072"/>
          </a:xfrm>
        </p:spPr>
        <p:txBody>
          <a:bodyPr/>
          <a:lstStyle/>
          <a:p>
            <a:pPr marL="1905" indent="0"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应用于新旧水泥或沥青制成的室内外网球场、篮球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、排球场和手球场、五人制足球场、多用途运动场所等。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1325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使用场地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Toplus\2017\2017年马贝\白坭镇政府\IMG_20171206_155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9" y="149163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oplus\2017\2017年马贝\马贝工程案例\reference list    图片\basket court - Gre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1630"/>
            <a:ext cx="4226726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8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000" b="1" dirty="0">
                <a:solidFill>
                  <a:srgbClr val="FF6B5A"/>
                </a:solidFill>
                <a:ea typeface="微软雅黑" pitchFamily="34" charset="-122"/>
              </a:rPr>
              <a:t>平整度测试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8673" y="1707654"/>
            <a:ext cx="5976664" cy="2667534"/>
          </a:xfrm>
        </p:spPr>
        <p:txBody>
          <a:bodyPr/>
          <a:lstStyle/>
          <a:p>
            <a:pPr marL="1905" indent="0">
              <a:buNone/>
            </a:pP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球场表面应该无任何会造成球反弹不一致的缺陷、积水或明显增加球员受伤风险的可能性。坚硬的直尺放置于表面适用于测量球场表面起伏。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905" indent="0">
              <a:buNone/>
            </a:pPr>
            <a:endParaRPr lang="en-US" altLang="zh-TW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905" indent="0">
              <a:buNone/>
            </a:pPr>
            <a:r>
              <a:rPr lang="zh-TW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</a:t>
            </a:r>
            <a:r>
              <a:rPr lang="zh-TW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量仪器</a:t>
            </a:r>
            <a:endParaRPr lang="zh-TW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米直尺（由铝条制成或同等材质）</a:t>
            </a:r>
          </a:p>
          <a:p>
            <a:pPr lvl="0"/>
            <a:r>
              <a:rPr lang="zh-TW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楔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形塞尺约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毫米宽、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毫米长，且每一刻度以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毫米增加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TW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支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撑直尺的两个等高支座适用于测量球场表面起伏</a:t>
            </a:r>
            <a:r>
              <a:rPr lang="zh-TW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670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56780"/>
            <a:ext cx="2553284" cy="266429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1228"/>
            <a:ext cx="1994276" cy="30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50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zh-TW" sz="2000" b="1" dirty="0">
                <a:solidFill>
                  <a:srgbClr val="FF6B5A"/>
                </a:solidFill>
                <a:ea typeface="微软雅黑" pitchFamily="34" charset="-122"/>
              </a:rPr>
              <a:t>仪器</a:t>
            </a:r>
            <a:r>
              <a:rPr lang="zh-TW" altLang="zh-TW" sz="2000" b="1" dirty="0" smtClean="0">
                <a:solidFill>
                  <a:srgbClr val="FF6B5A"/>
                </a:solidFill>
                <a:ea typeface="微软雅黑" pitchFamily="34" charset="-122"/>
              </a:rPr>
              <a:t>规格</a:t>
            </a:r>
            <a:r>
              <a:rPr lang="zh-TW" altLang="en-US" sz="2000" b="1" dirty="0">
                <a:solidFill>
                  <a:srgbClr val="FF6B5A"/>
                </a:solidFill>
                <a:ea typeface="微软雅黑" pitchFamily="34" charset="-122"/>
              </a:rPr>
              <a:t>要求</a:t>
            </a:r>
            <a:endParaRPr lang="en-US" altLang="zh-TW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707654"/>
            <a:ext cx="5792489" cy="1512168"/>
          </a:xfrm>
        </p:spPr>
        <p:txBody>
          <a:bodyPr/>
          <a:lstStyle/>
          <a:p>
            <a:pPr marL="1905" indent="0">
              <a:buNone/>
            </a:pPr>
            <a:r>
              <a:rPr lang="zh-TW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量平整度器具应该每年校准以保持平直度不超过通用标准 ± 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0.5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毫米误差。测量专用直尺在正常使用状态下则为合适的。直尺可吊挂铅锤线于底部用以检查。楔形塞尺刻度及支座可用测径仪测量，刻度不超过通用标准 ±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0.25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毫米误差。测量前务必检查直尺及楔形塞尺有无任何损坏</a:t>
            </a:r>
            <a:r>
              <a:rPr lang="zh-TW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6295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1905"/>
            <a:r>
              <a:rPr lang="zh-TW" altLang="zh-TW" sz="2000" b="1" dirty="0">
                <a:solidFill>
                  <a:srgbClr val="FF6B5A"/>
                </a:solidFill>
                <a:ea typeface="微软雅黑" pitchFamily="34" charset="-122"/>
              </a:rPr>
              <a:t>测试程序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707654"/>
            <a:ext cx="5792489" cy="2667534"/>
          </a:xfrm>
        </p:spPr>
        <p:txBody>
          <a:bodyPr/>
          <a:lstStyle/>
          <a:p>
            <a:pPr lvl="0"/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将直尺平放于表面并与中线网平行，然后找出误差。</a:t>
            </a:r>
          </a:p>
          <a:p>
            <a:pPr lvl="0"/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如果有任何坑洞使用有刻度楔形塞尺，由底部测量最大误差处的中心点至直尺。确保直尺固定于球场表面坑洞的两边。</a:t>
            </a:r>
          </a:p>
          <a:p>
            <a:pPr lvl="0"/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如果有任何的隆起或小丘陵，放置直尺于隆起处最高点并以支座支撑。在最小误差点部分至直尺间放置楔形塞尺，支座高度减去楔形塞尺量出数值，即可得知隆起处高度。</a:t>
            </a:r>
          </a:p>
          <a:p>
            <a:pPr lvl="0"/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移动直尺由两边最宽点测量误差的长度，直尺平行于中线网，直到误差不再超过建议上限。</a:t>
            </a:r>
          </a:p>
          <a:p>
            <a:pPr lvl="0"/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移动直尺至接连位置然后重复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的步骤，直到足够测量检查球场总打击区（见图四）。</a:t>
            </a:r>
          </a:p>
          <a:p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与中线网垂直使用直尺重复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步骤。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694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1905"/>
            <a:r>
              <a:rPr lang="zh-TW" altLang="zh-TW" sz="2000" b="1" dirty="0" smtClean="0">
                <a:solidFill>
                  <a:srgbClr val="FF6B5A"/>
                </a:solidFill>
                <a:ea typeface="微软雅黑" pitchFamily="34" charset="-122"/>
              </a:rPr>
              <a:t>测量</a:t>
            </a:r>
            <a:r>
              <a:rPr lang="zh-TW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方式</a:t>
            </a:r>
            <a:endParaRPr lang="zh-TW" altLang="zh-TW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0236" y="1779662"/>
            <a:ext cx="2736304" cy="1296144"/>
          </a:xfrm>
        </p:spPr>
        <p:txBody>
          <a:bodyPr/>
          <a:lstStyle/>
          <a:p>
            <a:pPr marL="1905" indent="0">
              <a:buNone/>
            </a:pP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记录所有超过建议上限误差处的位置、大小、方向（隆起或凹陷）及方位。如果发现有误差处同时测量到偏差（平行或垂直于中线网），则取其中一个方式计算。误差超出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米长应以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米为基本单位计算，譬如：有一误差处（超出建议上限）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2.5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米长则视作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个误差值。测试数值则是超出表面建议上限的误差数量。</a:t>
            </a:r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endParaRPr lang="zh-TW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內容版面配置區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56780"/>
            <a:ext cx="4673400" cy="2643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4778364" y="4371950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测量坑洞或小丘陵方式图解（不按比例尺）</a:t>
            </a:r>
            <a:endParaRPr lang="zh-TW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568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755949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1905"/>
            <a:r>
              <a:rPr lang="zh-TW" altLang="zh-TW" sz="2000" b="1" dirty="0" smtClean="0">
                <a:solidFill>
                  <a:srgbClr val="FF6B5A"/>
                </a:solidFill>
                <a:ea typeface="微软雅黑" pitchFamily="34" charset="-122"/>
              </a:rPr>
              <a:t>球场图标显示建议测量坡度及平顺度的位置，所有尺寸以米计算。</a:t>
            </a:r>
            <a:endParaRPr lang="zh-TW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內容版面配置區 9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7574"/>
            <a:ext cx="2448271" cy="3748733"/>
          </a:xfrm>
          <a:prstGeom prst="rect">
            <a:avLst/>
          </a:prstGeom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1108075" y="1779662"/>
            <a:ext cx="3960439" cy="266753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57175" lvl="0" indent="-25527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lvl="1" indent="-21272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6954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6954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6954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7220" lvl="5" indent="-16954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0120" lvl="6" indent="-16954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3020" lvl="7" indent="-16954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920" lvl="8" indent="-16954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A1, A7, I1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I7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决定边界的周长</a:t>
            </a:r>
          </a:p>
          <a:p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B2, B6, H2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H6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决定总打击区（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TPA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）范围，并位于球场周长的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米之内，若无周长范围，这些点应该位于测量的球场及邻场中间，或中线网的中心点向外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7.5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米宽范围。</a:t>
            </a:r>
          </a:p>
          <a:p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主要打击区（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PPA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）宽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米（平行于中线网）、长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米，主要打击区中心点与中线网中点一致。主要打击区的范围为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C3, C5, G3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G5</a:t>
            </a:r>
            <a:r>
              <a:rPr lang="zh-TW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061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1905"/>
            <a:r>
              <a:rPr lang="zh-TW" altLang="zh-TW" sz="2000" b="1" dirty="0" smtClean="0">
                <a:solidFill>
                  <a:srgbClr val="FF6B5A"/>
                </a:solidFill>
                <a:ea typeface="微软雅黑" pitchFamily="34" charset="-122"/>
              </a:rPr>
              <a:t>测量结果</a:t>
            </a:r>
            <a:endParaRPr lang="zh-TW" altLang="zh-TW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01926"/>
              </p:ext>
            </p:extLst>
          </p:nvPr>
        </p:nvGraphicFramePr>
        <p:xfrm>
          <a:off x="755576" y="1563638"/>
          <a:ext cx="7632848" cy="1877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3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3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28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亚克力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人造土、草地、地垫、合成土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沥青、水泥、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其他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红土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草地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平整度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r>
                        <a:rPr lang="zh-TW" sz="11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毫米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  <a:r>
                        <a:rPr lang="zh-TW" sz="11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毫米</a:t>
                      </a:r>
                      <a:endParaRPr lang="zh-TW" sz="1100" kern="10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r>
                        <a:rPr lang="zh-TW" sz="11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毫米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偏差值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(PPA)/4 (TPA)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 (PPA)/8 (TPA)</a:t>
                      </a:r>
                      <a:endParaRPr lang="zh-TW" sz="1100" kern="10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N/A3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坡度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最大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1:100</a:t>
                      </a:r>
                      <a:endParaRPr lang="zh-TW" sz="1100" kern="10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(1.00%)</a:t>
                      </a:r>
                      <a:endParaRPr lang="zh-TW" sz="1100" kern="10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1:120 (0.83%)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1:200 (0.50%)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平面度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距离实际平面偏差</a:t>
                      </a:r>
                      <a:r>
                        <a:rPr lang="en-US" sz="1100" kern="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± </a:t>
                      </a:r>
                      <a:r>
                        <a:rPr lang="en-US" sz="1100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 mm (PPA)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距离实际平面偏差</a:t>
                      </a:r>
                      <a:r>
                        <a:rPr lang="en-US" sz="1100" kern="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± </a:t>
                      </a:r>
                      <a:r>
                        <a:rPr lang="en-US" sz="1100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 mm (TPA)</a:t>
                      </a:r>
                      <a:endParaRPr lang="zh-TW" sz="11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35078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备注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PPA=</a:t>
            </a: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主要打击区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 TPA=</a:t>
            </a: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总打击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以上规范适用透水性施工方式，若为不透水性方式请见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亚克力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endParaRPr lang="zh-TW" altLang="zh-TW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球场周长范围内无特殊情况下，水平表面不可存在造成球速显著偏差的缺陷，或明显增加球员受伤的风险。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红土或草地的误差值超过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毫米如果可以应该及时修正。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除非设计、规范或施工需求则可排除。</a:t>
            </a:r>
            <a:endParaRPr lang="zh-TW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513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6951" y="554286"/>
            <a:ext cx="662552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1905"/>
            <a:r>
              <a:rPr lang="zh-TW" altLang="en-US" sz="2000" b="1" dirty="0">
                <a:solidFill>
                  <a:srgbClr val="FF6B5A"/>
                </a:solidFill>
                <a:ea typeface="微软雅黑" pitchFamily="34" charset="-122"/>
              </a:rPr>
              <a:t>坡度与平面性</a:t>
            </a:r>
            <a:endParaRPr lang="zh-TW" altLang="zh-TW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08076" y="699542"/>
            <a:ext cx="974725" cy="757238"/>
            <a:chOff x="1108076" y="699542"/>
            <a:chExt cx="974725" cy="757238"/>
          </a:xfrm>
        </p:grpSpPr>
        <p:sp>
          <p:nvSpPr>
            <p:cNvPr id="7" name="MH_Other_3"/>
            <p:cNvSpPr/>
            <p:nvPr>
              <p:custDataLst>
                <p:tags r:id="rId2"/>
              </p:custDataLst>
            </p:nvPr>
          </p:nvSpPr>
          <p:spPr>
            <a:xfrm>
              <a:off x="1243013" y="804317"/>
              <a:ext cx="704850" cy="547688"/>
            </a:xfrm>
            <a:prstGeom prst="rect">
              <a:avLst/>
            </a:pr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3"/>
              </p:custDataLst>
            </p:nvPr>
          </p:nvSpPr>
          <p:spPr>
            <a:xfrm>
              <a:off x="1108076" y="699542"/>
              <a:ext cx="974725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FF6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" name="MH_Other_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08114" y="930524"/>
              <a:ext cx="396875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35646"/>
            <a:ext cx="2736304" cy="1296144"/>
          </a:xfrm>
        </p:spPr>
        <p:txBody>
          <a:bodyPr/>
          <a:lstStyle/>
          <a:p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理想的网球场应该是置于一水平表面，球场可能因为排水需要而倾斜，所以需要时常维护表面。</a:t>
            </a:r>
            <a:endParaRPr lang="en-US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倾斜坡度必须定向以降低对使用时的影响，因此因排水需要而倾斜的球场，左右单向坡度是比较好的选择，若有需要前后单向坡度也是可行的。</a:t>
            </a:r>
            <a:endParaRPr lang="en-US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坡度取决于立面至水平距离改变的系数，平整度则与假设平行面至球场坡度测量有关。</a:t>
            </a:r>
            <a:endParaRPr lang="en-US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endParaRPr lang="zh-TW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11710"/>
            <a:ext cx="431050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26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/>
          <p:nvPr/>
        </p:nvSpPr>
        <p:spPr>
          <a:xfrm>
            <a:off x="7437755" y="7379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联系我们</a:t>
            </a:r>
          </a:p>
        </p:txBody>
      </p:sp>
      <p:pic>
        <p:nvPicPr>
          <p:cNvPr id="7174" name="图片 2" descr="工厂  营销中心 地图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475" y="1077728"/>
            <a:ext cx="4965700" cy="314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497955" y="1491630"/>
            <a:ext cx="153924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dirty="0">
                <a:latin typeface="方正兰亭黑简体" panose="02000000000000000000" charset="-122"/>
                <a:ea typeface="方正兰亭黑简体" panose="02000000000000000000" charset="-122"/>
              </a:rPr>
              <a:t>何毅恒</a:t>
            </a:r>
            <a:r>
              <a:rPr lang="zh-CN" altLang="en-US" b="1" dirty="0" smtClean="0">
                <a:latin typeface="方正兰亭黑简体" panose="02000000000000000000" charset="-122"/>
                <a:ea typeface="方正兰亭黑简体" panose="02000000000000000000" charset="-122"/>
              </a:rPr>
              <a:t>  </a:t>
            </a:r>
            <a:endParaRPr lang="zh-CN" altLang="en-US" b="1" dirty="0">
              <a:latin typeface="方正兰亭黑简体" panose="02000000000000000000" charset="-122"/>
              <a:ea typeface="方正兰亭黑简体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</a:rPr>
              <a:t>地材部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5995" y="3074035"/>
            <a:ext cx="2580640" cy="1169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环保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sp>
        <p:nvSpPr>
          <p:cNvPr id="5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以水作为分散介质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，符合各地环保要求</a:t>
            </a: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6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优点解析（一）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Toplus\2018\2018年托柏斯\2018年托柏斯认证检测报告\14-上海团标学校运动场地有害物质限量原材料检验报告\上海团标原材料检测报告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40" y="1352005"/>
            <a:ext cx="244062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oplus\2018\2018年托柏斯\2018年托柏斯认证检测报告\16-深圳标准有害物质限量检验报告（面层涂料）\深圳标准有害物质限量检验报告-面层涂料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52005"/>
            <a:ext cx="2186389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oplus\2018\2018年托柏斯\2018年托柏斯认证检测报告\福建地标丙烯酸原材料检测报告\福建地标丙烯酸原材料检测报告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73" y="1319605"/>
            <a:ext cx="2213859" cy="31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2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>
                <a:solidFill>
                  <a:srgbClr val="FF6B5A"/>
                </a:solidFill>
                <a:ea typeface="微软雅黑" pitchFamily="34" charset="-122"/>
              </a:rPr>
              <a:t>附着力</a:t>
            </a:r>
          </a:p>
        </p:txBody>
      </p:sp>
      <p:sp>
        <p:nvSpPr>
          <p:cNvPr id="5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特殊设计的纯丙烯酸乳液具有较强的附着力</a:t>
            </a: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6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优点解析（二）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G:\柔韧质面层涂料图片\附着力测试：PE胶纸上暴力揉搓不脱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98" y="1352005"/>
            <a:ext cx="4209600" cy="31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171615" y="1707654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胶纸上暴力揉搓不脱落</a:t>
            </a:r>
          </a:p>
        </p:txBody>
      </p:sp>
    </p:spTree>
    <p:extLst>
      <p:ext uri="{BB962C8B-B14F-4D97-AF65-F5344CB8AC3E}">
        <p14:creationId xmlns:p14="http://schemas.microsoft.com/office/powerpoint/2010/main" val="64765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柔韧性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sp>
        <p:nvSpPr>
          <p:cNvPr id="18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具有一定柔韧性的水性丙烯酸乳液，有一定的消音效果</a:t>
            </a:r>
            <a:endParaRPr lang="ko-KR" altLang="en-US" sz="1600" dirty="0">
              <a:solidFill>
                <a:srgbClr val="B42710"/>
              </a:solidFill>
              <a:latin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19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8" name="Picture 3" descr="D:\Toplus\2018\2018年托柏斯\2018年托柏斯产品\柔韧质面层涂料图片\弯曲试验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0164"/>
            <a:ext cx="3000396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优点解析（三）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91150" y="158160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柔韧质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丙烯酸耐弯曲试验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E:\2018年\柔韧质面层涂料图片\柔韧质含砂下表层拉伸试验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494073" y="1434076"/>
            <a:ext cx="2715694" cy="288032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2483768" y="161538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柔韧质下表层拉伸试验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78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oplus\2018\2018年托柏斯\2018年托柏斯产品\柔韧质面层涂料图片\柔韧质丙烯酸对折测试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38087"/>
            <a:ext cx="4577913" cy="34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Toplus\2018\2018年托柏斯\2018年托柏斯产品\柔韧质面层涂料图片\传统丙烯酸面层系统对折试验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6" y="1138087"/>
            <a:ext cx="4166400" cy="34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优点解析（四）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124424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丙烯酸对折测试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2040" y="123917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柔韧质丙烯酸对折测试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8331" y="500509"/>
            <a:ext cx="8032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高延伸率，抗开裂。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特有柔韧质基因，确保涂料在热胀冷缩中能收放自如，轻松对抗挤胀、开裂。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08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oplus\2018\2018年托柏斯\2018年托柏斯产品\柔韧质面层涂料图片\弯曲试验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7" y="1172110"/>
            <a:ext cx="4166400" cy="34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柔韧质面层涂料图片\耐弯曲试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58" y="1174547"/>
            <a:ext cx="4584104" cy="34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64212" y="1190571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柔韧质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丙烯酸在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弹性层上的耐弯曲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</a:p>
        </p:txBody>
      </p:sp>
      <p:sp>
        <p:nvSpPr>
          <p:cNvPr id="8" name="矩形 7"/>
          <p:cNvSpPr/>
          <p:nvPr/>
        </p:nvSpPr>
        <p:spPr>
          <a:xfrm>
            <a:off x="1217132" y="119937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柔韧质丙烯酸对折测试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100" y="14285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优点解析（五）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507706"/>
            <a:ext cx="8187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可适应大部分基材上施工。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配合特种界面剂，可在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、硅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EPDM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、橡胶卷材、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等软质基材上强力附着而不开裂、脱落。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43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3"/>
          <p:cNvSpPr/>
          <p:nvPr>
            <p:custDataLst>
              <p:tags r:id="rId1"/>
            </p:custDataLst>
          </p:nvPr>
        </p:nvSpPr>
        <p:spPr>
          <a:xfrm>
            <a:off x="1243013" y="804317"/>
            <a:ext cx="704850" cy="547688"/>
          </a:xfrm>
          <a:prstGeom prst="rect">
            <a:avLst/>
          </a:pr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4"/>
          <p:cNvSpPr/>
          <p:nvPr>
            <p:custDataLst>
              <p:tags r:id="rId2"/>
            </p:custDataLst>
          </p:nvPr>
        </p:nvSpPr>
        <p:spPr>
          <a:xfrm>
            <a:off x="1108076" y="699542"/>
            <a:ext cx="974725" cy="757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F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6951" y="554286"/>
            <a:ext cx="5661025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FF6B5A"/>
                </a:solidFill>
                <a:ea typeface="微软雅黑" pitchFamily="34" charset="-122"/>
              </a:rPr>
              <a:t>耐磨性</a:t>
            </a:r>
            <a:endParaRPr lang="zh-CN" altLang="en-US" sz="2000" b="1" dirty="0">
              <a:solidFill>
                <a:srgbClr val="FF6B5A"/>
              </a:solidFill>
              <a:ea typeface="微软雅黑" pitchFamily="34" charset="-122"/>
            </a:endParaRPr>
          </a:p>
        </p:txBody>
      </p:sp>
      <p:sp>
        <p:nvSpPr>
          <p:cNvPr id="5" name="MH_Text_2"/>
          <p:cNvSpPr txBox="1"/>
          <p:nvPr>
            <p:custDataLst>
              <p:tags r:id="rId4"/>
            </p:custDataLst>
          </p:nvPr>
        </p:nvSpPr>
        <p:spPr>
          <a:xfrm>
            <a:off x="2266951" y="967434"/>
            <a:ext cx="5661025" cy="38457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刮擦性强，抗划伤划好</a:t>
            </a: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dirty="0">
              <a:solidFill>
                <a:srgbClr val="B42710"/>
              </a:solidFill>
            </a:endParaRPr>
          </a:p>
        </p:txBody>
      </p:sp>
      <p:sp>
        <p:nvSpPr>
          <p:cNvPr id="6" name="MH_Other_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08114" y="930524"/>
            <a:ext cx="396875" cy="2952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3252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优点解析（六）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G:\柔韧质面层涂料图片\耐磨试验：耐磨性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25799"/>
            <a:ext cx="4209600" cy="31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64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Desc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Desc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1205"/>
  <p:tag name="MH_LIBRARY" val="GRAPHIC"/>
  <p:tag name="MH_TYPE" val="Other"/>
  <p:tag name="MH_ORDER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Text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16255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2445</Words>
  <Application>Microsoft Office PowerPoint</Application>
  <PresentationFormat>全屏显示(16:9)</PresentationFormat>
  <Paragraphs>217</Paragraphs>
  <Slides>39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TOPLUS Yoyo</cp:lastModifiedBy>
  <cp:revision>106</cp:revision>
  <cp:lastPrinted>2018-06-28T08:00:45Z</cp:lastPrinted>
  <dcterms:created xsi:type="dcterms:W3CDTF">2016-06-13T03:41:00Z</dcterms:created>
  <dcterms:modified xsi:type="dcterms:W3CDTF">2018-07-03T03:16:58Z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