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92" r:id="rId12"/>
    <p:sldId id="299" r:id="rId13"/>
    <p:sldId id="266" r:id="rId14"/>
    <p:sldId id="300" r:id="rId15"/>
    <p:sldId id="293" r:id="rId16"/>
    <p:sldId id="268" r:id="rId17"/>
    <p:sldId id="294" r:id="rId18"/>
    <p:sldId id="295" r:id="rId19"/>
    <p:sldId id="296" r:id="rId20"/>
    <p:sldId id="297" r:id="rId21"/>
    <p:sldId id="269" r:id="rId22"/>
    <p:sldId id="270" r:id="rId23"/>
    <p:sldId id="271" r:id="rId24"/>
    <p:sldId id="272" r:id="rId25"/>
    <p:sldId id="298"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1pPr>
    <a:lvl2pPr marL="0" marR="0" indent="45720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2pPr>
    <a:lvl3pPr marL="0" marR="0" indent="91440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3pPr>
    <a:lvl4pPr marL="0" marR="0" indent="137160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4pPr>
    <a:lvl5pPr marL="0" marR="0" indent="182880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5pPr>
    <a:lvl6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6pPr>
    <a:lvl7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7pPr>
    <a:lvl8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8pPr>
    <a:lvl9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1232" y="-11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37983851"/>
      </p:ext>
    </p:extLst>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Arial"/>
      </a:defRPr>
    </a:lvl1pPr>
    <a:lvl2pPr indent="228600" latinLnBrk="0">
      <a:spcBef>
        <a:spcPts val="400"/>
      </a:spcBef>
      <a:defRPr sz="1200">
        <a:latin typeface="+mn-lt"/>
        <a:ea typeface="+mn-ea"/>
        <a:cs typeface="+mn-cs"/>
        <a:sym typeface="Arial"/>
      </a:defRPr>
    </a:lvl2pPr>
    <a:lvl3pPr indent="457200" latinLnBrk="0">
      <a:spcBef>
        <a:spcPts val="400"/>
      </a:spcBef>
      <a:defRPr sz="1200">
        <a:latin typeface="+mn-lt"/>
        <a:ea typeface="+mn-ea"/>
        <a:cs typeface="+mn-cs"/>
        <a:sym typeface="Arial"/>
      </a:defRPr>
    </a:lvl3pPr>
    <a:lvl4pPr indent="685800" latinLnBrk="0">
      <a:spcBef>
        <a:spcPts val="400"/>
      </a:spcBef>
      <a:defRPr sz="1200">
        <a:latin typeface="+mn-lt"/>
        <a:ea typeface="+mn-ea"/>
        <a:cs typeface="+mn-cs"/>
        <a:sym typeface="Arial"/>
      </a:defRPr>
    </a:lvl4pPr>
    <a:lvl5pPr indent="914400" latinLnBrk="0">
      <a:spcBef>
        <a:spcPts val="400"/>
      </a:spcBef>
      <a:defRPr sz="1200">
        <a:latin typeface="+mn-lt"/>
        <a:ea typeface="+mn-ea"/>
        <a:cs typeface="+mn-cs"/>
        <a:sym typeface="Arial"/>
      </a:defRPr>
    </a:lvl5pPr>
    <a:lvl6pPr indent="1143000" latinLnBrk="0">
      <a:spcBef>
        <a:spcPts val="400"/>
      </a:spcBef>
      <a:defRPr sz="1200">
        <a:latin typeface="+mn-lt"/>
        <a:ea typeface="+mn-ea"/>
        <a:cs typeface="+mn-cs"/>
        <a:sym typeface="Arial"/>
      </a:defRPr>
    </a:lvl6pPr>
    <a:lvl7pPr indent="1371600" latinLnBrk="0">
      <a:spcBef>
        <a:spcPts val="400"/>
      </a:spcBef>
      <a:defRPr sz="1200">
        <a:latin typeface="+mn-lt"/>
        <a:ea typeface="+mn-ea"/>
        <a:cs typeface="+mn-cs"/>
        <a:sym typeface="Arial"/>
      </a:defRPr>
    </a:lvl7pPr>
    <a:lvl8pPr indent="1600200" latinLnBrk="0">
      <a:spcBef>
        <a:spcPts val="400"/>
      </a:spcBef>
      <a:defRPr sz="1200">
        <a:latin typeface="+mn-lt"/>
        <a:ea typeface="+mn-ea"/>
        <a:cs typeface="+mn-cs"/>
        <a:sym typeface="Arial"/>
      </a:defRPr>
    </a:lvl8pPr>
    <a:lvl9pPr indent="1828800" latinLnBrk="0">
      <a:spcBef>
        <a:spcPts val="400"/>
      </a:spcBef>
      <a:defRPr sz="12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 name="Shape 18"/>
          <p:cNvSpPr>
            <a:spLocks noGrp="1"/>
          </p:cNvSpPr>
          <p:nvPr>
            <p:ph type="title"/>
          </p:nvPr>
        </p:nvSpPr>
        <p:spPr>
          <a:xfrm>
            <a:off x="457200" y="1063228"/>
            <a:ext cx="8229600" cy="857251"/>
          </a:xfrm>
          <a:prstGeom prst="rect">
            <a:avLst/>
          </a:prstGeom>
          <a:extLst>
            <a:ext uri="{C572A759-6A51-4108-AA02-DFA0A04FC94B}">
              <ma14:wrappingTextBoxFlag xmlns:ma14="http://schemas.microsoft.com/office/mac/drawingml/2011/main" val="1"/>
            </a:ext>
          </a:extLst>
        </p:spPr>
        <p:txBody>
          <a:bodyPr lIns="45719" tIns="45719" rIns="45719" bIns="45719">
            <a:normAutofit/>
          </a:bodyPr>
          <a:lstStyle>
            <a:lvl1pPr defTabSz="1219200">
              <a:defRPr sz="5800">
                <a:latin typeface="Calibri"/>
                <a:ea typeface="Calibri"/>
                <a:cs typeface="Calibri"/>
                <a:sym typeface="Calibri"/>
              </a:defRPr>
            </a:lvl1pPr>
          </a:lstStyle>
          <a:p>
            <a:r>
              <a:t>标题文本</a:t>
            </a:r>
          </a:p>
        </p:txBody>
      </p:sp>
      <p:sp>
        <p:nvSpPr>
          <p:cNvPr id="19" name="Shape 19"/>
          <p:cNvSpPr>
            <a:spLocks noGrp="1"/>
          </p:cNvSpPr>
          <p:nvPr>
            <p:ph type="body" idx="1"/>
          </p:nvPr>
        </p:nvSpPr>
        <p:spPr>
          <a:xfrm>
            <a:off x="457200" y="2057400"/>
            <a:ext cx="8229600" cy="3394473"/>
          </a:xfrm>
          <a:prstGeom prst="rect">
            <a:avLst/>
          </a:prstGeom>
          <a:extLst>
            <a:ext uri="{C572A759-6A51-4108-AA02-DFA0A04FC94B}">
              <ma14:wrappingTextBoxFlag xmlns:ma14="http://schemas.microsoft.com/office/mac/drawingml/2011/main" val="1"/>
            </a:ext>
          </a:extLst>
        </p:spPr>
        <p:txBody>
          <a:bodyPr lIns="45719" tIns="45719" rIns="45719" bIns="45719">
            <a:normAutofit/>
          </a:bodyPr>
          <a:lstStyle>
            <a:lvl1pPr marL="450056" indent="-450056" defTabSz="1219200">
              <a:spcBef>
                <a:spcPts val="1000"/>
              </a:spcBef>
              <a:buFont typeface="Arial"/>
              <a:buChar char="•"/>
              <a:defRPr sz="4200">
                <a:latin typeface="Calibri"/>
                <a:ea typeface="Calibri"/>
                <a:cs typeface="Calibri"/>
                <a:sym typeface="Calibri"/>
              </a:defRPr>
            </a:lvl1pPr>
            <a:lvl2pPr marL="885825" indent="-428625" defTabSz="1219200">
              <a:spcBef>
                <a:spcPts val="1000"/>
              </a:spcBef>
              <a:buFont typeface="Arial"/>
              <a:defRPr sz="4200">
                <a:latin typeface="Calibri"/>
                <a:ea typeface="Calibri"/>
                <a:cs typeface="Calibri"/>
                <a:sym typeface="Calibri"/>
              </a:defRPr>
            </a:lvl2pPr>
            <a:lvl3pPr marL="1314450" indent="-400050" defTabSz="1219200">
              <a:spcBef>
                <a:spcPts val="1000"/>
              </a:spcBef>
              <a:buFont typeface="Arial"/>
              <a:defRPr sz="4200">
                <a:latin typeface="Calibri"/>
                <a:ea typeface="Calibri"/>
                <a:cs typeface="Calibri"/>
                <a:sym typeface="Calibri"/>
              </a:defRPr>
            </a:lvl3pPr>
            <a:lvl4pPr marL="1851660" indent="-480060" defTabSz="1219200">
              <a:spcBef>
                <a:spcPts val="1000"/>
              </a:spcBef>
              <a:buFont typeface="Arial"/>
              <a:defRPr sz="4200">
                <a:latin typeface="Calibri"/>
                <a:ea typeface="Calibri"/>
                <a:cs typeface="Calibri"/>
                <a:sym typeface="Calibri"/>
              </a:defRPr>
            </a:lvl4pPr>
            <a:lvl5pPr marL="2308860" indent="-480060" defTabSz="1219200">
              <a:spcBef>
                <a:spcPts val="1000"/>
              </a:spcBef>
              <a:buFont typeface="Arial"/>
              <a:defRPr sz="4200">
                <a:latin typeface="Calibri"/>
                <a:ea typeface="Calibri"/>
                <a:cs typeface="Calibri"/>
                <a:sym typeface="Calibri"/>
              </a:defRPr>
            </a:lvl5pPr>
          </a:lstStyle>
          <a:p>
            <a:r>
              <a:t>正文级别 1</a:t>
            </a:r>
          </a:p>
          <a:p>
            <a:pPr lvl="1"/>
            <a:r>
              <a:t>正文级别 2</a:t>
            </a:r>
          </a:p>
          <a:p>
            <a:pPr lvl="2"/>
            <a:r>
              <a:t>正文级别 3</a:t>
            </a:r>
          </a:p>
          <a:p>
            <a:pPr lvl="3"/>
            <a:r>
              <a:t>正文级别 4</a:t>
            </a:r>
          </a:p>
          <a:p>
            <a:pPr lvl="4"/>
            <a:r>
              <a:t>正文级别 5</a:t>
            </a:r>
          </a:p>
        </p:txBody>
      </p:sp>
      <p:sp>
        <p:nvSpPr>
          <p:cNvPr id="20" name="Shape 20"/>
          <p:cNvSpPr>
            <a:spLocks noGrp="1"/>
          </p:cNvSpPr>
          <p:nvPr>
            <p:ph type="sldNum" sz="quarter" idx="2"/>
          </p:nvPr>
        </p:nvSpPr>
        <p:spPr>
          <a:xfrm>
            <a:off x="8369538" y="5595064"/>
            <a:ext cx="317262" cy="332741"/>
          </a:xfrm>
          <a:prstGeom prst="rect">
            <a:avLst/>
          </a:prstGeom>
        </p:spPr>
        <p:txBody>
          <a:bodyPr lIns="45719" tIns="45719" rIns="45719" bIns="45719" anchor="ctr"/>
          <a:lstStyle>
            <a:lvl1pPr defTabSz="12192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7"/>
          </a:xfrm>
          <a:prstGeom prst="rect">
            <a:avLst/>
          </a:prstGeom>
          <a:ln w="12700">
            <a:miter lim="400000"/>
          </a:ln>
        </p:spPr>
        <p:txBody>
          <a:bodyPr lIns="46037" tIns="46037" rIns="46037" bIns="46037" anchor="ctr"/>
          <a:lstStyle/>
          <a:p>
            <a:endParaRPr/>
          </a:p>
        </p:txBody>
      </p:sp>
      <p:sp>
        <p:nvSpPr>
          <p:cNvPr id="3" name="Shape 3"/>
          <p:cNvSpPr>
            <a:spLocks noGrp="1"/>
          </p:cNvSpPr>
          <p:nvPr>
            <p:ph type="body" idx="1"/>
          </p:nvPr>
        </p:nvSpPr>
        <p:spPr>
          <a:xfrm>
            <a:off x="457200" y="1600200"/>
            <a:ext cx="8229600" cy="5257800"/>
          </a:xfrm>
          <a:prstGeom prst="rect">
            <a:avLst/>
          </a:prstGeom>
          <a:ln w="12700">
            <a:miter lim="400000"/>
          </a:ln>
        </p:spPr>
        <p:txBody>
          <a:bodyPr lIns="46037" tIns="46037" rIns="46037" bIns="46037"/>
          <a:lstStyle/>
          <a:p>
            <a:endParaRPr/>
          </a:p>
        </p:txBody>
      </p:sp>
      <p:sp>
        <p:nvSpPr>
          <p:cNvPr id="4" name="Shape 4"/>
          <p:cNvSpPr>
            <a:spLocks noGrp="1"/>
          </p:cNvSpPr>
          <p:nvPr>
            <p:ph type="sldNum" sz="quarter" idx="2"/>
          </p:nvPr>
        </p:nvSpPr>
        <p:spPr>
          <a:xfrm>
            <a:off x="8384256" y="6245225"/>
            <a:ext cx="302544" cy="289460"/>
          </a:xfrm>
          <a:prstGeom prst="rect">
            <a:avLst/>
          </a:prstGeom>
          <a:ln w="12700">
            <a:miter lim="400000"/>
          </a:ln>
        </p:spPr>
        <p:txBody>
          <a:bodyPr wrap="none" lIns="46037" tIns="46037" rIns="46037" bIns="46037">
            <a:spAutoFit/>
          </a:bodyPr>
          <a:lstStyle>
            <a:lvl1pPr algn="r">
              <a:defRPr sz="1400" b="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xmlns:p14="http://schemas.microsoft.com/office/powerpoint/2010/mai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4pPr>
      <a:lvl5pPr marL="22352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5pPr>
      <a:lvl6pPr marL="26924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6pPr>
      <a:lvl7pPr marL="31496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7pPr>
      <a:lvl8pPr marL="36068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8pPr>
      <a:lvl9pPr marL="4064000" marR="0" indent="-4064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G"/><Relationship Id="rId5" Type="http://schemas.openxmlformats.org/officeDocument/2006/relationships/image" Target="../media/image18.jp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5" Type="http://schemas.openxmlformats.org/officeDocument/2006/relationships/image" Target="../media/image20.jpeg"/><Relationship Id="rId6"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1.xml"/><Relationship Id="rId2" Type="http://schemas.openxmlformats.org/officeDocument/2006/relationships/image" Target="../media/image2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eg"/><Relationship Id="rId3"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eg"/><Relationship Id="rId3" Type="http://schemas.openxmlformats.org/officeDocument/2006/relationships/image" Target="../media/image4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jpeg"/><Relationship Id="rId9" Type="http://schemas.openxmlformats.org/officeDocument/2006/relationships/image" Target="../media/image49.png"/><Relationship Id="rId10" Type="http://schemas.openxmlformats.org/officeDocument/2006/relationships/image" Target="../media/image50.png"/><Relationship Id="rId11"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jpeg"/><Relationship Id="rId3" Type="http://schemas.openxmlformats.org/officeDocument/2006/relationships/image" Target="../media/image5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 Id="rId3"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1.jpg" descr="C:\Users\Administrator\Desktop\非填充.jpg"/>
          <p:cNvPicPr>
            <a:picLocks noChangeAspect="1"/>
          </p:cNvPicPr>
          <p:nvPr/>
        </p:nvPicPr>
        <p:blipFill>
          <a:blip r:embed="rId2">
            <a:extLst/>
          </a:blip>
          <a:stretch>
            <a:fillRect/>
          </a:stretch>
        </p:blipFill>
        <p:spPr>
          <a:xfrm>
            <a:off x="0" y="2996951"/>
            <a:ext cx="9144000" cy="3003800"/>
          </a:xfrm>
          <a:prstGeom prst="rect">
            <a:avLst/>
          </a:prstGeom>
          <a:ln w="12700">
            <a:miter lim="400000"/>
          </a:ln>
        </p:spPr>
      </p:pic>
      <p:sp>
        <p:nvSpPr>
          <p:cNvPr id="30" name="Shape 30"/>
          <p:cNvSpPr/>
          <p:nvPr/>
        </p:nvSpPr>
        <p:spPr>
          <a:xfrm>
            <a:off x="1583667" y="2299826"/>
            <a:ext cx="5976666" cy="702079"/>
          </a:xfrm>
          <a:prstGeom prst="rect">
            <a:avLst/>
          </a:prstGeom>
          <a:solidFill>
            <a:srgbClr val="679A00"/>
          </a:solidFill>
          <a:ln w="12700">
            <a:miter lim="400000"/>
          </a:ln>
          <a:effectLst>
            <a:outerShdw blurRad="50800" dist="38100" dir="16200000" rotWithShape="0">
              <a:srgbClr val="000000">
                <a:alpha val="40000"/>
              </a:srgbClr>
            </a:outerShdw>
          </a:effectLst>
          <a:extLst>
            <a:ext uri="{C572A759-6A51-4108-AA02-DFA0A04FC94B}">
              <ma14:wrappingTextBoxFlag xmlns:ma14="http://schemas.microsoft.com/office/mac/drawingml/2011/main" val="1"/>
            </a:ext>
          </a:extLst>
        </p:spPr>
        <p:txBody>
          <a:bodyPr lIns="45719" rIns="45719" anchor="ctr">
            <a:normAutofit fontScale="92500" lnSpcReduction="10000"/>
          </a:bodyPr>
          <a:lstStyle>
            <a:lvl1pPr defTabSz="1219200">
              <a:defRPr sz="4400">
                <a:solidFill>
                  <a:srgbClr val="FFFFFF"/>
                </a:solidFill>
                <a:latin typeface="微软雅黑"/>
                <a:ea typeface="微软雅黑"/>
                <a:cs typeface="微软雅黑"/>
                <a:sym typeface="微软雅黑"/>
              </a:defRPr>
            </a:lvl1pPr>
          </a:lstStyle>
          <a:p>
            <a:r>
              <a:rPr dirty="0">
                <a:solidFill>
                  <a:schemeClr val="tx1"/>
                </a:solidFill>
              </a:rPr>
              <a:t>绿色</a:t>
            </a:r>
            <a:r>
              <a:rPr dirty="0" smtClean="0">
                <a:solidFill>
                  <a:schemeClr val="tx1"/>
                </a:solidFill>
              </a:rPr>
              <a:t>环</a:t>
            </a:r>
            <a:r>
              <a:rPr lang="zh-CN" altLang="en-US" dirty="0" smtClean="0">
                <a:solidFill>
                  <a:schemeClr val="tx1"/>
                </a:solidFill>
              </a:rPr>
              <a:t>保</a:t>
            </a:r>
            <a:r>
              <a:rPr dirty="0" smtClean="0">
                <a:solidFill>
                  <a:schemeClr val="tx1"/>
                </a:solidFill>
              </a:rPr>
              <a:t>足球</a:t>
            </a:r>
            <a:r>
              <a:rPr dirty="0">
                <a:solidFill>
                  <a:schemeClr val="tx1"/>
                </a:solidFill>
              </a:rPr>
              <a:t>系统</a:t>
            </a:r>
          </a:p>
        </p:txBody>
      </p:sp>
      <p:pic>
        <p:nvPicPr>
          <p:cNvPr id="31" name="image2.png" descr="C:\Users\Administrator\Desktop\爱奇标志\爱奇集团标志.png"/>
          <p:cNvPicPr>
            <a:picLocks noChangeAspect="1"/>
          </p:cNvPicPr>
          <p:nvPr/>
        </p:nvPicPr>
        <p:blipFill>
          <a:blip r:embed="rId3">
            <a:extLst/>
          </a:blip>
          <a:stretch>
            <a:fillRect/>
          </a:stretch>
        </p:blipFill>
        <p:spPr>
          <a:xfrm>
            <a:off x="188912" y="981075"/>
            <a:ext cx="3519489" cy="1008063"/>
          </a:xfrm>
          <a:prstGeom prst="rect">
            <a:avLst/>
          </a:prstGeom>
          <a:ln w="12700">
            <a:miter lim="400000"/>
          </a:ln>
        </p:spPr>
      </p:pic>
      <p:sp>
        <p:nvSpPr>
          <p:cNvPr id="32" name="Shape 32"/>
          <p:cNvSpPr/>
          <p:nvPr/>
        </p:nvSpPr>
        <p:spPr>
          <a:xfrm>
            <a:off x="6372200" y="1300440"/>
            <a:ext cx="2376265" cy="446276"/>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l" defTabSz="1219200">
              <a:defRPr sz="2300" b="0">
                <a:latin typeface="微软雅黑"/>
                <a:ea typeface="微软雅黑"/>
                <a:cs typeface="微软雅黑"/>
                <a:sym typeface="微软雅黑"/>
              </a:defRPr>
            </a:lvl1pPr>
          </a:lstStyle>
          <a:p>
            <a:r>
              <a:rPr dirty="0"/>
              <a:t>演讲人</a:t>
            </a:r>
            <a:r>
              <a:rPr dirty="0" smtClean="0"/>
              <a:t>:</a:t>
            </a:r>
            <a:r>
              <a:rPr lang="zh-CN" altLang="en-US" dirty="0" smtClean="0"/>
              <a:t>袁海燕</a:t>
            </a:r>
            <a:endParaRPr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p:nvPr/>
        </p:nvSpPr>
        <p:spPr>
          <a:xfrm>
            <a:off x="396875" y="1989135"/>
            <a:ext cx="4140200" cy="2930529"/>
          </a:xfrm>
          <a:prstGeom prst="rect">
            <a:avLst/>
          </a:prstGeom>
          <a:solidFill>
            <a:srgbClr val="D9D9D9"/>
          </a:solidFill>
          <a:ln w="12700">
            <a:miter lim="400000"/>
          </a:ln>
        </p:spPr>
        <p:txBody>
          <a:bodyPr lIns="45719" rIns="45719"/>
          <a:lstStyle/>
          <a:p>
            <a:pPr algn="l">
              <a:defRPr sz="1800" b="0"/>
            </a:pPr>
            <a:endParaRPr/>
          </a:p>
        </p:txBody>
      </p:sp>
      <p:sp>
        <p:nvSpPr>
          <p:cNvPr id="97" name="Shape 97"/>
          <p:cNvSpPr/>
          <p:nvPr/>
        </p:nvSpPr>
        <p:spPr>
          <a:xfrm>
            <a:off x="323850" y="336549"/>
            <a:ext cx="8604250" cy="83099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lgn="l">
              <a:lnSpc>
                <a:spcPct val="140000"/>
              </a:lnSpc>
              <a:defRPr sz="3600" b="0">
                <a:solidFill>
                  <a:srgbClr val="60A602"/>
                </a:solidFill>
                <a:latin typeface="宋体"/>
                <a:ea typeface="宋体"/>
                <a:cs typeface="宋体"/>
                <a:sym typeface="宋体"/>
              </a:defRPr>
            </a:lvl1pPr>
          </a:lstStyle>
          <a:p>
            <a:r>
              <a:rPr b="1" dirty="0"/>
              <a:t>处理成本：</a:t>
            </a:r>
          </a:p>
        </p:txBody>
      </p:sp>
      <p:grpSp>
        <p:nvGrpSpPr>
          <p:cNvPr id="102" name="Group 102"/>
          <p:cNvGrpSpPr/>
          <p:nvPr/>
        </p:nvGrpSpPr>
        <p:grpSpPr>
          <a:xfrm>
            <a:off x="4860925" y="1793872"/>
            <a:ext cx="3887791" cy="3125794"/>
            <a:chOff x="0" y="-1"/>
            <a:chExt cx="3887790" cy="3125792"/>
          </a:xfrm>
        </p:grpSpPr>
        <p:sp>
          <p:nvSpPr>
            <p:cNvPr id="98" name="Shape 98"/>
            <p:cNvSpPr/>
            <p:nvPr/>
          </p:nvSpPr>
          <p:spPr>
            <a:xfrm>
              <a:off x="0" y="533400"/>
              <a:ext cx="3887791" cy="2592392"/>
            </a:xfrm>
            <a:prstGeom prst="rect">
              <a:avLst/>
            </a:prstGeom>
            <a:solidFill>
              <a:srgbClr val="808080"/>
            </a:solidFill>
            <a:ln w="12700" cap="flat">
              <a:noFill/>
              <a:miter lim="400000"/>
            </a:ln>
            <a:effectLst/>
          </p:spPr>
          <p:txBody>
            <a:bodyPr wrap="square" lIns="45719" tIns="45719" rIns="45719" bIns="45719" numCol="1" anchor="ctr">
              <a:noAutofit/>
            </a:bodyPr>
            <a:lstStyle/>
            <a:p>
              <a:pPr algn="l">
                <a:defRPr sz="1800" b="0"/>
              </a:pPr>
              <a:endParaRPr/>
            </a:p>
          </p:txBody>
        </p:sp>
        <p:sp>
          <p:nvSpPr>
            <p:cNvPr id="99" name="Shape 99"/>
            <p:cNvSpPr/>
            <p:nvPr/>
          </p:nvSpPr>
          <p:spPr>
            <a:xfrm>
              <a:off x="647700" y="1181100"/>
              <a:ext cx="2663828" cy="12598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spcBef>
                  <a:spcPts val="3900"/>
                </a:spcBef>
                <a:defRPr sz="6600" b="0">
                  <a:latin typeface="宋体"/>
                  <a:ea typeface="宋体"/>
                  <a:cs typeface="宋体"/>
                  <a:sym typeface="宋体"/>
                </a:defRPr>
              </a:lvl1pPr>
            </a:lstStyle>
            <a:p>
              <a:r>
                <a:rPr dirty="0"/>
                <a:t>污 染</a:t>
              </a:r>
            </a:p>
          </p:txBody>
        </p:sp>
        <p:sp>
          <p:nvSpPr>
            <p:cNvPr id="100" name="Shape 100"/>
            <p:cNvSpPr/>
            <p:nvPr/>
          </p:nvSpPr>
          <p:spPr>
            <a:xfrm>
              <a:off x="0" y="-2"/>
              <a:ext cx="3887791" cy="611190"/>
            </a:xfrm>
            <a:prstGeom prst="rect">
              <a:avLst/>
            </a:prstGeom>
            <a:solidFill>
              <a:srgbClr val="60A602"/>
            </a:solidFill>
            <a:ln w="12700" cap="flat">
              <a:noFill/>
              <a:miter lim="400000"/>
            </a:ln>
            <a:effectLst/>
          </p:spPr>
          <p:txBody>
            <a:bodyPr wrap="square" lIns="45719" tIns="45719" rIns="45719" bIns="45719" numCol="1" anchor="ctr">
              <a:noAutofit/>
            </a:bodyPr>
            <a:lstStyle/>
            <a:p>
              <a:pPr algn="l">
                <a:defRPr sz="1800" b="0"/>
              </a:pPr>
              <a:endParaRPr/>
            </a:p>
          </p:txBody>
        </p:sp>
        <p:sp>
          <p:nvSpPr>
            <p:cNvPr id="101" name="Shape 101"/>
            <p:cNvSpPr/>
            <p:nvPr/>
          </p:nvSpPr>
          <p:spPr>
            <a:xfrm>
              <a:off x="576262" y="28573"/>
              <a:ext cx="2663829" cy="599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spcBef>
                  <a:spcPts val="1600"/>
                </a:spcBef>
                <a:defRPr sz="2800" b="0">
                  <a:latin typeface="宋体"/>
                  <a:ea typeface="宋体"/>
                  <a:cs typeface="宋体"/>
                  <a:sym typeface="宋体"/>
                </a:defRPr>
              </a:lvl1pPr>
            </a:lstStyle>
            <a:p>
              <a:r>
                <a:t>间接成本</a:t>
              </a:r>
            </a:p>
          </p:txBody>
        </p:sp>
      </p:grpSp>
      <p:grpSp>
        <p:nvGrpSpPr>
          <p:cNvPr id="107" name="Group 107"/>
          <p:cNvGrpSpPr/>
          <p:nvPr/>
        </p:nvGrpSpPr>
        <p:grpSpPr>
          <a:xfrm>
            <a:off x="376237" y="1793872"/>
            <a:ext cx="4176717" cy="2476537"/>
            <a:chOff x="0" y="-2"/>
            <a:chExt cx="4176715" cy="2476536"/>
          </a:xfrm>
        </p:grpSpPr>
        <p:sp>
          <p:nvSpPr>
            <p:cNvPr id="103" name="Shape 103"/>
            <p:cNvSpPr/>
            <p:nvPr/>
          </p:nvSpPr>
          <p:spPr>
            <a:xfrm>
              <a:off x="0" y="814387"/>
              <a:ext cx="4176717" cy="16621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a:lnSpc>
                  <a:spcPct val="130000"/>
                </a:lnSpc>
                <a:defRPr sz="1800" b="0">
                  <a:latin typeface="宋体"/>
                  <a:ea typeface="宋体"/>
                  <a:cs typeface="宋体"/>
                  <a:sym typeface="宋体"/>
                </a:defRPr>
              </a:pPr>
              <a:r>
                <a:rPr dirty="0"/>
                <a:t>除填充物以外，以</a:t>
              </a:r>
              <a:r>
                <a:rPr dirty="0">
                  <a:latin typeface="+mn-lt"/>
                  <a:ea typeface="+mn-ea"/>
                  <a:cs typeface="+mn-cs"/>
                  <a:sym typeface="Arial"/>
                </a:rPr>
                <a:t>8000m²</a:t>
              </a:r>
              <a:r>
                <a:rPr dirty="0"/>
                <a:t>面积的标场为例，每平方米有约</a:t>
              </a:r>
              <a:r>
                <a:rPr dirty="0">
                  <a:latin typeface="+mn-lt"/>
                  <a:ea typeface="+mn-ea"/>
                  <a:cs typeface="+mn-cs"/>
                  <a:sym typeface="Arial"/>
                </a:rPr>
                <a:t>2.8 kg</a:t>
              </a:r>
              <a:r>
                <a:rPr dirty="0"/>
                <a:t>的由于材质相容性差而无法回收利用的人造草皮需深埋或焚烧处理，总重量约为</a:t>
              </a:r>
              <a:r>
                <a:rPr dirty="0">
                  <a:latin typeface="+mn-lt"/>
                  <a:ea typeface="+mn-ea"/>
                  <a:cs typeface="+mn-cs"/>
                  <a:sym typeface="Arial"/>
                </a:rPr>
                <a:t>22.4</a:t>
              </a:r>
              <a:r>
                <a:rPr dirty="0"/>
                <a:t>吨</a:t>
              </a:r>
            </a:p>
          </p:txBody>
        </p:sp>
        <p:grpSp>
          <p:nvGrpSpPr>
            <p:cNvPr id="106" name="Group 106"/>
            <p:cNvGrpSpPr/>
            <p:nvPr/>
          </p:nvGrpSpPr>
          <p:grpSpPr>
            <a:xfrm>
              <a:off x="20637" y="-3"/>
              <a:ext cx="4140205" cy="628018"/>
              <a:chOff x="0" y="-1"/>
              <a:chExt cx="4140203" cy="628016"/>
            </a:xfrm>
          </p:grpSpPr>
          <p:sp>
            <p:nvSpPr>
              <p:cNvPr id="104" name="Shape 104"/>
              <p:cNvSpPr/>
              <p:nvPr/>
            </p:nvSpPr>
            <p:spPr>
              <a:xfrm>
                <a:off x="0" y="-2"/>
                <a:ext cx="4140205" cy="611193"/>
              </a:xfrm>
              <a:prstGeom prst="rect">
                <a:avLst/>
              </a:prstGeom>
              <a:solidFill>
                <a:srgbClr val="60A602"/>
              </a:solidFill>
              <a:ln w="12700" cap="flat">
                <a:noFill/>
                <a:miter lim="400000"/>
              </a:ln>
              <a:effectLst/>
            </p:spPr>
            <p:txBody>
              <a:bodyPr wrap="square" lIns="45719" tIns="45719" rIns="45719" bIns="45719" numCol="1" anchor="ctr">
                <a:noAutofit/>
              </a:bodyPr>
              <a:lstStyle/>
              <a:p>
                <a:pPr algn="l">
                  <a:defRPr sz="1800" b="0"/>
                </a:pPr>
                <a:endParaRPr/>
              </a:p>
            </p:txBody>
          </p:sp>
          <p:sp>
            <p:nvSpPr>
              <p:cNvPr id="105" name="Shape 105"/>
              <p:cNvSpPr/>
              <p:nvPr/>
            </p:nvSpPr>
            <p:spPr>
              <a:xfrm>
                <a:off x="906462" y="28575"/>
                <a:ext cx="2663830" cy="599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spcBef>
                    <a:spcPts val="1600"/>
                  </a:spcBef>
                  <a:defRPr sz="2800" b="0">
                    <a:latin typeface="宋体"/>
                    <a:ea typeface="宋体"/>
                    <a:cs typeface="宋体"/>
                    <a:sym typeface="宋体"/>
                  </a:defRPr>
                </a:lvl1pPr>
              </a:lstStyle>
              <a:p>
                <a:r>
                  <a:t>直接成本</a:t>
                </a:r>
              </a:p>
            </p:txBody>
          </p:sp>
        </p:gr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07"/>
                                        </p:tgtEl>
                                        <p:attrNameLst>
                                          <p:attrName>style.visibility</p:attrName>
                                        </p:attrNameLst>
                                      </p:cBhvr>
                                      <p:to>
                                        <p:strVal val="visible"/>
                                      </p:to>
                                    </p:set>
                                    <p:animEffect transition="in" filter="wipe(up)">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02"/>
                                        </p:tgtEl>
                                        <p:attrNameLst>
                                          <p:attrName>style.visibility</p:attrName>
                                        </p:attrNameLst>
                                      </p:cBhvr>
                                      <p:to>
                                        <p:strVal val="visible"/>
                                      </p:to>
                                    </p:set>
                                    <p:animEffect transition="in" filter="wipe(up)">
                                      <p:cBhvr>
                                        <p:cTn id="12"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2" animBg="1" advAuto="0"/>
      <p:bldP spid="107"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692696"/>
            <a:ext cx="6192688" cy="1227783"/>
          </a:xfrm>
        </p:spPr>
        <p:txBody>
          <a:bodyPr>
            <a:normAutofit fontScale="90000"/>
          </a:bodyPr>
          <a:lstStyle/>
          <a:p>
            <a:r>
              <a:rPr lang="zh-CN" altLang="en-US" sz="4000" dirty="0">
                <a:solidFill>
                  <a:schemeClr val="accent3">
                    <a:lumMod val="75000"/>
                  </a:schemeClr>
                </a:solidFill>
                <a:latin typeface="微软雅黑" charset="0"/>
              </a:rPr>
              <a:t>绿色运动场地整体解决方案</a:t>
            </a:r>
            <a:r>
              <a:rPr lang="zh-CN" altLang="en-US" sz="5400" dirty="0"/>
              <a:t/>
            </a:r>
            <a:br>
              <a:rPr lang="zh-CN" altLang="en-US" sz="5400" dirty="0"/>
            </a:br>
            <a:endParaRPr kumimoji="1" lang="zh-CN" altLang="en-US" dirty="0"/>
          </a:p>
        </p:txBody>
      </p:sp>
      <p:sp>
        <p:nvSpPr>
          <p:cNvPr id="3" name="文本占位符 2"/>
          <p:cNvSpPr>
            <a:spLocks noGrp="1"/>
          </p:cNvSpPr>
          <p:nvPr>
            <p:ph type="body" idx="1"/>
          </p:nvPr>
        </p:nvSpPr>
        <p:spPr/>
        <p:txBody>
          <a:bodyPr/>
          <a:lstStyle/>
          <a:p>
            <a:endParaRPr kumimoji="1" lang="zh-CN" altLang="en-US" dirty="0"/>
          </a:p>
        </p:txBody>
      </p:sp>
      <p:pic>
        <p:nvPicPr>
          <p:cNvPr id="4" name="Picture 9" descr="C:\Users\Administrator\Desktop\外侧整体解决方案.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838325"/>
            <a:ext cx="91313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81569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620687"/>
            <a:ext cx="3384376" cy="576065"/>
          </a:xfrm>
        </p:spPr>
        <p:txBody>
          <a:bodyPr>
            <a:normAutofit fontScale="90000"/>
          </a:bodyPr>
          <a:lstStyle/>
          <a:p>
            <a:r>
              <a:rPr lang="zh-CN" altLang="en-US" sz="4000" dirty="0">
                <a:solidFill>
                  <a:srgbClr val="008000"/>
                </a:solidFill>
              </a:rPr>
              <a:t>人造草面层</a:t>
            </a:r>
            <a:r>
              <a:rPr lang="zh-CN" altLang="en-US" sz="4000" dirty="0">
                <a:solidFill>
                  <a:srgbClr val="008000"/>
                </a:solidFill>
                <a:latin typeface="宋体"/>
                <a:ea typeface="宋体"/>
                <a:cs typeface="宋体"/>
                <a:sym typeface="宋体"/>
              </a:rPr>
              <a:t>结构：</a:t>
            </a:r>
            <a:r>
              <a:rPr lang="zh-CN" altLang="en-US" dirty="0">
                <a:solidFill>
                  <a:srgbClr val="008000"/>
                </a:solidFill>
                <a:latin typeface="宋体"/>
                <a:ea typeface="宋体"/>
                <a:cs typeface="宋体"/>
                <a:sym typeface="宋体"/>
              </a:rPr>
              <a:t/>
            </a:r>
            <a:br>
              <a:rPr lang="zh-CN" altLang="en-US" dirty="0">
                <a:solidFill>
                  <a:srgbClr val="008000"/>
                </a:solidFill>
                <a:latin typeface="宋体"/>
                <a:ea typeface="宋体"/>
                <a:cs typeface="宋体"/>
                <a:sym typeface="宋体"/>
              </a:rPr>
            </a:br>
            <a:endParaRPr kumimoji="1" lang="zh-CN" altLang="en-US" dirty="0"/>
          </a:p>
        </p:txBody>
      </p:sp>
      <p:sp>
        <p:nvSpPr>
          <p:cNvPr id="3" name="文本占位符 2"/>
          <p:cNvSpPr>
            <a:spLocks noGrp="1"/>
          </p:cNvSpPr>
          <p:nvPr>
            <p:ph type="body" idx="1"/>
          </p:nvPr>
        </p:nvSpPr>
        <p:spPr/>
        <p:txBody>
          <a:bodyPr/>
          <a:lstStyle/>
          <a:p>
            <a:endParaRPr kumimoji="1" lang="zh-CN" altLang="en-US" dirty="0"/>
          </a:p>
        </p:txBody>
      </p:sp>
      <p:pic>
        <p:nvPicPr>
          <p:cNvPr id="4" name="内侧可回收环保草.jpg" descr="C:\Users\Administrator\Desktop\环保草PPT\环保PPT素材\内侧可回收环保草.jpg"/>
          <p:cNvPicPr>
            <a:picLocks noChangeAspect="1"/>
          </p:cNvPicPr>
          <p:nvPr/>
        </p:nvPicPr>
        <p:blipFill>
          <a:blip r:embed="rId2">
            <a:extLst/>
          </a:blip>
          <a:stretch>
            <a:fillRect/>
          </a:stretch>
        </p:blipFill>
        <p:spPr>
          <a:xfrm>
            <a:off x="234950" y="1393825"/>
            <a:ext cx="8640763" cy="5065713"/>
          </a:xfrm>
          <a:prstGeom prst="rect">
            <a:avLst/>
          </a:prstGeom>
          <a:ln w="12700">
            <a:miter lim="400000"/>
          </a:ln>
        </p:spPr>
      </p:pic>
    </p:spTree>
    <p:extLst>
      <p:ext uri="{BB962C8B-B14F-4D97-AF65-F5344CB8AC3E}">
        <p14:creationId xmlns:p14="http://schemas.microsoft.com/office/powerpoint/2010/main" val="1258579203"/>
      </p:ext>
    </p:extLst>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p:cNvSpPr>
          <p:nvPr>
            <p:ph type="body" idx="4294967295"/>
          </p:nvPr>
        </p:nvSpPr>
        <p:spPr>
          <a:xfrm>
            <a:off x="71436" y="2420935"/>
            <a:ext cx="9037640" cy="3529015"/>
          </a:xfrm>
          <a:prstGeom prst="rect">
            <a:avLst/>
          </a:prstGeom>
          <a:extLst>
            <a:ext uri="{C572A759-6A51-4108-AA02-DFA0A04FC94B}">
              <ma14:wrappingTextBoxFlag xmlns:ma14="http://schemas.microsoft.com/office/mac/drawingml/2011/main" val="1"/>
            </a:ext>
          </a:extLst>
        </p:spPr>
        <p:txBody>
          <a:bodyPr>
            <a:normAutofit/>
          </a:bodyPr>
          <a:lstStyle/>
          <a:p>
            <a:pPr marL="339470" indent="-339470" defTabSz="905255">
              <a:buChar char="•"/>
              <a:defRPr sz="3100">
                <a:latin typeface="宋体"/>
                <a:ea typeface="宋体"/>
                <a:cs typeface="宋体"/>
                <a:sym typeface="宋体"/>
              </a:defRPr>
            </a:pPr>
            <a:r>
              <a:rPr b="1" dirty="0"/>
              <a:t>非填充型人造草</a:t>
            </a:r>
            <a:r>
              <a:rPr b="1" dirty="0">
                <a:sym typeface="Arial"/>
              </a:rPr>
              <a:t>+Eco</a:t>
            </a:r>
            <a:r>
              <a:rPr b="1" dirty="0"/>
              <a:t>背胶（</a:t>
            </a:r>
            <a:r>
              <a:rPr b="1" dirty="0">
                <a:sym typeface="Arial"/>
              </a:rPr>
              <a:t>XPE</a:t>
            </a:r>
            <a:r>
              <a:rPr b="1" dirty="0"/>
              <a:t>缓冲垫层）</a:t>
            </a:r>
          </a:p>
          <a:p>
            <a:pPr marL="339470" indent="-339470" defTabSz="905255">
              <a:buChar char="•"/>
              <a:defRPr sz="3100">
                <a:latin typeface="宋体"/>
                <a:ea typeface="宋体"/>
                <a:cs typeface="宋体"/>
                <a:sym typeface="宋体"/>
              </a:defRPr>
            </a:pPr>
            <a:endParaRPr b="1" dirty="0"/>
          </a:p>
          <a:p>
            <a:pPr marL="0" indent="0" defTabSz="905255">
              <a:buNone/>
              <a:defRPr sz="3100">
                <a:latin typeface="宋体"/>
                <a:ea typeface="宋体"/>
                <a:cs typeface="宋体"/>
                <a:sym typeface="宋体"/>
              </a:defRPr>
            </a:pPr>
            <a:endParaRPr b="1" dirty="0"/>
          </a:p>
          <a:p>
            <a:pPr marL="339470" indent="-339470" defTabSz="905255">
              <a:buChar char="•"/>
              <a:defRPr sz="3100">
                <a:latin typeface="宋体"/>
                <a:ea typeface="宋体"/>
                <a:cs typeface="宋体"/>
                <a:sym typeface="宋体"/>
              </a:defRPr>
            </a:pPr>
            <a:r>
              <a:rPr b="1" dirty="0"/>
              <a:t>填充型人造草</a:t>
            </a:r>
            <a:r>
              <a:rPr b="1" dirty="0">
                <a:sym typeface="Arial"/>
              </a:rPr>
              <a:t>+Eco</a:t>
            </a:r>
            <a:r>
              <a:rPr b="1" dirty="0"/>
              <a:t>环保背胶（环保型填充颗粒）</a:t>
            </a:r>
          </a:p>
        </p:txBody>
      </p:sp>
      <p:sp>
        <p:nvSpPr>
          <p:cNvPr id="110" name="Shape 110"/>
          <p:cNvSpPr/>
          <p:nvPr/>
        </p:nvSpPr>
        <p:spPr>
          <a:xfrm>
            <a:off x="158750" y="128334"/>
            <a:ext cx="8229600" cy="708526"/>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nchor="ctr">
            <a:spAutoFit/>
          </a:bodyPr>
          <a:lstStyle>
            <a:lvl1pPr algn="l">
              <a:spcBef>
                <a:spcPts val="2400"/>
              </a:spcBef>
              <a:defRPr sz="4000" b="0">
                <a:solidFill>
                  <a:srgbClr val="60A602"/>
                </a:solidFill>
                <a:latin typeface="宋体"/>
                <a:ea typeface="宋体"/>
                <a:cs typeface="宋体"/>
                <a:sym typeface="宋体"/>
              </a:defRPr>
            </a:lvl1pPr>
          </a:lstStyle>
          <a:p>
            <a:r>
              <a:rPr b="1" dirty="0"/>
              <a:t>解决方案是什么：</a:t>
            </a:r>
          </a:p>
        </p:txBody>
      </p:sp>
    </p:spTree>
  </p:cSld>
  <p:clrMapOvr>
    <a:masterClrMapping/>
  </p:clrMapOvr>
  <p:transition xmlns:p14="http://schemas.microsoft.com/office/powerpoint/2010/main">
    <p:dissolv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764704"/>
            <a:ext cx="8229600" cy="792089"/>
          </a:xfrm>
        </p:spPr>
        <p:txBody>
          <a:bodyPr>
            <a:normAutofit/>
          </a:bodyPr>
          <a:lstStyle/>
          <a:p>
            <a:r>
              <a:rPr lang="zh-CN" altLang="en-US" sz="3600" b="1" dirty="0">
                <a:solidFill>
                  <a:srgbClr val="60A602"/>
                </a:solidFill>
              </a:rPr>
              <a:t>普通人造草与爱奇环保草底背的区别</a:t>
            </a:r>
            <a:endParaRPr kumimoji="1" lang="zh-CN" altLang="en-US" sz="3600" dirty="0"/>
          </a:p>
        </p:txBody>
      </p:sp>
      <p:sp>
        <p:nvSpPr>
          <p:cNvPr id="3" name="文本占位符 2"/>
          <p:cNvSpPr>
            <a:spLocks noGrp="1"/>
          </p:cNvSpPr>
          <p:nvPr>
            <p:ph type="body" idx="1"/>
          </p:nvPr>
        </p:nvSpPr>
        <p:spPr/>
        <p:txBody>
          <a:bodyPr/>
          <a:lstStyle/>
          <a:p>
            <a:endParaRPr kumimoji="1" lang="zh-CN" altLang="en-US" dirty="0"/>
          </a:p>
        </p:txBody>
      </p:sp>
      <p:pic>
        <p:nvPicPr>
          <p:cNvPr id="4" name="Picture 2" descr="E:\说明书\爱奇得富\2016\环保草\环保草素材\花园素材\背胶对比.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0450" y="2133600"/>
            <a:ext cx="66071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8368660"/>
      </p:ext>
    </p:extLst>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548681"/>
            <a:ext cx="6131024" cy="864095"/>
          </a:xfrm>
        </p:spPr>
        <p:txBody>
          <a:bodyPr>
            <a:normAutofit fontScale="90000"/>
          </a:bodyPr>
          <a:lstStyle/>
          <a:p>
            <a:r>
              <a:rPr lang="zh-CN" altLang="en-US" sz="4000" b="1" dirty="0">
                <a:solidFill>
                  <a:srgbClr val="008000"/>
                </a:solidFill>
              </a:rPr>
              <a:t>绿色运动场地人造草产品系列</a:t>
            </a:r>
            <a:r>
              <a:rPr lang="zh-CN" altLang="en-US" dirty="0"/>
              <a:t>：</a:t>
            </a:r>
            <a:endParaRPr kumimoji="1" lang="zh-CN" altLang="en-US" dirty="0"/>
          </a:p>
        </p:txBody>
      </p:sp>
      <p:sp>
        <p:nvSpPr>
          <p:cNvPr id="3" name="文本占位符 2"/>
          <p:cNvSpPr>
            <a:spLocks noGrp="1"/>
          </p:cNvSpPr>
          <p:nvPr>
            <p:ph type="body" idx="1"/>
          </p:nvPr>
        </p:nvSpPr>
        <p:spPr>
          <a:xfrm>
            <a:off x="457200" y="2057401"/>
            <a:ext cx="5050904" cy="2595736"/>
          </a:xfrm>
        </p:spPr>
        <p:txBody>
          <a:bodyPr/>
          <a:lstStyle/>
          <a:p>
            <a:pPr marL="0" indent="0">
              <a:buNone/>
            </a:pPr>
            <a:endParaRPr kumimoji="1" lang="zh-CN" altLang="en-US" dirty="0"/>
          </a:p>
        </p:txBody>
      </p:sp>
      <p:pic>
        <p:nvPicPr>
          <p:cNvPr id="12" name="外侧整体解决方案2B.jpg" descr="外侧整体解决方案2B"/>
          <p:cNvPicPr>
            <a:picLocks noChangeAspect="1"/>
          </p:cNvPicPr>
          <p:nvPr/>
        </p:nvPicPr>
        <p:blipFill>
          <a:blip r:embed="rId2">
            <a:extLst/>
          </a:blip>
          <a:stretch>
            <a:fillRect/>
          </a:stretch>
        </p:blipFill>
        <p:spPr>
          <a:xfrm>
            <a:off x="2771800" y="4725144"/>
            <a:ext cx="5759450" cy="1908175"/>
          </a:xfrm>
          <a:prstGeom prst="rect">
            <a:avLst/>
          </a:prstGeom>
          <a:ln w="12700">
            <a:miter lim="400000"/>
          </a:ln>
        </p:spPr>
      </p:pic>
      <p:grpSp>
        <p:nvGrpSpPr>
          <p:cNvPr id="13" name="组合 6"/>
          <p:cNvGrpSpPr/>
          <p:nvPr/>
        </p:nvGrpSpPr>
        <p:grpSpPr>
          <a:xfrm>
            <a:off x="395536" y="1844824"/>
            <a:ext cx="5976664" cy="2664296"/>
            <a:chOff x="395536" y="1124744"/>
            <a:chExt cx="5976664" cy="2664296"/>
          </a:xfrm>
        </p:grpSpPr>
        <p:pic>
          <p:nvPicPr>
            <p:cNvPr id="14" name="Picture 2" descr="G:\ZBZ文件类别分类\其他设计\袁海燕\PPT\图片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5976664" cy="1956544"/>
            </a:xfrm>
            <a:prstGeom prst="rect">
              <a:avLst/>
            </a:prstGeom>
            <a:noFill/>
            <a:extLst>
              <a:ext uri="{909E8E84-426E-40dd-AFC4-6F175D3DCCD1}">
                <a14:hiddenFill xmlns:a14="http://schemas.microsoft.com/office/drawing/2010/main">
                  <a:solidFill>
                    <a:srgbClr val="FFFFFF"/>
                  </a:solidFill>
                </a14:hiddenFill>
              </a:ext>
            </a:extLst>
          </p:spPr>
        </p:pic>
        <p:sp>
          <p:nvSpPr>
            <p:cNvPr id="15" name="六边形 14"/>
            <p:cNvSpPr/>
            <p:nvPr/>
          </p:nvSpPr>
          <p:spPr>
            <a:xfrm>
              <a:off x="539552" y="2982054"/>
              <a:ext cx="936104" cy="806986"/>
            </a:xfrm>
            <a:prstGeom prst="hexagon">
              <a:avLst/>
            </a:prstGeom>
            <a:blipFill>
              <a:blip r:embed="rId4"/>
              <a:stretch>
                <a:fillRect/>
              </a:stretch>
            </a:blipFill>
            <a:ln w="19050" cap="flat">
              <a:solidFill>
                <a:schemeClr val="accent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zh-CN" altLang="en-US" sz="2000" b="1" i="0" u="none" strike="noStrike" cap="none" spc="0" normalizeH="0" baseline="0">
                <a:ln>
                  <a:noFill/>
                </a:ln>
                <a:solidFill>
                  <a:srgbClr val="000000"/>
                </a:solidFill>
                <a:effectLst/>
                <a:uFillTx/>
                <a:latin typeface="+mn-lt"/>
                <a:ea typeface="+mn-ea"/>
                <a:cs typeface="+mn-cs"/>
                <a:sym typeface="Arial"/>
              </a:endParaRPr>
            </a:p>
          </p:txBody>
        </p:sp>
        <p:sp>
          <p:nvSpPr>
            <p:cNvPr id="16" name="六边形 15"/>
            <p:cNvSpPr/>
            <p:nvPr/>
          </p:nvSpPr>
          <p:spPr>
            <a:xfrm>
              <a:off x="539552" y="1124744"/>
              <a:ext cx="936104" cy="806986"/>
            </a:xfrm>
            <a:prstGeom prst="hexagon">
              <a:avLst/>
            </a:prstGeom>
            <a:blipFill>
              <a:blip r:embed="rId5"/>
              <a:stretch>
                <a:fillRect/>
              </a:stretch>
            </a:blipFill>
            <a:ln w="19050" cap="flat">
              <a:solidFill>
                <a:schemeClr val="accent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zh-CN" altLang="en-US" sz="2000" b="1" i="0" u="none" strike="noStrike" cap="none" spc="0" normalizeH="0" baseline="0">
                <a:ln>
                  <a:noFill/>
                </a:ln>
                <a:solidFill>
                  <a:srgbClr val="000000"/>
                </a:solidFill>
                <a:effectLst/>
                <a:uFillTx/>
                <a:latin typeface="+mn-lt"/>
                <a:ea typeface="+mn-ea"/>
                <a:cs typeface="+mn-cs"/>
                <a:sym typeface="Arial"/>
              </a:endParaRPr>
            </a:p>
          </p:txBody>
        </p:sp>
      </p:grpSp>
    </p:spTree>
    <p:extLst>
      <p:ext uri="{BB962C8B-B14F-4D97-AF65-F5344CB8AC3E}">
        <p14:creationId xmlns:p14="http://schemas.microsoft.com/office/powerpoint/2010/main" val="76428516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p:nvPr/>
        </p:nvSpPr>
        <p:spPr>
          <a:xfrm>
            <a:off x="757237" y="477837"/>
            <a:ext cx="7559676"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457200" indent="-457200" algn="l">
              <a:defRPr sz="3600" b="0">
                <a:solidFill>
                  <a:srgbClr val="60A602"/>
                </a:solidFill>
              </a:defRPr>
            </a:pPr>
            <a:r>
              <a:rPr dirty="0"/>
              <a:t>ECO</a:t>
            </a:r>
            <a:r>
              <a:rPr dirty="0">
                <a:latin typeface="宋体"/>
                <a:ea typeface="宋体"/>
                <a:cs typeface="宋体"/>
                <a:sym typeface="宋体"/>
              </a:rPr>
              <a:t>环保型人造草坪技术参数特点</a:t>
            </a:r>
          </a:p>
        </p:txBody>
      </p:sp>
      <p:graphicFrame>
        <p:nvGraphicFramePr>
          <p:cNvPr id="6" name="表格 5"/>
          <p:cNvGraphicFramePr>
            <a:graphicFrameLocks noGrp="1"/>
          </p:cNvGraphicFramePr>
          <p:nvPr>
            <p:extLst>
              <p:ext uri="{D42A27DB-BD31-4B8C-83A1-F6EECF244321}">
                <p14:modId xmlns:p14="http://schemas.microsoft.com/office/powerpoint/2010/main" val="4214940912"/>
              </p:ext>
            </p:extLst>
          </p:nvPr>
        </p:nvGraphicFramePr>
        <p:xfrm>
          <a:off x="539750" y="1341438"/>
          <a:ext cx="8208963" cy="3757296"/>
        </p:xfrm>
        <a:graphic>
          <a:graphicData uri="http://schemas.openxmlformats.org/drawingml/2006/table">
            <a:tbl>
              <a:tblPr/>
              <a:tblGrid>
                <a:gridCol w="863600"/>
                <a:gridCol w="865188"/>
                <a:gridCol w="1655762"/>
                <a:gridCol w="719138"/>
                <a:gridCol w="1027112"/>
                <a:gridCol w="1025525"/>
                <a:gridCol w="1025525"/>
                <a:gridCol w="1027113"/>
              </a:tblGrid>
              <a:tr h="4318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E4649"/>
                          </a:solidFill>
                          <a:effectLst/>
                          <a:latin typeface="微软雅黑" charset="0"/>
                          <a:ea typeface="微软雅黑" charset="0"/>
                          <a:cs typeface="微软雅黑" charset="0"/>
                        </a:rPr>
                        <a:t>型号</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rgbClr val="1E4649"/>
                          </a:solidFill>
                          <a:effectLst/>
                          <a:latin typeface="微软雅黑" charset="0"/>
                          <a:ea typeface="微软雅黑" charset="0"/>
                          <a:cs typeface="微软雅黑" charset="0"/>
                        </a:rPr>
                        <a:t>草高</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a:ln>
                          <a:noFill/>
                        </a:ln>
                        <a:solidFill>
                          <a:srgbClr val="FFFFFF"/>
                        </a:solidFill>
                        <a:effectLst/>
                        <a:latin typeface="Arial" charset="0"/>
                        <a:ea typeface="宋体" charset="0"/>
                        <a:cs typeface="宋体"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E4649"/>
                          </a:solidFill>
                          <a:effectLst/>
                          <a:latin typeface="微软雅黑" charset="0"/>
                          <a:ea typeface="微软雅黑" charset="0"/>
                          <a:cs typeface="微软雅黑" charset="0"/>
                        </a:rPr>
                        <a:t>草线</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a:ln>
                          <a:noFill/>
                        </a:ln>
                        <a:solidFill>
                          <a:srgbClr val="FFFFFF"/>
                        </a:solidFill>
                        <a:effectLst/>
                        <a:latin typeface="Arial" charset="0"/>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rgbClr val="1E4649"/>
                          </a:solidFill>
                          <a:effectLst/>
                          <a:latin typeface="微软雅黑" charset="0"/>
                          <a:ea typeface="微软雅黑" charset="0"/>
                          <a:cs typeface="微软雅黑" charset="0"/>
                        </a:rPr>
                        <a:t>行距</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a:ln>
                          <a:noFill/>
                        </a:ln>
                        <a:solidFill>
                          <a:srgbClr val="FFFFFF"/>
                        </a:solidFill>
                        <a:effectLst/>
                        <a:latin typeface="Arial" charset="0"/>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rgbClr val="1E4649"/>
                          </a:solidFill>
                          <a:effectLst/>
                          <a:latin typeface="微软雅黑" charset="0"/>
                          <a:ea typeface="微软雅黑" charset="0"/>
                          <a:cs typeface="微软雅黑" charset="0"/>
                        </a:rPr>
                        <a:t>针数</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a:ln>
                          <a:noFill/>
                        </a:ln>
                        <a:solidFill>
                          <a:srgbClr val="FFFFFF"/>
                        </a:solidFill>
                        <a:effectLst/>
                        <a:latin typeface="Arial" charset="0"/>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rgbClr val="1E4649"/>
                          </a:solidFill>
                          <a:effectLst/>
                          <a:latin typeface="微软雅黑" charset="0"/>
                          <a:ea typeface="微软雅黑" charset="0"/>
                          <a:cs typeface="微软雅黑" charset="0"/>
                        </a:rPr>
                        <a:t>底布</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a:ln>
                          <a:noFill/>
                        </a:ln>
                        <a:solidFill>
                          <a:srgbClr val="FFFFFF"/>
                        </a:solidFill>
                        <a:effectLst/>
                        <a:latin typeface="Arial" charset="0"/>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rgbClr val="1E4649"/>
                          </a:solidFill>
                          <a:effectLst/>
                          <a:latin typeface="微软雅黑" charset="0"/>
                          <a:ea typeface="微软雅黑" charset="0"/>
                          <a:cs typeface="微软雅黑" charset="0"/>
                        </a:rPr>
                        <a:t>胶水</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a:ln>
                          <a:noFill/>
                        </a:ln>
                        <a:solidFill>
                          <a:srgbClr val="FFFFFF"/>
                        </a:solidFill>
                        <a:effectLst/>
                        <a:latin typeface="Arial" charset="0"/>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rgbClr val="1E4649"/>
                          </a:solidFill>
                          <a:effectLst/>
                          <a:latin typeface="微软雅黑" charset="0"/>
                          <a:ea typeface="微软雅黑" charset="0"/>
                          <a:cs typeface="微软雅黑" charset="0"/>
                        </a:rPr>
                        <a:t>用途</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600" b="1" i="0" u="none" strike="noStrike" cap="none" normalizeH="0" baseline="0" dirty="0">
                        <a:ln>
                          <a:noFill/>
                        </a:ln>
                        <a:solidFill>
                          <a:srgbClr val="FFFFFF"/>
                        </a:solidFill>
                        <a:effectLst/>
                        <a:latin typeface="Arial" charset="0"/>
                        <a:ea typeface="宋体" charset="0"/>
                        <a:cs typeface="宋体"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1004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1E4649"/>
                          </a:solidFill>
                          <a:effectLst/>
                          <a:latin typeface="微软雅黑" charset="0"/>
                          <a:ea typeface="微软雅黑" charset="0"/>
                          <a:cs typeface="微软雅黑" charset="0"/>
                        </a:rPr>
                        <a:t>Ｙ</a:t>
                      </a:r>
                      <a:r>
                        <a:rPr kumimoji="0" lang="en-US" altLang="zh-CN" sz="1400" b="0" i="0" u="none" strike="noStrike" cap="none" normalizeH="0" baseline="0">
                          <a:ln>
                            <a:noFill/>
                          </a:ln>
                          <a:solidFill>
                            <a:srgbClr val="1E4649"/>
                          </a:solidFill>
                          <a:effectLst/>
                          <a:latin typeface="微软雅黑" charset="0"/>
                          <a:ea typeface="微软雅黑" charset="0"/>
                          <a:cs typeface="微软雅黑" charset="0"/>
                        </a:rPr>
                        <a:t>30-</a:t>
                      </a:r>
                      <a:r>
                        <a:rPr kumimoji="0" lang="zh-CN" altLang="en-US" sz="1400" b="0" i="0" u="none" strike="noStrike" cap="none" normalizeH="0" baseline="0">
                          <a:ln>
                            <a:noFill/>
                          </a:ln>
                          <a:solidFill>
                            <a:srgbClr val="1E4649"/>
                          </a:solidFill>
                          <a:effectLst/>
                          <a:latin typeface="微软雅黑" charset="0"/>
                          <a:ea typeface="微软雅黑" charset="0"/>
                          <a:cs typeface="微软雅黑" charset="0"/>
                        </a:rPr>
                        <a:t>Ｒ</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E4649"/>
                          </a:solidFill>
                          <a:effectLst/>
                          <a:latin typeface="微软雅黑" charset="0"/>
                          <a:ea typeface="微软雅黑" charset="0"/>
                          <a:cs typeface="微软雅黑" charset="0"/>
                        </a:rPr>
                        <a:t>30mm</a:t>
                      </a:r>
                      <a:endParaRPr kumimoji="0" lang="zh-CN" altLang="en-US" sz="1400" b="0" i="0" u="none" strike="noStrike" cap="none" normalizeH="0" baseline="0">
                        <a:ln>
                          <a:noFill/>
                        </a:ln>
                        <a:solidFill>
                          <a:srgbClr val="1E4649"/>
                        </a:solidFill>
                        <a:effectLst/>
                        <a:latin typeface="微软雅黑" charset="0"/>
                        <a:ea typeface="微软雅黑" charset="0"/>
                        <a:cs typeface="微软雅黑"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1E4649"/>
                          </a:solidFill>
                          <a:effectLst/>
                          <a:latin typeface="微软雅黑" charset="0"/>
                          <a:ea typeface="微软雅黑" charset="0"/>
                          <a:cs typeface="微软雅黑" charset="0"/>
                        </a:rPr>
                        <a:t>Ｖ</a:t>
                      </a:r>
                      <a:r>
                        <a:rPr kumimoji="0" lang="zh-CN" altLang="en-US" sz="1400" b="0" i="0" u="none" strike="noStrike" cap="none" normalizeH="0" baseline="0" dirty="0" smtClean="0">
                          <a:ln>
                            <a:noFill/>
                          </a:ln>
                          <a:solidFill>
                            <a:srgbClr val="1E4649"/>
                          </a:solidFill>
                          <a:effectLst/>
                          <a:latin typeface="微软雅黑" charset="0"/>
                          <a:ea typeface="微软雅黑" charset="0"/>
                          <a:cs typeface="微软雅黑" charset="0"/>
                        </a:rPr>
                        <a:t>型单丝</a:t>
                      </a:r>
                      <a:r>
                        <a:rPr kumimoji="0" lang="zh-CN" altLang="zh-CN" sz="1400" b="0" i="0" u="none" strike="noStrike" cap="none" normalizeH="0" baseline="0" dirty="0" smtClean="0">
                          <a:ln>
                            <a:noFill/>
                          </a:ln>
                          <a:solidFill>
                            <a:srgbClr val="1E4649"/>
                          </a:solidFill>
                          <a:effectLst/>
                          <a:latin typeface="微软雅黑" charset="0"/>
                          <a:ea typeface="微软雅黑" charset="0"/>
                          <a:cs typeface="微软雅黑" charset="0"/>
                        </a:rPr>
                        <a:t>＋</a:t>
                      </a:r>
                      <a:r>
                        <a:rPr kumimoji="0" lang="zh-CN" altLang="en-US" sz="1400" b="0" i="0" u="none" strike="noStrike" cap="none" normalizeH="0" baseline="0" dirty="0" smtClean="0">
                          <a:ln>
                            <a:noFill/>
                          </a:ln>
                          <a:solidFill>
                            <a:srgbClr val="1E4649"/>
                          </a:solidFill>
                          <a:effectLst/>
                          <a:latin typeface="微软雅黑" charset="0"/>
                          <a:ea typeface="微软雅黑" charset="0"/>
                          <a:cs typeface="微软雅黑" charset="0"/>
                        </a:rPr>
                        <a:t>曲丝 </a:t>
                      </a:r>
                      <a:r>
                        <a:rPr kumimoji="0" lang="en-US" altLang="zh-CN" sz="1400" b="0" i="0" u="none" strike="noStrike" cap="none" normalizeH="0" baseline="0" dirty="0">
                          <a:ln>
                            <a:noFill/>
                          </a:ln>
                          <a:solidFill>
                            <a:srgbClr val="1E4649"/>
                          </a:solidFill>
                          <a:effectLst/>
                          <a:latin typeface="微软雅黑" charset="0"/>
                          <a:ea typeface="微软雅黑" charset="0"/>
                          <a:cs typeface="微软雅黑" charset="0"/>
                        </a:rPr>
                        <a:t>15000D</a:t>
                      </a:r>
                      <a:endParaRPr kumimoji="0" lang="zh-CN" altLang="en-US" sz="1400" b="0" i="0" u="none" strike="noStrike" cap="none" normalizeH="0" baseline="0" dirty="0">
                        <a:ln>
                          <a:noFill/>
                        </a:ln>
                        <a:solidFill>
                          <a:srgbClr val="1E4649"/>
                        </a:solidFill>
                        <a:effectLst/>
                        <a:latin typeface="微软雅黑" charset="0"/>
                        <a:ea typeface="微软雅黑" charset="0"/>
                        <a:cs typeface="微软雅黑"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a:ln>
                            <a:noFill/>
                          </a:ln>
                          <a:solidFill>
                            <a:srgbClr val="1E4649"/>
                          </a:solidFill>
                          <a:effectLst/>
                          <a:latin typeface="微软雅黑" charset="0"/>
                          <a:ea typeface="微软雅黑" charset="0"/>
                          <a:cs typeface="微软雅黑" charset="0"/>
                        </a:rPr>
                        <a:t>3/16</a:t>
                      </a:r>
                      <a:endParaRPr kumimoji="0" lang="zh-CN" altLang="en-US" sz="1400" b="0" i="0" u="none" strike="noStrike" cap="none" normalizeH="0" baseline="0" dirty="0">
                        <a:ln>
                          <a:noFill/>
                        </a:ln>
                        <a:solidFill>
                          <a:srgbClr val="1E4649"/>
                        </a:solidFill>
                        <a:effectLst/>
                        <a:latin typeface="微软雅黑" charset="0"/>
                        <a:ea typeface="微软雅黑" charset="0"/>
                        <a:cs typeface="微软雅黑"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E4649"/>
                          </a:solidFill>
                          <a:effectLst/>
                          <a:latin typeface="微软雅黑" charset="0"/>
                          <a:ea typeface="微软雅黑" charset="0"/>
                          <a:cs typeface="微软雅黑" charset="0"/>
                        </a:rPr>
                        <a:t>210</a:t>
                      </a:r>
                      <a:endParaRPr kumimoji="0" lang="zh-CN" altLang="en-US" sz="1400" b="0" i="0" u="none" strike="noStrike" cap="none" normalizeH="0" baseline="0">
                        <a:ln>
                          <a:noFill/>
                        </a:ln>
                        <a:solidFill>
                          <a:srgbClr val="1E4649"/>
                        </a:solidFill>
                        <a:effectLst/>
                        <a:latin typeface="微软雅黑" charset="0"/>
                        <a:ea typeface="微软雅黑" charset="0"/>
                        <a:cs typeface="微软雅黑"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E4649"/>
                          </a:solidFill>
                          <a:effectLst/>
                          <a:latin typeface="微软雅黑" charset="0"/>
                          <a:ea typeface="微软雅黑" charset="0"/>
                          <a:cs typeface="微软雅黑" charset="0"/>
                        </a:rPr>
                        <a:t>2PP</a:t>
                      </a:r>
                      <a:endParaRPr kumimoji="0" lang="zh-CN" altLang="en-US" sz="1400" b="0" i="0" u="none" strike="noStrike" cap="none" normalizeH="0" baseline="0">
                        <a:ln>
                          <a:noFill/>
                        </a:ln>
                        <a:solidFill>
                          <a:srgbClr val="1E4649"/>
                        </a:solidFill>
                        <a:effectLst/>
                        <a:latin typeface="微软雅黑" charset="0"/>
                        <a:ea typeface="微软雅黑" charset="0"/>
                        <a:cs typeface="微软雅黑"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a:ln>
                            <a:noFill/>
                          </a:ln>
                          <a:solidFill>
                            <a:srgbClr val="1E4649"/>
                          </a:solidFill>
                          <a:effectLst/>
                          <a:latin typeface="微软雅黑" charset="0"/>
                          <a:ea typeface="微软雅黑" charset="0"/>
                          <a:cs typeface="微软雅黑" charset="0"/>
                        </a:rPr>
                        <a:t>Eco</a:t>
                      </a:r>
                      <a:r>
                        <a:rPr kumimoji="0" lang="zh-CN" altLang="en-US" sz="1400" b="0" i="0" u="none" strike="noStrike" cap="none" normalizeH="0" baseline="0">
                          <a:ln>
                            <a:noFill/>
                          </a:ln>
                          <a:solidFill>
                            <a:srgbClr val="1E4649"/>
                          </a:solidFill>
                          <a:effectLst/>
                          <a:latin typeface="微软雅黑" charset="0"/>
                          <a:ea typeface="微软雅黑" charset="0"/>
                          <a:cs typeface="微软雅黑" charset="0"/>
                        </a:rPr>
                        <a:t>环保底背</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a:ln>
                            <a:noFill/>
                          </a:ln>
                          <a:solidFill>
                            <a:srgbClr val="1E4649"/>
                          </a:solidFill>
                          <a:effectLst/>
                          <a:latin typeface="微软雅黑" charset="0"/>
                          <a:ea typeface="微软雅黑" charset="0"/>
                          <a:cs typeface="微软雅黑" charset="0"/>
                        </a:rPr>
                        <a:t>足球</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2160588">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草丝特点</a:t>
                      </a:r>
                      <a:r>
                        <a:rPr kumimoji="0" lang="zh-CN" altLang="en-US" sz="1400" b="0" i="0" u="none" strike="noStrike" cap="none" normalizeH="0" baseline="0" dirty="0" smtClean="0">
                          <a:ln>
                            <a:noFill/>
                          </a:ln>
                          <a:solidFill>
                            <a:srgbClr val="FF0000"/>
                          </a:solidFill>
                          <a:effectLst/>
                          <a:latin typeface="微软雅黑" charset="0"/>
                          <a:ea typeface="微软雅黑" charset="0"/>
                          <a:cs typeface="微软雅黑" charset="0"/>
                        </a:rPr>
                        <a:t>：Ｖ型单丝优异</a:t>
                      </a: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的草丝挺度和回弹性</a:t>
                      </a:r>
                      <a:r>
                        <a:rPr kumimoji="0" lang="zh-CN" altLang="en-US" sz="1400" b="0" i="0" u="none" strike="noStrike" cap="none" normalizeH="0" baseline="0" dirty="0" smtClean="0">
                          <a:ln>
                            <a:noFill/>
                          </a:ln>
                          <a:solidFill>
                            <a:srgbClr val="FF0000"/>
                          </a:solidFill>
                          <a:effectLst/>
                          <a:latin typeface="微软雅黑" charset="0"/>
                          <a:ea typeface="微软雅黑" charset="0"/>
                          <a:cs typeface="微软雅黑" charset="0"/>
                        </a:rPr>
                        <a:t>，</a:t>
                      </a:r>
                      <a:r>
                        <a:rPr lang="zh-CN" altLang="zh-CN" sz="1400" b="0" i="0" u="none" strike="noStrike" cap="none" spc="0" baseline="0" dirty="0" smtClean="0">
                          <a:ln>
                            <a:noFill/>
                          </a:ln>
                          <a:solidFill>
                            <a:srgbClr val="FF0000"/>
                          </a:solidFill>
                          <a:effectLst/>
                          <a:uFillTx/>
                          <a:latin typeface="+mn-lt"/>
                          <a:ea typeface="+mn-ea"/>
                          <a:cs typeface="+mn-cs"/>
                          <a:sym typeface="Arial"/>
                        </a:rPr>
                        <a:t>曲丝工艺</a:t>
                      </a:r>
                      <a:r>
                        <a:rPr lang="zh-CN" altLang="en-US" sz="1400" b="0" i="0" u="none" strike="noStrike" cap="none" spc="0" baseline="0" dirty="0" smtClean="0">
                          <a:ln>
                            <a:noFill/>
                          </a:ln>
                          <a:solidFill>
                            <a:srgbClr val="FF0000"/>
                          </a:solidFill>
                          <a:effectLst/>
                          <a:uFillTx/>
                          <a:latin typeface="+mn-lt"/>
                          <a:ea typeface="+mn-ea"/>
                          <a:cs typeface="+mn-cs"/>
                          <a:sym typeface="Arial"/>
                        </a:rPr>
                        <a:t>采用</a:t>
                      </a:r>
                      <a:r>
                        <a:rPr lang="zh-CN" altLang="zh-CN" sz="1400" b="0" i="0" u="none" strike="noStrike" cap="none" spc="0" baseline="0" dirty="0" smtClean="0">
                          <a:ln>
                            <a:noFill/>
                          </a:ln>
                          <a:solidFill>
                            <a:srgbClr val="FF0000"/>
                          </a:solidFill>
                          <a:effectLst/>
                          <a:uFillTx/>
                          <a:latin typeface="+mn-lt"/>
                          <a:ea typeface="+mn-ea"/>
                          <a:cs typeface="+mn-cs"/>
                          <a:sym typeface="Arial"/>
                        </a:rPr>
                        <a:t>独家的</a:t>
                      </a:r>
                      <a:r>
                        <a:rPr lang="en-US" altLang="zh-CN" sz="1400" b="0" i="0" u="none" strike="noStrike" cap="none" spc="0" baseline="0" dirty="0" smtClean="0">
                          <a:ln>
                            <a:noFill/>
                          </a:ln>
                          <a:solidFill>
                            <a:srgbClr val="FF0000"/>
                          </a:solidFill>
                          <a:effectLst/>
                          <a:uFillTx/>
                          <a:latin typeface="+mn-lt"/>
                          <a:ea typeface="+mn-ea"/>
                          <a:cs typeface="+mn-cs"/>
                          <a:sym typeface="Arial"/>
                        </a:rPr>
                        <a:t>PE</a:t>
                      </a:r>
                      <a:r>
                        <a:rPr lang="zh-CN" altLang="zh-CN" sz="1400" b="0" i="0" u="none" strike="noStrike" cap="none" spc="0" baseline="0" dirty="0" smtClean="0">
                          <a:ln>
                            <a:noFill/>
                          </a:ln>
                          <a:solidFill>
                            <a:srgbClr val="FF0000"/>
                          </a:solidFill>
                          <a:effectLst/>
                          <a:uFillTx/>
                          <a:latin typeface="+mn-lt"/>
                          <a:ea typeface="+mn-ea"/>
                          <a:cs typeface="+mn-cs"/>
                          <a:sym typeface="Arial"/>
                        </a:rPr>
                        <a:t>曲丝工艺具有优异的整体收缩性能</a:t>
                      </a:r>
                      <a:r>
                        <a:rPr kumimoji="0" lang="zh-CN" altLang="en-US" sz="1400" b="0" i="0" u="none" strike="noStrike" cap="none" normalizeH="0" baseline="0" dirty="0" smtClean="0">
                          <a:ln>
                            <a:noFill/>
                          </a:ln>
                          <a:solidFill>
                            <a:srgbClr val="FF0000"/>
                          </a:solidFill>
                          <a:effectLst/>
                          <a:latin typeface="微软雅黑" charset="0"/>
                          <a:ea typeface="微软雅黑" charset="0"/>
                          <a:cs typeface="微软雅黑" charset="0"/>
                        </a:rPr>
                        <a:t>耐磨</a:t>
                      </a: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性极强，适合使用频率高的各类型场地</a:t>
                      </a:r>
                      <a:r>
                        <a:rPr kumimoji="0" lang="zh-CN" altLang="en-US" sz="1400" b="0" i="0" u="none" strike="noStrike" cap="none" normalizeH="0" baseline="0" dirty="0">
                          <a:ln>
                            <a:noFill/>
                          </a:ln>
                          <a:solidFill>
                            <a:srgbClr val="C00000"/>
                          </a:solidFill>
                          <a:effectLst/>
                          <a:latin typeface="微软雅黑" charset="0"/>
                          <a:ea typeface="微软雅黑" charset="0"/>
                          <a:cs typeface="微软雅黑"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rgbClr val="000000"/>
                        </a:solidFill>
                        <a:effectLst/>
                        <a:latin typeface="Arial" charset="0"/>
                        <a:ea typeface="宋体" charset="0"/>
                        <a:cs typeface="宋体"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横向</a:t>
                      </a:r>
                      <a:r>
                        <a:rPr kumimoji="0" lang="en-US" altLang="zh-CN" sz="1400" b="0" i="0" u="none" strike="noStrike" cap="none" normalizeH="0" baseline="0" dirty="0">
                          <a:ln>
                            <a:noFill/>
                          </a:ln>
                          <a:solidFill>
                            <a:srgbClr val="FF0000"/>
                          </a:solidFill>
                          <a:effectLst/>
                          <a:latin typeface="微软雅黑" charset="0"/>
                          <a:ea typeface="微软雅黑" charset="0"/>
                          <a:cs typeface="微软雅黑" charset="0"/>
                        </a:rPr>
                        <a:t>210</a:t>
                      </a: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行，</a:t>
                      </a:r>
                      <a:r>
                        <a:rPr kumimoji="0" lang="en-US" altLang="zh-CN" sz="1400" b="0" i="0" u="none" strike="noStrike" cap="none" normalizeH="0" baseline="0" dirty="0">
                          <a:ln>
                            <a:noFill/>
                          </a:ln>
                          <a:solidFill>
                            <a:srgbClr val="FF0000"/>
                          </a:solidFill>
                          <a:effectLst/>
                          <a:latin typeface="微软雅黑" charset="0"/>
                          <a:ea typeface="微软雅黑" charset="0"/>
                          <a:cs typeface="微软雅黑" charset="0"/>
                        </a:rPr>
                        <a:t>0.5Cm</a:t>
                      </a: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行距宽度，整体</a:t>
                      </a:r>
                      <a:r>
                        <a:rPr kumimoji="0" lang="en-US" altLang="zh-CN" sz="1400" b="0" i="0" u="none" strike="noStrike" cap="none" normalizeH="0" baseline="0" dirty="0">
                          <a:ln>
                            <a:noFill/>
                          </a:ln>
                          <a:solidFill>
                            <a:srgbClr val="FF0000"/>
                          </a:solidFill>
                          <a:effectLst/>
                          <a:latin typeface="微软雅黑" charset="0"/>
                          <a:ea typeface="微软雅黑" charset="0"/>
                          <a:cs typeface="微软雅黑" charset="0"/>
                        </a:rPr>
                        <a:t>44100</a:t>
                      </a:r>
                      <a:r>
                        <a:rPr kumimoji="0" lang="zh-CN" altLang="en-US" sz="1400" b="0" i="0" u="none" strike="noStrike" cap="none" normalizeH="0" baseline="0" dirty="0" smtClean="0">
                          <a:ln>
                            <a:noFill/>
                          </a:ln>
                          <a:solidFill>
                            <a:srgbClr val="FF0000"/>
                          </a:solidFill>
                          <a:effectLst/>
                          <a:latin typeface="微软雅黑" charset="0"/>
                          <a:ea typeface="微软雅黑" charset="0"/>
                          <a:cs typeface="微软雅黑" charset="0"/>
                        </a:rPr>
                        <a:t>针，排布更均匀，草线系统稳定更强</a:t>
                      </a:r>
                      <a:endPar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底部：采用</a:t>
                      </a:r>
                      <a:r>
                        <a:rPr kumimoji="0" lang="en-US" altLang="zh-CN" sz="1400" b="0" i="0" u="none" strike="noStrike" cap="none" normalizeH="0" baseline="0" dirty="0">
                          <a:ln>
                            <a:noFill/>
                          </a:ln>
                          <a:solidFill>
                            <a:srgbClr val="FF0000"/>
                          </a:solidFill>
                          <a:effectLst/>
                          <a:latin typeface="微软雅黑" charset="0"/>
                          <a:ea typeface="微软雅黑" charset="0"/>
                          <a:cs typeface="微软雅黑" charset="0"/>
                        </a:rPr>
                        <a:t>165g+120g</a:t>
                      </a: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特种进口底部，经纬度更加缜密，抗腐蚀以及耐候性强。</a:t>
                      </a:r>
                      <a:endParaRPr kumimoji="0" lang="en-US" altLang="zh-CN" sz="1400" b="0" i="0" u="none" strike="noStrike" cap="none" normalizeH="0" baseline="0" dirty="0">
                        <a:ln>
                          <a:noFill/>
                        </a:ln>
                        <a:solidFill>
                          <a:srgbClr val="FF0000"/>
                        </a:solidFill>
                        <a:effectLst/>
                        <a:latin typeface="微软雅黑" charset="0"/>
                        <a:ea typeface="微软雅黑" charset="0"/>
                        <a:cs typeface="微软雅黑"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0" i="0" u="none" strike="noStrike" cap="none" normalizeH="0" baseline="0" dirty="0">
                        <a:ln>
                          <a:noFill/>
                        </a:ln>
                        <a:solidFill>
                          <a:srgbClr val="FF0000"/>
                        </a:solidFill>
                        <a:effectLst/>
                        <a:latin typeface="微软雅黑" charset="0"/>
                        <a:ea typeface="微软雅黑" charset="0"/>
                        <a:cs typeface="微软雅黑"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背胶：为进口</a:t>
                      </a:r>
                      <a:r>
                        <a:rPr kumimoji="0" lang="en-US" altLang="zh-CN" sz="1400" b="0" i="0" u="none" strike="noStrike" cap="none" normalizeH="0" baseline="0" dirty="0">
                          <a:ln>
                            <a:noFill/>
                          </a:ln>
                          <a:solidFill>
                            <a:srgbClr val="FF0000"/>
                          </a:solidFill>
                          <a:effectLst/>
                          <a:latin typeface="微软雅黑" charset="0"/>
                          <a:ea typeface="微软雅黑" charset="0"/>
                          <a:cs typeface="微软雅黑" charset="0"/>
                        </a:rPr>
                        <a:t>PE</a:t>
                      </a: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混合料，</a:t>
                      </a:r>
                      <a:r>
                        <a:rPr kumimoji="0" lang="en-US" altLang="zh-CN" sz="1400" b="0" i="0" u="none" strike="noStrike" cap="none" normalizeH="0" baseline="0" dirty="0">
                          <a:ln>
                            <a:noFill/>
                          </a:ln>
                          <a:solidFill>
                            <a:srgbClr val="FF0000"/>
                          </a:solidFill>
                          <a:effectLst/>
                          <a:latin typeface="微软雅黑" charset="0"/>
                          <a:ea typeface="微软雅黑" charset="0"/>
                          <a:cs typeface="微软雅黑" charset="0"/>
                        </a:rPr>
                        <a:t>150</a:t>
                      </a:r>
                      <a:r>
                        <a:rPr kumimoji="0" lang="zh-CN" altLang="en-US" sz="1400" b="0" i="0" u="none" strike="noStrike" cap="none" normalizeH="0" baseline="0" dirty="0">
                          <a:ln>
                            <a:noFill/>
                          </a:ln>
                          <a:solidFill>
                            <a:srgbClr val="FF0000"/>
                          </a:solidFill>
                          <a:effectLst/>
                          <a:latin typeface="微软雅黑" charset="0"/>
                          <a:ea typeface="微软雅黑" charset="0"/>
                          <a:cs typeface="微软雅黑" charset="0"/>
                        </a:rPr>
                        <a:t>度高温热熔后涂覆于背面，渗透于草丝合为一体。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h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rgbClr val="000000"/>
                        </a:solidFill>
                        <a:effectLst/>
                        <a:latin typeface="Arial" charset="0"/>
                        <a:ea typeface="宋体" charset="0"/>
                        <a:cs typeface="宋体"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bl>
          </a:graphicData>
        </a:graphic>
      </p:graphicFrame>
      <p:pic>
        <p:nvPicPr>
          <p:cNvPr id="7" name="Picture 4" descr="D:\logo\爱奇\2011年品牌改造后\PPT\定稿PPT\人造草\2017\ECO环保草讲解方案燕.jpg"/>
          <p:cNvPicPr>
            <a:picLocks noChangeAspect="1" noChangeArrowheads="1"/>
          </p:cNvPicPr>
          <p:nvPr/>
        </p:nvPicPr>
        <p:blipFill>
          <a:blip r:embed="rId2">
            <a:extLst>
              <a:ext uri="{28A0092B-C50C-407E-A947-70E740481C1C}">
                <a14:useLocalDpi xmlns:a14="http://schemas.microsoft.com/office/drawing/2010/main" val="0"/>
              </a:ext>
            </a:extLst>
          </a:blip>
          <a:srcRect l="19772" t="31424" r="58873" b="26822"/>
          <a:stretch>
            <a:fillRect/>
          </a:stretch>
        </p:blipFill>
        <p:spPr bwMode="auto">
          <a:xfrm>
            <a:off x="2268538" y="2997200"/>
            <a:ext cx="1655762"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764704"/>
            <a:ext cx="4114800" cy="864096"/>
          </a:xfrm>
        </p:spPr>
        <p:txBody>
          <a:bodyPr>
            <a:normAutofit/>
          </a:bodyPr>
          <a:lstStyle/>
          <a:p>
            <a:r>
              <a:rPr lang="zh-CN" altLang="en-US" sz="3600" dirty="0">
                <a:solidFill>
                  <a:srgbClr val="77933C"/>
                </a:solidFill>
              </a:rPr>
              <a:t>非填充足球草系列：</a:t>
            </a:r>
            <a:endParaRPr kumimoji="1" lang="zh-CN" altLang="en-US" sz="3600" dirty="0">
              <a:solidFill>
                <a:srgbClr val="77933C"/>
              </a:solidFill>
            </a:endParaRPr>
          </a:p>
        </p:txBody>
      </p:sp>
      <p:sp>
        <p:nvSpPr>
          <p:cNvPr id="3" name="文本占位符 2"/>
          <p:cNvSpPr>
            <a:spLocks noGrp="1"/>
          </p:cNvSpPr>
          <p:nvPr>
            <p:ph type="body" idx="1"/>
          </p:nvPr>
        </p:nvSpPr>
        <p:spPr/>
        <p:txBody>
          <a:bodyPr/>
          <a:lstStyle/>
          <a:p>
            <a:pPr marL="0" indent="0">
              <a:buNone/>
            </a:pPr>
            <a:endParaRPr kumimoji="1" lang="zh-CN" altLang="en-US" dirty="0"/>
          </a:p>
        </p:txBody>
      </p:sp>
      <p:grpSp>
        <p:nvGrpSpPr>
          <p:cNvPr id="4" name="组合 3"/>
          <p:cNvGrpSpPr/>
          <p:nvPr/>
        </p:nvGrpSpPr>
        <p:grpSpPr>
          <a:xfrm>
            <a:off x="323527" y="1988840"/>
            <a:ext cx="6758179" cy="2088232"/>
            <a:chOff x="395535" y="1124744"/>
            <a:chExt cx="6758179" cy="2664296"/>
          </a:xfrm>
        </p:grpSpPr>
        <p:pic>
          <p:nvPicPr>
            <p:cNvPr id="5" name="Picture 2" descr="G:\ZBZ文件类别分类\其他设计\袁海燕\PPT\图片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5" y="1308489"/>
              <a:ext cx="6758179" cy="2388679"/>
            </a:xfrm>
            <a:prstGeom prst="rect">
              <a:avLst/>
            </a:prstGeom>
            <a:noFill/>
            <a:extLst>
              <a:ext uri="{909E8E84-426E-40dd-AFC4-6F175D3DCCD1}">
                <a14:hiddenFill xmlns:a14="http://schemas.microsoft.com/office/drawing/2010/main">
                  <a:solidFill>
                    <a:srgbClr val="FFFFFF"/>
                  </a:solidFill>
                </a14:hiddenFill>
              </a:ext>
            </a:extLst>
          </p:spPr>
        </p:pic>
        <p:sp>
          <p:nvSpPr>
            <p:cNvPr id="6" name="六边形 5"/>
            <p:cNvSpPr/>
            <p:nvPr/>
          </p:nvSpPr>
          <p:spPr>
            <a:xfrm>
              <a:off x="539552" y="2982054"/>
              <a:ext cx="936104" cy="806986"/>
            </a:xfrm>
            <a:prstGeom prst="hexagon">
              <a:avLst/>
            </a:prstGeom>
            <a:blipFill>
              <a:blip r:embed="rId3"/>
              <a:stretch>
                <a:fillRect/>
              </a:stretch>
            </a:blipFill>
            <a:ln w="19050" cap="flat">
              <a:solidFill>
                <a:schemeClr val="accent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zh-CN" altLang="en-US" sz="2000" b="1" i="0" u="none" strike="noStrike" cap="none" spc="0" normalizeH="0" baseline="0">
                <a:ln>
                  <a:noFill/>
                </a:ln>
                <a:solidFill>
                  <a:srgbClr val="000000"/>
                </a:solidFill>
                <a:effectLst/>
                <a:uFillTx/>
                <a:latin typeface="+mn-lt"/>
                <a:ea typeface="+mn-ea"/>
                <a:cs typeface="+mn-cs"/>
                <a:sym typeface="Arial"/>
              </a:endParaRPr>
            </a:p>
          </p:txBody>
        </p:sp>
        <p:sp>
          <p:nvSpPr>
            <p:cNvPr id="7" name="六边形 6"/>
            <p:cNvSpPr/>
            <p:nvPr/>
          </p:nvSpPr>
          <p:spPr>
            <a:xfrm>
              <a:off x="539552" y="1124744"/>
              <a:ext cx="936104" cy="806986"/>
            </a:xfrm>
            <a:prstGeom prst="hexagon">
              <a:avLst/>
            </a:prstGeom>
            <a:blipFill>
              <a:blip r:embed="rId4"/>
              <a:stretch>
                <a:fillRect/>
              </a:stretch>
            </a:blipFill>
            <a:ln w="19050" cap="flat">
              <a:solidFill>
                <a:schemeClr val="accent3"/>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zh-CN" altLang="en-US" sz="2000" b="1" i="0" u="none" strike="noStrike" cap="none" spc="0" normalizeH="0" baseline="0">
                <a:ln>
                  <a:noFill/>
                </a:ln>
                <a:solidFill>
                  <a:srgbClr val="000000"/>
                </a:solidFill>
                <a:effectLst/>
                <a:uFillTx/>
                <a:latin typeface="+mn-lt"/>
                <a:ea typeface="+mn-ea"/>
                <a:cs typeface="+mn-cs"/>
                <a:sym typeface="Arial"/>
              </a:endParaRPr>
            </a:p>
          </p:txBody>
        </p:sp>
      </p:grpSp>
      <p:grpSp>
        <p:nvGrpSpPr>
          <p:cNvPr id="8" name="组合 4"/>
          <p:cNvGrpSpPr/>
          <p:nvPr/>
        </p:nvGrpSpPr>
        <p:grpSpPr>
          <a:xfrm>
            <a:off x="6012160" y="2204864"/>
            <a:ext cx="2714625" cy="2057400"/>
            <a:chOff x="5778500" y="1628800"/>
            <a:chExt cx="2714625" cy="2057400"/>
          </a:xfrm>
        </p:grpSpPr>
        <p:pic>
          <p:nvPicPr>
            <p:cNvPr id="9" name="Picture 3" descr="G:\ZBZ文件类别分类\其他设计\袁海燕\PPT\图片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0" y="1628800"/>
              <a:ext cx="2714625" cy="2057400"/>
            </a:xfrm>
            <a:prstGeom prst="rect">
              <a:avLst/>
            </a:prstGeom>
            <a:noFill/>
            <a:extLst>
              <a:ext uri="{909E8E84-426E-40dd-AFC4-6F175D3DCCD1}">
                <a14:hiddenFill xmlns:a14="http://schemas.microsoft.com/office/drawing/2010/main">
                  <a:solidFill>
                    <a:srgbClr val="FFFFFF"/>
                  </a:solidFill>
                </a14:hiddenFill>
              </a:ext>
            </a:extLst>
          </p:spPr>
        </p:pic>
        <p:sp>
          <p:nvSpPr>
            <p:cNvPr id="10" name="Shape 157"/>
            <p:cNvSpPr/>
            <p:nvPr/>
          </p:nvSpPr>
          <p:spPr>
            <a:xfrm>
              <a:off x="5849937" y="2936874"/>
              <a:ext cx="2643188" cy="142877"/>
            </a:xfrm>
            <a:prstGeom prst="rect">
              <a:avLst/>
            </a:prstGeom>
            <a:ln w="25400">
              <a:solidFill>
                <a:srgbClr val="FF0000"/>
              </a:solidFill>
              <a:prstDash val="sysDash"/>
            </a:ln>
          </p:spPr>
          <p:txBody>
            <a:bodyPr lIns="45719" rIns="45719" anchor="ctr"/>
            <a:lstStyle/>
            <a:p>
              <a:pPr algn="l">
                <a:defRPr sz="1800" b="0">
                  <a:solidFill>
                    <a:srgbClr val="FFFFFF"/>
                  </a:solidFill>
                </a:defRPr>
              </a:pPr>
              <a:endParaRPr/>
            </a:p>
          </p:txBody>
        </p:sp>
      </p:grpSp>
      <p:pic>
        <p:nvPicPr>
          <p:cNvPr id="11" name="DSCN0234ABC.jpeg" descr="C:\Users\Administrator\Desktop\环保草PPT\环保PPT素材\环保素材\DSCN0234ABC.jpg"/>
          <p:cNvPicPr>
            <a:picLocks noChangeAspect="1"/>
          </p:cNvPicPr>
          <p:nvPr/>
        </p:nvPicPr>
        <p:blipFill>
          <a:blip r:embed="rId6">
            <a:extLst/>
          </a:blip>
          <a:stretch>
            <a:fillRect/>
          </a:stretch>
        </p:blipFill>
        <p:spPr>
          <a:xfrm>
            <a:off x="0" y="4789487"/>
            <a:ext cx="9161463" cy="2095501"/>
          </a:xfrm>
          <a:prstGeom prst="rect">
            <a:avLst/>
          </a:prstGeom>
          <a:ln w="12700">
            <a:miter lim="400000"/>
          </a:ln>
        </p:spPr>
      </p:pic>
    </p:spTree>
    <p:extLst>
      <p:ext uri="{BB962C8B-B14F-4D97-AF65-F5344CB8AC3E}">
        <p14:creationId xmlns:p14="http://schemas.microsoft.com/office/powerpoint/2010/main" val="19606746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332656"/>
            <a:ext cx="2674640" cy="709587"/>
          </a:xfrm>
        </p:spPr>
        <p:txBody>
          <a:bodyPr>
            <a:normAutofit/>
          </a:bodyPr>
          <a:lstStyle/>
          <a:p>
            <a:r>
              <a:rPr lang="zh-CN" altLang="en-US" sz="3600" b="1" dirty="0">
                <a:solidFill>
                  <a:srgbClr val="008000"/>
                </a:solidFill>
              </a:rPr>
              <a:t>非填充系列：</a:t>
            </a:r>
            <a:endParaRPr kumimoji="1" lang="zh-CN" altLang="en-US" sz="3600" b="1" dirty="0">
              <a:solidFill>
                <a:srgbClr val="008000"/>
              </a:solidFill>
            </a:endParaRPr>
          </a:p>
        </p:txBody>
      </p:sp>
      <p:sp>
        <p:nvSpPr>
          <p:cNvPr id="3" name="文本占位符 2"/>
          <p:cNvSpPr>
            <a:spLocks noGrp="1"/>
          </p:cNvSpPr>
          <p:nvPr>
            <p:ph type="body" idx="1"/>
          </p:nvPr>
        </p:nvSpPr>
        <p:spPr/>
        <p:txBody>
          <a:bodyPr>
            <a:normAutofit fontScale="92500" lnSpcReduction="20000"/>
          </a:bodyPr>
          <a:lstStyle/>
          <a:p>
            <a:pPr marL="457200" indent="-457200">
              <a:lnSpc>
                <a:spcPct val="150000"/>
              </a:lnSpc>
              <a:buClr>
                <a:srgbClr val="619428"/>
              </a:buClr>
              <a:buFont typeface="Wingdings"/>
              <a:buChar char="●"/>
              <a:defRPr sz="2400" b="0">
                <a:solidFill>
                  <a:srgbClr val="0D0D0D"/>
                </a:solidFill>
                <a:latin typeface="Songti SC Regular"/>
                <a:ea typeface="Songti SC Regular"/>
                <a:cs typeface="Songti SC Regular"/>
                <a:sym typeface="Songti SC Regular"/>
              </a:defRPr>
            </a:pPr>
            <a:r>
              <a:rPr lang="zh-CN" altLang="en-US" dirty="0"/>
              <a:t>专业的性能，经久耐用，可比赛使用</a:t>
            </a:r>
          </a:p>
          <a:p>
            <a:pPr marL="457200" indent="-457200">
              <a:lnSpc>
                <a:spcPct val="150000"/>
              </a:lnSpc>
              <a:buClr>
                <a:srgbClr val="619428"/>
              </a:buClr>
              <a:buFont typeface="Wingdings"/>
              <a:buChar char="●"/>
              <a:defRPr sz="2400" b="0">
                <a:solidFill>
                  <a:srgbClr val="0D0D0D"/>
                </a:solidFill>
                <a:latin typeface="微软雅黑"/>
                <a:ea typeface="微软雅黑"/>
                <a:cs typeface="微软雅黑"/>
                <a:sym typeface="微软雅黑"/>
              </a:defRPr>
            </a:pPr>
            <a:r>
              <a:rPr lang="zh-CN" altLang="en-US" dirty="0">
                <a:latin typeface="宋体"/>
                <a:ea typeface="宋体"/>
                <a:cs typeface="宋体"/>
                <a:sym typeface="宋体"/>
              </a:rPr>
              <a:t>维护消耗小！成本最低</a:t>
            </a:r>
            <a:r>
              <a:rPr lang="en-US" altLang="zh-CN" dirty="0"/>
              <a:t>! </a:t>
            </a:r>
          </a:p>
          <a:p>
            <a:pPr marL="457200" indent="-457200">
              <a:lnSpc>
                <a:spcPct val="150000"/>
              </a:lnSpc>
              <a:buClr>
                <a:srgbClr val="619428"/>
              </a:buClr>
              <a:buFont typeface="Wingdings"/>
              <a:buChar char="●"/>
              <a:defRPr sz="2400" b="0">
                <a:solidFill>
                  <a:srgbClr val="0D0D0D"/>
                </a:solidFill>
                <a:latin typeface="微软雅黑"/>
                <a:ea typeface="微软雅黑"/>
                <a:cs typeface="微软雅黑"/>
                <a:sym typeface="微软雅黑"/>
              </a:defRPr>
            </a:pPr>
            <a:r>
              <a:rPr lang="zh-CN" altLang="en-US" dirty="0">
                <a:latin typeface="宋体"/>
                <a:ea typeface="宋体"/>
                <a:cs typeface="宋体"/>
                <a:sym typeface="宋体"/>
              </a:rPr>
              <a:t>完美的</a:t>
            </a:r>
            <a:r>
              <a:rPr lang="zh-CN" altLang="en-US" dirty="0"/>
              <a:t> </a:t>
            </a:r>
            <a:r>
              <a:rPr lang="en-US" altLang="zh-CN" dirty="0"/>
              <a:t>GMAX </a:t>
            </a:r>
            <a:r>
              <a:rPr lang="zh-CN" altLang="en-US" dirty="0">
                <a:latin typeface="宋体"/>
                <a:ea typeface="宋体"/>
                <a:cs typeface="宋体"/>
                <a:sym typeface="宋体"/>
              </a:rPr>
              <a:t>级</a:t>
            </a:r>
            <a:r>
              <a:rPr lang="en-US" altLang="zh-CN" dirty="0"/>
              <a:t>!</a:t>
            </a:r>
          </a:p>
          <a:p>
            <a:pPr marL="457200" indent="-457200">
              <a:lnSpc>
                <a:spcPct val="150000"/>
              </a:lnSpc>
              <a:buFont typeface="Wingdings"/>
              <a:buChar char="●"/>
              <a:defRPr sz="2400" b="0">
                <a:solidFill>
                  <a:srgbClr val="FF0000"/>
                </a:solidFill>
                <a:latin typeface="微软雅黑"/>
                <a:ea typeface="微软雅黑"/>
                <a:cs typeface="微软雅黑"/>
                <a:sym typeface="微软雅黑"/>
              </a:defRPr>
            </a:pPr>
            <a:r>
              <a:rPr lang="en-US" altLang="zh-CN" dirty="0"/>
              <a:t>100% </a:t>
            </a:r>
            <a:r>
              <a:rPr lang="zh-CN" altLang="en-US" dirty="0">
                <a:latin typeface="宋体"/>
                <a:ea typeface="宋体"/>
                <a:cs typeface="宋体"/>
                <a:sym typeface="宋体"/>
              </a:rPr>
              <a:t>可回收</a:t>
            </a:r>
            <a:r>
              <a:rPr lang="en-US" altLang="zh-CN" dirty="0"/>
              <a:t>!</a:t>
            </a:r>
          </a:p>
          <a:p>
            <a:pPr marL="457200" indent="-457200">
              <a:lnSpc>
                <a:spcPct val="150000"/>
              </a:lnSpc>
              <a:buFont typeface="Wingdings"/>
              <a:buChar char="●"/>
              <a:defRPr sz="2400" b="0">
                <a:solidFill>
                  <a:srgbClr val="FF0000"/>
                </a:solidFill>
                <a:latin typeface="微软雅黑"/>
                <a:ea typeface="微软雅黑"/>
                <a:cs typeface="微软雅黑"/>
                <a:sym typeface="微软雅黑"/>
              </a:defRPr>
            </a:pPr>
            <a:r>
              <a:rPr lang="en-US" altLang="zh-CN" dirty="0"/>
              <a:t>No </a:t>
            </a:r>
            <a:r>
              <a:rPr lang="zh-CN" altLang="en-US" dirty="0">
                <a:latin typeface="宋体"/>
                <a:ea typeface="宋体"/>
                <a:cs typeface="宋体"/>
                <a:sym typeface="宋体"/>
              </a:rPr>
              <a:t>健康风险</a:t>
            </a:r>
            <a:r>
              <a:rPr lang="en-US" altLang="zh-CN" dirty="0"/>
              <a:t>! </a:t>
            </a:r>
            <a:r>
              <a:rPr lang="zh-CN" altLang="en-US" dirty="0">
                <a:latin typeface="宋体"/>
                <a:ea typeface="宋体"/>
                <a:cs typeface="宋体"/>
                <a:sym typeface="宋体"/>
              </a:rPr>
              <a:t>无需填充</a:t>
            </a:r>
            <a:r>
              <a:rPr lang="en-US" altLang="zh-CN" dirty="0"/>
              <a:t>! (</a:t>
            </a:r>
            <a:r>
              <a:rPr lang="zh-CN" altLang="en-US" dirty="0">
                <a:latin typeface="宋体"/>
                <a:ea typeface="宋体"/>
                <a:cs typeface="宋体"/>
                <a:sym typeface="宋体"/>
              </a:rPr>
              <a:t>废弃橡胶</a:t>
            </a:r>
            <a:r>
              <a:rPr lang="en-US" altLang="zh-CN" dirty="0"/>
              <a:t>)</a:t>
            </a:r>
          </a:p>
          <a:p>
            <a:pPr marL="457200" indent="-457200">
              <a:defRPr sz="2800" b="0" i="1">
                <a:solidFill>
                  <a:srgbClr val="FF0000"/>
                </a:solidFill>
              </a:defRPr>
            </a:pPr>
            <a:r>
              <a:rPr lang="en-US" altLang="zh-CN" dirty="0"/>
              <a:t>		</a:t>
            </a:r>
          </a:p>
          <a:p>
            <a:endParaRPr kumimoji="1" lang="zh-CN" altLang="en-US" dirty="0"/>
          </a:p>
        </p:txBody>
      </p:sp>
      <p:pic>
        <p:nvPicPr>
          <p:cNvPr id="4" name="DSCN0234ABC.jpeg" descr="C:\Users\Administrator\Desktop\环保草PPT\环保PPT素材\环保素材\DSCN0234ABC.jpg"/>
          <p:cNvPicPr>
            <a:picLocks noChangeAspect="1"/>
          </p:cNvPicPr>
          <p:nvPr/>
        </p:nvPicPr>
        <p:blipFill>
          <a:blip r:embed="rId2">
            <a:extLst/>
          </a:blip>
          <a:stretch>
            <a:fillRect/>
          </a:stretch>
        </p:blipFill>
        <p:spPr>
          <a:xfrm>
            <a:off x="0" y="4789487"/>
            <a:ext cx="9161463" cy="2095501"/>
          </a:xfrm>
          <a:prstGeom prst="rect">
            <a:avLst/>
          </a:prstGeom>
          <a:ln w="12700">
            <a:miter lim="400000"/>
          </a:ln>
        </p:spPr>
      </p:pic>
    </p:spTree>
    <p:extLst>
      <p:ext uri="{BB962C8B-B14F-4D97-AF65-F5344CB8AC3E}">
        <p14:creationId xmlns:p14="http://schemas.microsoft.com/office/powerpoint/2010/main" val="31755997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620687"/>
            <a:ext cx="8229600" cy="720081"/>
          </a:xfrm>
        </p:spPr>
        <p:txBody>
          <a:bodyPr>
            <a:noAutofit/>
          </a:bodyPr>
          <a:lstStyle/>
          <a:p>
            <a:r>
              <a:rPr lang="en-US" altLang="zh-CN" sz="3600" dirty="0">
                <a:solidFill>
                  <a:srgbClr val="77933C"/>
                </a:solidFill>
              </a:rPr>
              <a:t>ECO</a:t>
            </a:r>
            <a:r>
              <a:rPr lang="zh-CN" altLang="en-US" sz="3600" dirty="0">
                <a:solidFill>
                  <a:srgbClr val="77933C"/>
                </a:solidFill>
                <a:latin typeface="宋体"/>
                <a:ea typeface="宋体"/>
                <a:cs typeface="宋体"/>
                <a:sym typeface="宋体"/>
              </a:rPr>
              <a:t>环保型人造草坪技术参数特点</a:t>
            </a:r>
            <a:br>
              <a:rPr lang="zh-CN" altLang="en-US" sz="3600" dirty="0">
                <a:solidFill>
                  <a:srgbClr val="77933C"/>
                </a:solidFill>
                <a:latin typeface="宋体"/>
                <a:ea typeface="宋体"/>
                <a:cs typeface="宋体"/>
                <a:sym typeface="宋体"/>
              </a:rPr>
            </a:br>
            <a:endParaRPr kumimoji="1" lang="zh-CN" altLang="en-US" sz="3600" dirty="0">
              <a:solidFill>
                <a:srgbClr val="77933C"/>
              </a:solidFill>
            </a:endParaRPr>
          </a:p>
        </p:txBody>
      </p:sp>
      <p:sp>
        <p:nvSpPr>
          <p:cNvPr id="3" name="文本占位符 2"/>
          <p:cNvSpPr>
            <a:spLocks noGrp="1"/>
          </p:cNvSpPr>
          <p:nvPr>
            <p:ph type="body" idx="1"/>
          </p:nvPr>
        </p:nvSpPr>
        <p:spPr/>
        <p:txBody>
          <a:bodyPr/>
          <a:lstStyle/>
          <a:p>
            <a:endParaRPr kumimoji="1" lang="zh-CN" altLang="en-US" dirty="0"/>
          </a:p>
        </p:txBody>
      </p:sp>
      <p:pic>
        <p:nvPicPr>
          <p:cNvPr id="4" name="Picture 4" descr="D:\logo\爱奇\2011年品牌改造后\PPT\定稿PPT\人造草\2017\ECO环保草讲解方案燕.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3" y="1268413"/>
            <a:ext cx="8523287"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421978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7"/>
          <p:cNvGrpSpPr/>
          <p:nvPr/>
        </p:nvGrpSpPr>
        <p:grpSpPr>
          <a:xfrm>
            <a:off x="5364162" y="2306637"/>
            <a:ext cx="1516063" cy="2441576"/>
            <a:chOff x="0" y="0"/>
            <a:chExt cx="1516062" cy="2441575"/>
          </a:xfrm>
        </p:grpSpPr>
        <p:sp>
          <p:nvSpPr>
            <p:cNvPr id="34" name="Shape 34"/>
            <p:cNvSpPr/>
            <p:nvPr/>
          </p:nvSpPr>
          <p:spPr>
            <a:xfrm>
              <a:off x="0" y="0"/>
              <a:ext cx="1511300" cy="1630363"/>
            </a:xfrm>
            <a:prstGeom prst="rect">
              <a:avLst/>
            </a:prstGeom>
            <a:solidFill>
              <a:srgbClr val="70AC2E"/>
            </a:solidFill>
            <a:ln w="12700" cap="flat">
              <a:noFill/>
              <a:miter lim="400000"/>
            </a:ln>
            <a:effectLst/>
          </p:spPr>
          <p:txBody>
            <a:bodyPr wrap="square" lIns="45719" tIns="45719" rIns="45719" bIns="45719" numCol="1" anchor="ctr">
              <a:noAutofit/>
            </a:bodyPr>
            <a:lstStyle/>
            <a:p>
              <a:pPr algn="l">
                <a:defRPr sz="1800" b="0">
                  <a:solidFill>
                    <a:srgbClr val="99CC00"/>
                  </a:solidFill>
                </a:defRPr>
              </a:pPr>
              <a:endParaRPr/>
            </a:p>
          </p:txBody>
        </p:sp>
        <p:sp>
          <p:nvSpPr>
            <p:cNvPr id="35" name="Shape 35"/>
            <p:cNvSpPr/>
            <p:nvPr/>
          </p:nvSpPr>
          <p:spPr>
            <a:xfrm>
              <a:off x="1587" y="1654175"/>
              <a:ext cx="1514476" cy="787400"/>
            </a:xfrm>
            <a:prstGeom prst="rect">
              <a:avLst/>
            </a:prstGeom>
            <a:gradFill flip="none" rotWithShape="1">
              <a:gsLst>
                <a:gs pos="0">
                  <a:srgbClr val="FFFFFF">
                    <a:alpha val="62998"/>
                  </a:srgbClr>
                </a:gs>
                <a:gs pos="100000">
                  <a:srgbClr val="9DDB03">
                    <a:alpha val="29998"/>
                  </a:srgbClr>
                </a:gs>
              </a:gsLst>
              <a:lin ang="16200000" scaled="0"/>
            </a:gradFill>
            <a:ln w="12700" cap="flat">
              <a:noFill/>
              <a:miter lim="400000"/>
            </a:ln>
            <a:effectLst/>
          </p:spPr>
          <p:txBody>
            <a:bodyPr wrap="square" lIns="45719" tIns="45719" rIns="45719" bIns="45719" numCol="1" anchor="ctr">
              <a:noAutofit/>
            </a:bodyPr>
            <a:lstStyle/>
            <a:p>
              <a:pPr algn="l">
                <a:defRPr sz="1800" b="0"/>
              </a:pPr>
              <a:endParaRPr/>
            </a:p>
          </p:txBody>
        </p:sp>
        <p:sp>
          <p:nvSpPr>
            <p:cNvPr id="36" name="Shape 36"/>
            <p:cNvSpPr/>
            <p:nvPr/>
          </p:nvSpPr>
          <p:spPr>
            <a:xfrm>
              <a:off x="22225" y="639762"/>
              <a:ext cx="1458913"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l">
                <a:defRPr sz="2200" b="0"/>
              </a:pPr>
              <a:r>
                <a:t> </a:t>
              </a:r>
              <a:r>
                <a:rPr>
                  <a:latin typeface="宋体"/>
                  <a:ea typeface="宋体"/>
                  <a:cs typeface="宋体"/>
                  <a:sym typeface="宋体"/>
                </a:rPr>
                <a:t>经典案例</a:t>
              </a:r>
            </a:p>
          </p:txBody>
        </p:sp>
      </p:grpSp>
      <p:grpSp>
        <p:nvGrpSpPr>
          <p:cNvPr id="41" name="Group 41"/>
          <p:cNvGrpSpPr/>
          <p:nvPr/>
        </p:nvGrpSpPr>
        <p:grpSpPr>
          <a:xfrm>
            <a:off x="539750" y="2306637"/>
            <a:ext cx="1655763" cy="2441576"/>
            <a:chOff x="0" y="0"/>
            <a:chExt cx="1655762" cy="2441575"/>
          </a:xfrm>
        </p:grpSpPr>
        <p:sp>
          <p:nvSpPr>
            <p:cNvPr id="38" name="Shape 38"/>
            <p:cNvSpPr/>
            <p:nvPr/>
          </p:nvSpPr>
          <p:spPr>
            <a:xfrm>
              <a:off x="88900" y="0"/>
              <a:ext cx="1511300" cy="1631950"/>
            </a:xfrm>
            <a:prstGeom prst="rect">
              <a:avLst/>
            </a:prstGeom>
            <a:solidFill>
              <a:srgbClr val="70AC2E"/>
            </a:solidFill>
            <a:ln w="12700" cap="flat">
              <a:noFill/>
              <a:miter lim="400000"/>
            </a:ln>
            <a:effectLst/>
          </p:spPr>
          <p:txBody>
            <a:bodyPr wrap="square" lIns="45719" tIns="45719" rIns="45719" bIns="45719" numCol="1" anchor="ctr">
              <a:noAutofit/>
            </a:bodyPr>
            <a:lstStyle/>
            <a:p>
              <a:pPr algn="l">
                <a:defRPr sz="1800" b="0">
                  <a:solidFill>
                    <a:srgbClr val="619428"/>
                  </a:solidFill>
                </a:defRPr>
              </a:pPr>
              <a:endParaRPr/>
            </a:p>
          </p:txBody>
        </p:sp>
        <p:sp>
          <p:nvSpPr>
            <p:cNvPr id="39" name="Shape 39"/>
            <p:cNvSpPr/>
            <p:nvPr/>
          </p:nvSpPr>
          <p:spPr>
            <a:xfrm>
              <a:off x="90487" y="1654175"/>
              <a:ext cx="1514476" cy="787400"/>
            </a:xfrm>
            <a:prstGeom prst="rect">
              <a:avLst/>
            </a:prstGeom>
            <a:gradFill flip="none" rotWithShape="1">
              <a:gsLst>
                <a:gs pos="0">
                  <a:srgbClr val="FFFFFF">
                    <a:alpha val="62998"/>
                  </a:srgbClr>
                </a:gs>
                <a:gs pos="100000">
                  <a:srgbClr val="9DDB03">
                    <a:alpha val="29998"/>
                  </a:srgbClr>
                </a:gs>
              </a:gsLst>
              <a:lin ang="16200000" scaled="0"/>
            </a:gradFill>
            <a:ln w="12700" cap="flat">
              <a:noFill/>
              <a:miter lim="400000"/>
            </a:ln>
            <a:effectLst/>
          </p:spPr>
          <p:txBody>
            <a:bodyPr wrap="square" lIns="45719" tIns="45719" rIns="45719" bIns="45719" numCol="1" anchor="ctr">
              <a:noAutofit/>
            </a:bodyPr>
            <a:lstStyle/>
            <a:p>
              <a:pPr algn="l">
                <a:defRPr sz="1800" b="0"/>
              </a:pPr>
              <a:endParaRPr/>
            </a:p>
          </p:txBody>
        </p:sp>
        <p:sp>
          <p:nvSpPr>
            <p:cNvPr id="40" name="Shape 40"/>
            <p:cNvSpPr/>
            <p:nvPr/>
          </p:nvSpPr>
          <p:spPr>
            <a:xfrm>
              <a:off x="0" y="630237"/>
              <a:ext cx="1655763"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l">
                <a:defRPr sz="2200" b="0"/>
              </a:pPr>
              <a:r>
                <a:t>   </a:t>
              </a:r>
              <a:r>
                <a:rPr>
                  <a:latin typeface="宋体"/>
                  <a:ea typeface="宋体"/>
                  <a:cs typeface="宋体"/>
                  <a:sym typeface="宋体"/>
                </a:rPr>
                <a:t>安全隐患</a:t>
              </a:r>
            </a:p>
          </p:txBody>
        </p:sp>
      </p:grpSp>
      <p:grpSp>
        <p:nvGrpSpPr>
          <p:cNvPr id="45" name="Group 45"/>
          <p:cNvGrpSpPr/>
          <p:nvPr/>
        </p:nvGrpSpPr>
        <p:grpSpPr>
          <a:xfrm>
            <a:off x="6948487" y="2306637"/>
            <a:ext cx="1516063" cy="2441576"/>
            <a:chOff x="0" y="0"/>
            <a:chExt cx="1516062" cy="2441575"/>
          </a:xfrm>
        </p:grpSpPr>
        <p:sp>
          <p:nvSpPr>
            <p:cNvPr id="42" name="Shape 42"/>
            <p:cNvSpPr/>
            <p:nvPr/>
          </p:nvSpPr>
          <p:spPr>
            <a:xfrm>
              <a:off x="0" y="0"/>
              <a:ext cx="1511300" cy="1630363"/>
            </a:xfrm>
            <a:prstGeom prst="rect">
              <a:avLst/>
            </a:prstGeom>
            <a:solidFill>
              <a:srgbClr val="70AC2E"/>
            </a:solidFill>
            <a:ln w="12700" cap="flat">
              <a:noFill/>
              <a:miter lim="400000"/>
            </a:ln>
            <a:effectLst/>
          </p:spPr>
          <p:txBody>
            <a:bodyPr wrap="square" lIns="45719" tIns="45719" rIns="45719" bIns="45719" numCol="1" anchor="ctr">
              <a:noAutofit/>
            </a:bodyPr>
            <a:lstStyle/>
            <a:p>
              <a:pPr algn="l">
                <a:defRPr sz="1800" b="0">
                  <a:solidFill>
                    <a:srgbClr val="99CC00"/>
                  </a:solidFill>
                </a:defRPr>
              </a:pPr>
              <a:endParaRPr/>
            </a:p>
          </p:txBody>
        </p:sp>
        <p:sp>
          <p:nvSpPr>
            <p:cNvPr id="43" name="Shape 43"/>
            <p:cNvSpPr/>
            <p:nvPr/>
          </p:nvSpPr>
          <p:spPr>
            <a:xfrm>
              <a:off x="1587" y="1654175"/>
              <a:ext cx="1514476" cy="787400"/>
            </a:xfrm>
            <a:prstGeom prst="rect">
              <a:avLst/>
            </a:prstGeom>
            <a:gradFill flip="none" rotWithShape="1">
              <a:gsLst>
                <a:gs pos="0">
                  <a:srgbClr val="FFFFFF">
                    <a:alpha val="62998"/>
                  </a:srgbClr>
                </a:gs>
                <a:gs pos="100000">
                  <a:srgbClr val="9DDB03">
                    <a:alpha val="29998"/>
                  </a:srgbClr>
                </a:gs>
              </a:gsLst>
              <a:lin ang="16200000" scaled="0"/>
            </a:gradFill>
            <a:ln w="12700" cap="flat">
              <a:noFill/>
              <a:miter lim="400000"/>
            </a:ln>
            <a:effectLst/>
          </p:spPr>
          <p:txBody>
            <a:bodyPr wrap="square" lIns="45719" tIns="45719" rIns="45719" bIns="45719" numCol="1" anchor="ctr">
              <a:noAutofit/>
            </a:bodyPr>
            <a:lstStyle/>
            <a:p>
              <a:pPr algn="l">
                <a:defRPr sz="1800" b="0"/>
              </a:pPr>
              <a:endParaRPr/>
            </a:p>
          </p:txBody>
        </p:sp>
        <p:sp>
          <p:nvSpPr>
            <p:cNvPr id="44" name="Shape 44"/>
            <p:cNvSpPr/>
            <p:nvPr/>
          </p:nvSpPr>
          <p:spPr>
            <a:xfrm>
              <a:off x="52387" y="639762"/>
              <a:ext cx="1458913"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l">
                <a:defRPr sz="2200" b="0"/>
              </a:pPr>
              <a:r>
                <a:t> </a:t>
              </a:r>
              <a:r>
                <a:rPr>
                  <a:latin typeface="宋体"/>
                  <a:ea typeface="宋体"/>
                  <a:cs typeface="宋体"/>
                  <a:sym typeface="宋体"/>
                </a:rPr>
                <a:t>企业实力</a:t>
              </a:r>
            </a:p>
          </p:txBody>
        </p:sp>
      </p:grpSp>
      <p:grpSp>
        <p:nvGrpSpPr>
          <p:cNvPr id="50" name="Group 50"/>
          <p:cNvGrpSpPr/>
          <p:nvPr/>
        </p:nvGrpSpPr>
        <p:grpSpPr>
          <a:xfrm>
            <a:off x="3779837" y="2306637"/>
            <a:ext cx="1522414" cy="2441576"/>
            <a:chOff x="0" y="0"/>
            <a:chExt cx="1522413" cy="2441575"/>
          </a:xfrm>
        </p:grpSpPr>
        <p:grpSp>
          <p:nvGrpSpPr>
            <p:cNvPr id="48" name="Group 48"/>
            <p:cNvGrpSpPr/>
            <p:nvPr/>
          </p:nvGrpSpPr>
          <p:grpSpPr>
            <a:xfrm>
              <a:off x="0" y="0"/>
              <a:ext cx="1522413" cy="2441575"/>
              <a:chOff x="0" y="0"/>
              <a:chExt cx="1522412" cy="2441575"/>
            </a:xfrm>
          </p:grpSpPr>
          <p:sp>
            <p:nvSpPr>
              <p:cNvPr id="46" name="Shape 46"/>
              <p:cNvSpPr/>
              <p:nvPr/>
            </p:nvSpPr>
            <p:spPr>
              <a:xfrm>
                <a:off x="0" y="0"/>
                <a:ext cx="1512888" cy="1630363"/>
              </a:xfrm>
              <a:prstGeom prst="rect">
                <a:avLst/>
              </a:prstGeom>
              <a:solidFill>
                <a:srgbClr val="70AC2E"/>
              </a:solidFill>
              <a:ln w="12700" cap="flat">
                <a:noFill/>
                <a:miter lim="400000"/>
              </a:ln>
              <a:effectLst/>
            </p:spPr>
            <p:txBody>
              <a:bodyPr wrap="square" lIns="45719" tIns="45719" rIns="45719" bIns="45719" numCol="1" anchor="ctr">
                <a:noAutofit/>
              </a:bodyPr>
              <a:lstStyle/>
              <a:p>
                <a:pPr algn="l">
                  <a:defRPr sz="1800" b="0">
                    <a:solidFill>
                      <a:srgbClr val="99CC00"/>
                    </a:solidFill>
                  </a:defRPr>
                </a:pPr>
                <a:endParaRPr/>
              </a:p>
            </p:txBody>
          </p:sp>
          <p:sp>
            <p:nvSpPr>
              <p:cNvPr id="47" name="Shape 47"/>
              <p:cNvSpPr/>
              <p:nvPr/>
            </p:nvSpPr>
            <p:spPr>
              <a:xfrm>
                <a:off x="7937" y="1654175"/>
                <a:ext cx="1514476" cy="787400"/>
              </a:xfrm>
              <a:prstGeom prst="rect">
                <a:avLst/>
              </a:prstGeom>
              <a:gradFill flip="none" rotWithShape="1">
                <a:gsLst>
                  <a:gs pos="0">
                    <a:srgbClr val="FFFFFF">
                      <a:alpha val="62998"/>
                    </a:srgbClr>
                  </a:gs>
                  <a:gs pos="100000">
                    <a:srgbClr val="9DDB03">
                      <a:alpha val="29998"/>
                    </a:srgbClr>
                  </a:gs>
                </a:gsLst>
                <a:lin ang="16200000" scaled="0"/>
              </a:gradFill>
              <a:ln w="12700" cap="flat">
                <a:noFill/>
                <a:miter lim="400000"/>
              </a:ln>
              <a:effectLst/>
            </p:spPr>
            <p:txBody>
              <a:bodyPr wrap="square" lIns="45719" tIns="45719" rIns="45719" bIns="45719" numCol="1" anchor="ctr">
                <a:noAutofit/>
              </a:bodyPr>
              <a:lstStyle/>
              <a:p>
                <a:pPr algn="l">
                  <a:defRPr sz="1800" b="0"/>
                </a:pPr>
                <a:endParaRPr/>
              </a:p>
            </p:txBody>
          </p:sp>
        </p:grpSp>
        <p:sp>
          <p:nvSpPr>
            <p:cNvPr id="49" name="Shape 49"/>
            <p:cNvSpPr/>
            <p:nvPr/>
          </p:nvSpPr>
          <p:spPr>
            <a:xfrm>
              <a:off x="159880" y="618306"/>
              <a:ext cx="1220844" cy="4308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a:defRPr sz="2200" b="0">
                  <a:latin typeface="宋体"/>
                  <a:ea typeface="宋体"/>
                  <a:cs typeface="宋体"/>
                  <a:sym typeface="宋体"/>
                </a:defRPr>
              </a:lvl1pPr>
            </a:lstStyle>
            <a:p>
              <a:pPr>
                <a:defRPr>
                  <a:latin typeface="+mn-lt"/>
                  <a:ea typeface="+mn-ea"/>
                  <a:cs typeface="+mn-cs"/>
                  <a:sym typeface="Arial"/>
                </a:defRPr>
              </a:pPr>
              <a:r>
                <a:rPr lang="zh-CN" altLang="en-US" dirty="0" smtClean="0">
                  <a:latin typeface="宋体"/>
                  <a:ea typeface="宋体"/>
                  <a:cs typeface="宋体"/>
                  <a:sym typeface="宋体"/>
                </a:rPr>
                <a:t>场地维护</a:t>
              </a:r>
              <a:endParaRPr dirty="0">
                <a:latin typeface="宋体"/>
                <a:ea typeface="宋体"/>
                <a:cs typeface="宋体"/>
                <a:sym typeface="宋体"/>
              </a:endParaRPr>
            </a:p>
          </p:txBody>
        </p:sp>
      </p:grpSp>
      <p:grpSp>
        <p:nvGrpSpPr>
          <p:cNvPr id="55" name="Group 55"/>
          <p:cNvGrpSpPr/>
          <p:nvPr/>
        </p:nvGrpSpPr>
        <p:grpSpPr>
          <a:xfrm>
            <a:off x="2136775" y="2306637"/>
            <a:ext cx="1655764" cy="2441576"/>
            <a:chOff x="0" y="0"/>
            <a:chExt cx="1655763" cy="2441575"/>
          </a:xfrm>
        </p:grpSpPr>
        <p:grpSp>
          <p:nvGrpSpPr>
            <p:cNvPr id="53" name="Group 53"/>
            <p:cNvGrpSpPr/>
            <p:nvPr/>
          </p:nvGrpSpPr>
          <p:grpSpPr>
            <a:xfrm>
              <a:off x="79300" y="0"/>
              <a:ext cx="1516064" cy="2441575"/>
              <a:chOff x="0" y="0"/>
              <a:chExt cx="1516062" cy="2441575"/>
            </a:xfrm>
          </p:grpSpPr>
          <p:sp>
            <p:nvSpPr>
              <p:cNvPr id="51" name="Shape 51"/>
              <p:cNvSpPr/>
              <p:nvPr/>
            </p:nvSpPr>
            <p:spPr>
              <a:xfrm>
                <a:off x="-1" y="0"/>
                <a:ext cx="1511302" cy="1631950"/>
              </a:xfrm>
              <a:prstGeom prst="rect">
                <a:avLst/>
              </a:prstGeom>
              <a:solidFill>
                <a:srgbClr val="70AC2E"/>
              </a:solidFill>
              <a:ln w="12700" cap="flat">
                <a:noFill/>
                <a:miter lim="400000"/>
              </a:ln>
              <a:effectLst/>
            </p:spPr>
            <p:txBody>
              <a:bodyPr wrap="square" lIns="45719" tIns="45719" rIns="45719" bIns="45719" numCol="1" anchor="ctr">
                <a:noAutofit/>
              </a:bodyPr>
              <a:lstStyle/>
              <a:p>
                <a:pPr algn="l">
                  <a:defRPr sz="1800" b="0">
                    <a:solidFill>
                      <a:srgbClr val="99CC00"/>
                    </a:solidFill>
                  </a:defRPr>
                </a:pPr>
                <a:endParaRPr/>
              </a:p>
            </p:txBody>
          </p:sp>
          <p:sp>
            <p:nvSpPr>
              <p:cNvPr id="52" name="Shape 52"/>
              <p:cNvSpPr/>
              <p:nvPr/>
            </p:nvSpPr>
            <p:spPr>
              <a:xfrm>
                <a:off x="1587" y="1654175"/>
                <a:ext cx="1514476" cy="787400"/>
              </a:xfrm>
              <a:prstGeom prst="rect">
                <a:avLst/>
              </a:prstGeom>
              <a:gradFill flip="none" rotWithShape="1">
                <a:gsLst>
                  <a:gs pos="0">
                    <a:srgbClr val="FFFFFF">
                      <a:alpha val="62998"/>
                    </a:srgbClr>
                  </a:gs>
                  <a:gs pos="100000">
                    <a:srgbClr val="9DDB03">
                      <a:alpha val="29998"/>
                    </a:srgbClr>
                  </a:gs>
                </a:gsLst>
                <a:lin ang="16200000" scaled="0"/>
              </a:gradFill>
              <a:ln w="12700" cap="flat">
                <a:noFill/>
                <a:miter lim="400000"/>
              </a:ln>
              <a:effectLst/>
            </p:spPr>
            <p:txBody>
              <a:bodyPr wrap="square" lIns="45719" tIns="45719" rIns="45719" bIns="45719" numCol="1" anchor="ctr">
                <a:noAutofit/>
              </a:bodyPr>
              <a:lstStyle/>
              <a:p>
                <a:pPr algn="l">
                  <a:defRPr sz="1800" b="0"/>
                </a:pPr>
                <a:endParaRPr/>
              </a:p>
            </p:txBody>
          </p:sp>
        </p:grpSp>
        <p:sp>
          <p:nvSpPr>
            <p:cNvPr id="54" name="Shape 54"/>
            <p:cNvSpPr/>
            <p:nvPr/>
          </p:nvSpPr>
          <p:spPr>
            <a:xfrm>
              <a:off x="0" y="516737"/>
              <a:ext cx="1655763" cy="3385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b">
              <a:spAutoFit/>
            </a:bodyPr>
            <a:lstStyle>
              <a:lvl1pPr>
                <a:defRPr sz="2200" b="0">
                  <a:latin typeface="宋体"/>
                  <a:ea typeface="宋体"/>
                  <a:cs typeface="宋体"/>
                  <a:sym typeface="宋体"/>
                </a:defRPr>
              </a:lvl1pPr>
            </a:lstStyle>
            <a:p>
              <a:pPr>
                <a:defRPr>
                  <a:latin typeface="+mn-lt"/>
                  <a:ea typeface="+mn-ea"/>
                  <a:cs typeface="+mn-cs"/>
                  <a:sym typeface="Arial"/>
                </a:defRPr>
              </a:pPr>
              <a:r>
                <a:rPr lang="zh-CN" altLang="en-US" dirty="0"/>
                <a:t>解决方案</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41"/>
                                        </p:tgtEl>
                                        <p:attrNameLst>
                                          <p:attrName>style.visibility</p:attrName>
                                        </p:attrNameLst>
                                      </p:cBhvr>
                                      <p:to>
                                        <p:strVal val="visible"/>
                                      </p:to>
                                    </p:set>
                                    <p:animEffect transition="in" filter="wipe(up)">
                                      <p:cBhvr>
                                        <p:cTn id="7" dur="500"/>
                                        <p:tgtEl>
                                          <p:spTgt spid="41"/>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55"/>
                                        </p:tgtEl>
                                        <p:attrNameLst>
                                          <p:attrName>style.visibility</p:attrName>
                                        </p:attrNameLst>
                                      </p:cBhvr>
                                      <p:to>
                                        <p:strVal val="visible"/>
                                      </p:to>
                                    </p:set>
                                    <p:animEffect transition="in" filter="wipe(up)">
                                      <p:cBhvr>
                                        <p:cTn id="11" dur="500"/>
                                        <p:tgtEl>
                                          <p:spTgt spid="55"/>
                                        </p:tgtEl>
                                      </p:cBhvr>
                                    </p:animEffect>
                                  </p:childTnLst>
                                </p:cTn>
                              </p:par>
                            </p:childTnLst>
                          </p:cTn>
                        </p:par>
                        <p:par>
                          <p:cTn id="12" fill="hold">
                            <p:stCondLst>
                              <p:cond delay="1000"/>
                            </p:stCondLst>
                            <p:childTnLst>
                              <p:par>
                                <p:cTn id="13" presetID="22" presetClass="entr" presetSubtype="1" fill="hold" grpId="3" nodeType="afterEffect">
                                  <p:stCondLst>
                                    <p:cond delay="0"/>
                                  </p:stCondLst>
                                  <p:iterate>
                                    <p:tmAbs val="0"/>
                                  </p:iterate>
                                  <p:childTnLst>
                                    <p:set>
                                      <p:cBhvr>
                                        <p:cTn id="14" fill="hold"/>
                                        <p:tgtEl>
                                          <p:spTgt spid="50"/>
                                        </p:tgtEl>
                                        <p:attrNameLst>
                                          <p:attrName>style.visibility</p:attrName>
                                        </p:attrNameLst>
                                      </p:cBhvr>
                                      <p:to>
                                        <p:strVal val="visible"/>
                                      </p:to>
                                    </p:set>
                                    <p:animEffect transition="in" filter="wipe(up)">
                                      <p:cBhvr>
                                        <p:cTn id="15" dur="500"/>
                                        <p:tgtEl>
                                          <p:spTgt spid="50"/>
                                        </p:tgtEl>
                                      </p:cBhvr>
                                    </p:animEffect>
                                  </p:childTnLst>
                                </p:cTn>
                              </p:par>
                            </p:childTnLst>
                          </p:cTn>
                        </p:par>
                        <p:par>
                          <p:cTn id="16" fill="hold">
                            <p:stCondLst>
                              <p:cond delay="1500"/>
                            </p:stCondLst>
                            <p:childTnLst>
                              <p:par>
                                <p:cTn id="17" presetID="22" presetClass="entr" presetSubtype="1" fill="hold" grpId="4" nodeType="afterEffect">
                                  <p:stCondLst>
                                    <p:cond delay="0"/>
                                  </p:stCondLst>
                                  <p:iterate>
                                    <p:tmAbs val="0"/>
                                  </p:iterate>
                                  <p:childTnLst>
                                    <p:set>
                                      <p:cBhvr>
                                        <p:cTn id="18" fill="hold"/>
                                        <p:tgtEl>
                                          <p:spTgt spid="37"/>
                                        </p:tgtEl>
                                        <p:attrNameLst>
                                          <p:attrName>style.visibility</p:attrName>
                                        </p:attrNameLst>
                                      </p:cBhvr>
                                      <p:to>
                                        <p:strVal val="visible"/>
                                      </p:to>
                                    </p:set>
                                    <p:animEffect transition="in" filter="wipe(up)">
                                      <p:cBhvr>
                                        <p:cTn id="19" dur="500"/>
                                        <p:tgtEl>
                                          <p:spTgt spid="37"/>
                                        </p:tgtEl>
                                      </p:cBhvr>
                                    </p:animEffect>
                                  </p:childTnLst>
                                </p:cTn>
                              </p:par>
                            </p:childTnLst>
                          </p:cTn>
                        </p:par>
                        <p:par>
                          <p:cTn id="20" fill="hold">
                            <p:stCondLst>
                              <p:cond delay="2000"/>
                            </p:stCondLst>
                            <p:childTnLst>
                              <p:par>
                                <p:cTn id="21" presetID="22" presetClass="entr" presetSubtype="1" fill="hold" grpId="5" nodeType="afterEffect">
                                  <p:stCondLst>
                                    <p:cond delay="0"/>
                                  </p:stCondLst>
                                  <p:iterate>
                                    <p:tmAbs val="0"/>
                                  </p:iterate>
                                  <p:childTnLst>
                                    <p:set>
                                      <p:cBhvr>
                                        <p:cTn id="22" fill="hold"/>
                                        <p:tgtEl>
                                          <p:spTgt spid="45"/>
                                        </p:tgtEl>
                                        <p:attrNameLst>
                                          <p:attrName>style.visibility</p:attrName>
                                        </p:attrNameLst>
                                      </p:cBhvr>
                                      <p:to>
                                        <p:strVal val="visible"/>
                                      </p:to>
                                    </p:set>
                                    <p:animEffect transition="in" filter="wipe(up)">
                                      <p:cBhvr>
                                        <p:cTn id="23"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4" animBg="1" advAuto="0"/>
      <p:bldP spid="41" grpId="1" animBg="1" advAuto="0"/>
      <p:bldP spid="45" grpId="5" animBg="1" advAuto="0"/>
      <p:bldP spid="50" grpId="3" animBg="1" advAuto="0"/>
      <p:bldP spid="55"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76672"/>
            <a:ext cx="8229600" cy="1443807"/>
          </a:xfrm>
        </p:spPr>
        <p:txBody>
          <a:bodyPr>
            <a:normAutofit fontScale="90000"/>
          </a:bodyPr>
          <a:lstStyle/>
          <a:p>
            <a:r>
              <a:rPr lang="zh-CN" altLang="en-US" sz="4000" b="1" dirty="0">
                <a:solidFill>
                  <a:srgbClr val="008000"/>
                </a:solidFill>
              </a:rPr>
              <a:t>填充型人造草</a:t>
            </a:r>
            <a:r>
              <a:rPr lang="en-US" altLang="zh-CN" sz="4000" b="1" dirty="0">
                <a:solidFill>
                  <a:srgbClr val="008000"/>
                </a:solidFill>
              </a:rPr>
              <a:t>+Eco</a:t>
            </a:r>
            <a:r>
              <a:rPr lang="zh-CN" altLang="en-US" sz="4000" b="1" dirty="0">
                <a:solidFill>
                  <a:srgbClr val="008000"/>
                </a:solidFill>
              </a:rPr>
              <a:t>环保背胶（环保填充颗粒</a:t>
            </a:r>
            <a:r>
              <a:rPr lang="zh-CN" altLang="en-US" b="1" dirty="0">
                <a:solidFill>
                  <a:srgbClr val="008000"/>
                </a:solidFill>
              </a:rPr>
              <a:t>）</a:t>
            </a:r>
            <a:endParaRPr kumimoji="1" lang="zh-CN" altLang="en-US" b="1" dirty="0">
              <a:solidFill>
                <a:srgbClr val="008000"/>
              </a:solidFill>
            </a:endParaRPr>
          </a:p>
        </p:txBody>
      </p:sp>
      <p:sp>
        <p:nvSpPr>
          <p:cNvPr id="3" name="文本占位符 2"/>
          <p:cNvSpPr>
            <a:spLocks noGrp="1"/>
          </p:cNvSpPr>
          <p:nvPr>
            <p:ph type="body" idx="1"/>
          </p:nvPr>
        </p:nvSpPr>
        <p:spPr/>
        <p:txBody>
          <a:bodyPr/>
          <a:lstStyle/>
          <a:p>
            <a:endParaRPr kumimoji="1" lang="zh-CN" altLang="en-US" dirty="0"/>
          </a:p>
        </p:txBody>
      </p:sp>
      <p:pic>
        <p:nvPicPr>
          <p:cNvPr id="4" name="外侧整体解决方案2B.jpg" descr="外侧整体解决方案2B"/>
          <p:cNvPicPr>
            <a:picLocks noChangeAspect="1"/>
          </p:cNvPicPr>
          <p:nvPr/>
        </p:nvPicPr>
        <p:blipFill>
          <a:blip r:embed="rId2">
            <a:extLst/>
          </a:blip>
          <a:stretch>
            <a:fillRect/>
          </a:stretch>
        </p:blipFill>
        <p:spPr>
          <a:xfrm>
            <a:off x="251520" y="1772816"/>
            <a:ext cx="6381751" cy="2114551"/>
          </a:xfrm>
          <a:prstGeom prst="rect">
            <a:avLst/>
          </a:prstGeom>
          <a:ln w="12700">
            <a:miter lim="400000"/>
          </a:ln>
        </p:spPr>
      </p:pic>
      <p:grpSp>
        <p:nvGrpSpPr>
          <p:cNvPr id="5" name="Group 170"/>
          <p:cNvGrpSpPr/>
          <p:nvPr/>
        </p:nvGrpSpPr>
        <p:grpSpPr>
          <a:xfrm>
            <a:off x="5796136" y="1916832"/>
            <a:ext cx="2774950" cy="2322514"/>
            <a:chOff x="0" y="0"/>
            <a:chExt cx="2774950" cy="2322512"/>
          </a:xfrm>
        </p:grpSpPr>
        <p:pic>
          <p:nvPicPr>
            <p:cNvPr id="6" name="image.jpg"/>
            <p:cNvPicPr>
              <a:picLocks noChangeAspect="1"/>
            </p:cNvPicPr>
            <p:nvPr/>
          </p:nvPicPr>
          <p:blipFill>
            <a:blip r:embed="rId3">
              <a:extLst/>
            </a:blip>
            <a:stretch>
              <a:fillRect/>
            </a:stretch>
          </p:blipFill>
          <p:spPr>
            <a:xfrm>
              <a:off x="0" y="0"/>
              <a:ext cx="2774950" cy="2322513"/>
            </a:xfrm>
            <a:prstGeom prst="rect">
              <a:avLst/>
            </a:prstGeom>
            <a:ln w="12700" cap="flat">
              <a:noFill/>
              <a:miter lim="400000"/>
            </a:ln>
            <a:effectLst/>
          </p:spPr>
        </p:pic>
        <p:sp>
          <p:nvSpPr>
            <p:cNvPr id="7" name="Shape 169"/>
            <p:cNvSpPr/>
            <p:nvPr/>
          </p:nvSpPr>
          <p:spPr>
            <a:xfrm>
              <a:off x="0" y="-1"/>
              <a:ext cx="2774950" cy="2322514"/>
            </a:xfrm>
            <a:prstGeom prst="rect">
              <a:avLst/>
            </a:prstGeom>
            <a:noFill/>
            <a:ln w="57150" cap="flat">
              <a:solidFill>
                <a:srgbClr val="FFFFFF"/>
              </a:solidFill>
              <a:prstDash val="solid"/>
              <a:round/>
            </a:ln>
            <a:effectLst/>
          </p:spPr>
          <p:txBody>
            <a:bodyPr wrap="square" lIns="45719" tIns="45719" rIns="45719" bIns="45719" numCol="1" anchor="t">
              <a:noAutofit/>
            </a:bodyPr>
            <a:lstStyle/>
            <a:p>
              <a:pPr algn="l">
                <a:defRPr sz="1800" b="0"/>
              </a:pPr>
              <a:endParaRPr/>
            </a:p>
          </p:txBody>
        </p:sp>
      </p:grpSp>
      <p:pic>
        <p:nvPicPr>
          <p:cNvPr id="8" name="QQ图片20160711120431.jpg" descr="C:\Users\Administrator\Desktop\环保草PPT\环保PPT素材\环保素材\QQ图片20160711120431.jpg"/>
          <p:cNvPicPr>
            <a:picLocks noChangeAspect="1"/>
          </p:cNvPicPr>
          <p:nvPr/>
        </p:nvPicPr>
        <p:blipFill>
          <a:blip r:embed="rId4">
            <a:extLst/>
          </a:blip>
          <a:stretch>
            <a:fillRect/>
          </a:stretch>
        </p:blipFill>
        <p:spPr>
          <a:xfrm>
            <a:off x="0" y="4324350"/>
            <a:ext cx="9144000" cy="2524125"/>
          </a:xfrm>
          <a:prstGeom prst="rect">
            <a:avLst/>
          </a:prstGeom>
          <a:ln w="12700">
            <a:miter lim="400000"/>
          </a:ln>
        </p:spPr>
      </p:pic>
    </p:spTree>
    <p:extLst>
      <p:ext uri="{BB962C8B-B14F-4D97-AF65-F5344CB8AC3E}">
        <p14:creationId xmlns:p14="http://schemas.microsoft.com/office/powerpoint/2010/main" val="197800354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p:nvPr/>
        </p:nvSpPr>
        <p:spPr>
          <a:xfrm>
            <a:off x="468312" y="1844675"/>
            <a:ext cx="8091488" cy="8216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lnSpc>
                <a:spcPct val="130000"/>
              </a:lnSpc>
              <a:defRPr sz="1800" b="0">
                <a:latin typeface="宋体"/>
                <a:ea typeface="宋体"/>
                <a:cs typeface="宋体"/>
                <a:sym typeface="宋体"/>
              </a:defRPr>
            </a:lvl1pPr>
          </a:lstStyle>
          <a:p>
            <a:pPr>
              <a:defRPr>
                <a:latin typeface="微软雅黑"/>
                <a:ea typeface="微软雅黑"/>
                <a:cs typeface="微软雅黑"/>
                <a:sym typeface="微软雅黑"/>
              </a:defRPr>
            </a:pPr>
            <a:r>
              <a:rPr>
                <a:latin typeface="宋体"/>
                <a:ea typeface="宋体"/>
                <a:cs typeface="宋体"/>
                <a:sym typeface="宋体"/>
              </a:rPr>
              <a:t>高性能环保型人造草及底布均可回收再利用，符合国家提倡的科技自主创新、绿色制造和循环经济的原则</a:t>
            </a:r>
          </a:p>
        </p:txBody>
      </p:sp>
      <p:pic>
        <p:nvPicPr>
          <p:cNvPr id="119" name="WechatIMG828.jpeg"/>
          <p:cNvPicPr>
            <a:picLocks noChangeAspect="1"/>
          </p:cNvPicPr>
          <p:nvPr/>
        </p:nvPicPr>
        <p:blipFill>
          <a:blip r:embed="rId2">
            <a:extLst/>
          </a:blip>
          <a:stretch>
            <a:fillRect/>
          </a:stretch>
        </p:blipFill>
        <p:spPr>
          <a:xfrm>
            <a:off x="3675630" y="2636275"/>
            <a:ext cx="4907861" cy="3678023"/>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p:nvPr/>
        </p:nvSpPr>
        <p:spPr>
          <a:xfrm>
            <a:off x="228600" y="406400"/>
            <a:ext cx="6300788" cy="726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3600" b="0">
                <a:solidFill>
                  <a:srgbClr val="60A602"/>
                </a:solidFill>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回收再利用模式：</a:t>
            </a:r>
          </a:p>
        </p:txBody>
      </p:sp>
      <p:pic>
        <p:nvPicPr>
          <p:cNvPr id="122" name="回收流程.jpg" descr="E:\新媒体和网站\2016\媒体宣传\环保文\环保图片素材\图\回收流程.jpg"/>
          <p:cNvPicPr>
            <a:picLocks noChangeAspect="1"/>
          </p:cNvPicPr>
          <p:nvPr/>
        </p:nvPicPr>
        <p:blipFill>
          <a:blip r:embed="rId2">
            <a:extLst/>
          </a:blip>
          <a:stretch>
            <a:fillRect/>
          </a:stretch>
        </p:blipFill>
        <p:spPr>
          <a:xfrm>
            <a:off x="1908175" y="1341437"/>
            <a:ext cx="5111750" cy="509428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122"/>
                                        </p:tgtEl>
                                        <p:attrNameLst>
                                          <p:attrName>style.visibility</p:attrName>
                                        </p:attrNameLst>
                                      </p:cBhvr>
                                      <p:to>
                                        <p:strVal val="visible"/>
                                      </p:to>
                                    </p:set>
                                    <p:animEffect transition="in" filter="wipe(up)">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p:nvPr/>
        </p:nvSpPr>
        <p:spPr>
          <a:xfrm>
            <a:off x="323850" y="260350"/>
            <a:ext cx="6119813"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3600" b="0">
                <a:solidFill>
                  <a:srgbClr val="60A602"/>
                </a:solidFill>
                <a:latin typeface="宋体"/>
                <a:ea typeface="宋体"/>
                <a:cs typeface="宋体"/>
                <a:sym typeface="宋体"/>
              </a:defRPr>
            </a:lvl1pPr>
          </a:lstStyle>
          <a:p>
            <a:pPr>
              <a:defRPr>
                <a:latin typeface="+mn-lt"/>
                <a:ea typeface="+mn-ea"/>
                <a:cs typeface="+mn-cs"/>
                <a:sym typeface="Arial"/>
              </a:defRPr>
            </a:pPr>
            <a:r>
              <a:rPr b="1" dirty="0">
                <a:latin typeface="宋体"/>
                <a:ea typeface="宋体"/>
                <a:cs typeface="宋体"/>
                <a:sym typeface="宋体"/>
              </a:rPr>
              <a:t>可回收人造草的意义：</a:t>
            </a:r>
          </a:p>
        </p:txBody>
      </p:sp>
      <p:grpSp>
        <p:nvGrpSpPr>
          <p:cNvPr id="130" name="Group 130"/>
          <p:cNvGrpSpPr/>
          <p:nvPr/>
        </p:nvGrpSpPr>
        <p:grpSpPr>
          <a:xfrm>
            <a:off x="179387" y="1125537"/>
            <a:ext cx="4392613" cy="5030292"/>
            <a:chOff x="0" y="0"/>
            <a:chExt cx="4392612" cy="5030290"/>
          </a:xfrm>
        </p:grpSpPr>
        <p:grpSp>
          <p:nvGrpSpPr>
            <p:cNvPr id="127" name="Group 127"/>
            <p:cNvGrpSpPr/>
            <p:nvPr/>
          </p:nvGrpSpPr>
          <p:grpSpPr>
            <a:xfrm>
              <a:off x="0" y="0"/>
              <a:ext cx="4392613" cy="5030291"/>
              <a:chOff x="0" y="0"/>
              <a:chExt cx="4392612" cy="5030290"/>
            </a:xfrm>
          </p:grpSpPr>
          <p:sp>
            <p:nvSpPr>
              <p:cNvPr id="125" name="Shape 125"/>
              <p:cNvSpPr/>
              <p:nvPr/>
            </p:nvSpPr>
            <p:spPr>
              <a:xfrm>
                <a:off x="0" y="0"/>
                <a:ext cx="4392613" cy="711486"/>
              </a:xfrm>
              <a:prstGeom prst="rect">
                <a:avLst/>
              </a:prstGeom>
              <a:solidFill>
                <a:srgbClr val="60A602"/>
              </a:solidFill>
              <a:ln w="12700" cap="flat">
                <a:noFill/>
                <a:miter lim="400000"/>
              </a:ln>
              <a:effectLst/>
            </p:spPr>
            <p:txBody>
              <a:bodyPr wrap="square" lIns="45719" tIns="45719" rIns="45719" bIns="45719" numCol="1" anchor="ctr">
                <a:noAutofit/>
              </a:bodyPr>
              <a:lstStyle/>
              <a:p>
                <a:pPr algn="l">
                  <a:defRPr sz="1800" b="0"/>
                </a:pPr>
                <a:endParaRPr/>
              </a:p>
            </p:txBody>
          </p:sp>
          <p:sp>
            <p:nvSpPr>
              <p:cNvPr id="126" name="Shape 126"/>
              <p:cNvSpPr/>
              <p:nvPr/>
            </p:nvSpPr>
            <p:spPr>
              <a:xfrm>
                <a:off x="0" y="620932"/>
                <a:ext cx="4392613" cy="4409359"/>
              </a:xfrm>
              <a:prstGeom prst="rect">
                <a:avLst/>
              </a:prstGeom>
              <a:solidFill>
                <a:schemeClr val="accent1"/>
              </a:solidFill>
              <a:ln w="12700" cap="flat">
                <a:noFill/>
                <a:miter lim="400000"/>
              </a:ln>
              <a:effectLst/>
            </p:spPr>
            <p:txBody>
              <a:bodyPr wrap="square" lIns="45719" tIns="45719" rIns="45719" bIns="45719" numCol="1" anchor="ctr">
                <a:noAutofit/>
              </a:bodyPr>
              <a:lstStyle/>
              <a:p>
                <a:pPr algn="l">
                  <a:defRPr sz="1800" b="0"/>
                </a:pPr>
                <a:endParaRPr/>
              </a:p>
            </p:txBody>
          </p:sp>
        </p:grpSp>
        <p:sp>
          <p:nvSpPr>
            <p:cNvPr id="128" name="Shape 128"/>
            <p:cNvSpPr/>
            <p:nvPr/>
          </p:nvSpPr>
          <p:spPr>
            <a:xfrm>
              <a:off x="924358" y="55440"/>
              <a:ext cx="2424214" cy="51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spcBef>
                  <a:spcPts val="1400"/>
                </a:spcBef>
                <a:defRPr sz="24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社会效益</a:t>
              </a:r>
            </a:p>
          </p:txBody>
        </p:sp>
        <p:sp>
          <p:nvSpPr>
            <p:cNvPr id="129" name="Shape 129"/>
            <p:cNvSpPr/>
            <p:nvPr/>
          </p:nvSpPr>
          <p:spPr>
            <a:xfrm>
              <a:off x="231726" y="705940"/>
              <a:ext cx="4043751" cy="414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a:defRPr sz="1800" b="0">
                  <a:latin typeface="微软雅黑"/>
                  <a:ea typeface="微软雅黑"/>
                  <a:cs typeface="微软雅黑"/>
                  <a:sym typeface="微软雅黑"/>
                </a:defRPr>
              </a:pPr>
              <a:r>
                <a:rPr dirty="0">
                  <a:latin typeface="宋体"/>
                  <a:ea typeface="宋体"/>
                  <a:cs typeface="宋体"/>
                  <a:sym typeface="宋体"/>
                </a:rPr>
                <a:t>以</a:t>
              </a:r>
              <a:r>
                <a:rPr dirty="0"/>
                <a:t>8000 m²</a:t>
              </a:r>
              <a:r>
                <a:rPr dirty="0">
                  <a:latin typeface="宋体"/>
                  <a:ea typeface="宋体"/>
                  <a:cs typeface="宋体"/>
                  <a:sym typeface="宋体"/>
                </a:rPr>
                <a:t>面积的标场为例</a:t>
              </a:r>
            </a:p>
            <a:p>
              <a:pPr algn="l">
                <a:defRPr sz="1800" b="0" i="1">
                  <a:latin typeface="微软雅黑"/>
                  <a:ea typeface="微软雅黑"/>
                  <a:cs typeface="微软雅黑"/>
                  <a:sym typeface="微软雅黑"/>
                </a:defRPr>
              </a:pPr>
              <a:endParaRPr dirty="0">
                <a:latin typeface="宋体"/>
                <a:ea typeface="宋体"/>
                <a:cs typeface="宋体"/>
                <a:sym typeface="宋体"/>
              </a:endParaRPr>
            </a:p>
            <a:p>
              <a:pPr algn="l">
                <a:defRPr sz="1800" b="0">
                  <a:latin typeface="微软雅黑"/>
                  <a:ea typeface="微软雅黑"/>
                  <a:cs typeface="微软雅黑"/>
                  <a:sym typeface="微软雅黑"/>
                </a:defRPr>
              </a:pPr>
              <a:r>
                <a:rPr dirty="0">
                  <a:latin typeface="宋体"/>
                  <a:ea typeface="宋体"/>
                  <a:cs typeface="宋体"/>
                  <a:sym typeface="宋体"/>
                </a:rPr>
                <a:t>直接效益：填充型</a:t>
              </a:r>
              <a:r>
                <a:rPr dirty="0"/>
                <a:t>Eco</a:t>
              </a:r>
              <a:r>
                <a:rPr dirty="0">
                  <a:latin typeface="宋体"/>
                  <a:ea typeface="宋体"/>
                  <a:cs typeface="宋体"/>
                  <a:sym typeface="宋体"/>
                </a:rPr>
                <a:t>环保底背人造草皮可回收再利用的聚烯烃材料约为</a:t>
              </a:r>
              <a:r>
                <a:rPr dirty="0"/>
                <a:t>11.5</a:t>
              </a:r>
              <a:r>
                <a:rPr dirty="0">
                  <a:latin typeface="宋体"/>
                  <a:ea typeface="宋体"/>
                  <a:cs typeface="宋体"/>
                  <a:sym typeface="宋体"/>
                </a:rPr>
                <a:t>吨，价值约</a:t>
              </a:r>
              <a:r>
                <a:rPr dirty="0"/>
                <a:t>28750</a:t>
              </a:r>
              <a:r>
                <a:rPr dirty="0">
                  <a:latin typeface="宋体"/>
                  <a:ea typeface="宋体"/>
                  <a:cs typeface="宋体"/>
                  <a:sym typeface="宋体"/>
                </a:rPr>
                <a:t>元；非填充型</a:t>
              </a:r>
              <a:r>
                <a:rPr dirty="0"/>
                <a:t>Eco</a:t>
              </a:r>
              <a:r>
                <a:rPr dirty="0">
                  <a:latin typeface="宋体"/>
                  <a:ea typeface="宋体"/>
                  <a:cs typeface="宋体"/>
                  <a:sym typeface="宋体"/>
                </a:rPr>
                <a:t>环保底背人造草皮约为</a:t>
              </a:r>
              <a:r>
                <a:rPr dirty="0"/>
                <a:t>27.5</a:t>
              </a:r>
              <a:r>
                <a:rPr dirty="0">
                  <a:latin typeface="宋体"/>
                  <a:ea typeface="宋体"/>
                  <a:cs typeface="宋体"/>
                  <a:sym typeface="宋体"/>
                </a:rPr>
                <a:t>吨，价值约</a:t>
              </a:r>
              <a:r>
                <a:rPr dirty="0"/>
                <a:t>68750</a:t>
              </a:r>
              <a:r>
                <a:rPr dirty="0">
                  <a:latin typeface="宋体"/>
                  <a:ea typeface="宋体"/>
                  <a:cs typeface="宋体"/>
                  <a:sym typeface="宋体"/>
                </a:rPr>
                <a:t>元</a:t>
              </a:r>
            </a:p>
            <a:p>
              <a:pPr algn="l">
                <a:defRPr sz="1800" b="0">
                  <a:latin typeface="微软雅黑"/>
                  <a:ea typeface="微软雅黑"/>
                  <a:cs typeface="微软雅黑"/>
                  <a:sym typeface="微软雅黑"/>
                </a:defRPr>
              </a:pPr>
              <a:endParaRPr dirty="0">
                <a:latin typeface="宋体"/>
                <a:ea typeface="宋体"/>
                <a:cs typeface="宋体"/>
                <a:sym typeface="宋体"/>
              </a:endParaRPr>
            </a:p>
            <a:p>
              <a:pPr algn="l">
                <a:defRPr sz="1800" b="0">
                  <a:latin typeface="微软雅黑"/>
                  <a:ea typeface="微软雅黑"/>
                  <a:cs typeface="微软雅黑"/>
                  <a:sym typeface="微软雅黑"/>
                </a:defRPr>
              </a:pPr>
              <a:r>
                <a:rPr dirty="0">
                  <a:latin typeface="宋体"/>
                  <a:ea typeface="宋体"/>
                  <a:cs typeface="宋体"/>
                  <a:sym typeface="宋体"/>
                </a:rPr>
                <a:t>减少碳排放：已知</a:t>
              </a:r>
              <a:r>
                <a:rPr dirty="0"/>
                <a:t>1g</a:t>
              </a:r>
              <a:r>
                <a:rPr dirty="0">
                  <a:latin typeface="宋体"/>
                  <a:ea typeface="宋体"/>
                  <a:cs typeface="宋体"/>
                  <a:sym typeface="宋体"/>
                </a:rPr>
                <a:t>聚乙烯在氧气中燃烧可生成</a:t>
              </a:r>
              <a:r>
                <a:rPr dirty="0"/>
                <a:t>3g</a:t>
              </a:r>
              <a:r>
                <a:rPr dirty="0">
                  <a:latin typeface="宋体"/>
                  <a:ea typeface="宋体"/>
                  <a:cs typeface="宋体"/>
                  <a:sym typeface="宋体"/>
                </a:rPr>
                <a:t>二氧化碳，故可减少二氧化碳的排放约等同于</a:t>
              </a:r>
              <a:r>
                <a:rPr dirty="0"/>
                <a:t>1000</a:t>
              </a:r>
              <a:r>
                <a:rPr dirty="0">
                  <a:latin typeface="宋体"/>
                  <a:ea typeface="宋体"/>
                  <a:cs typeface="宋体"/>
                  <a:sym typeface="宋体"/>
                </a:rPr>
                <a:t>辆中等排量的汽车行驶按每天</a:t>
              </a:r>
              <a:r>
                <a:rPr dirty="0"/>
                <a:t>30km</a:t>
              </a:r>
              <a:r>
                <a:rPr dirty="0">
                  <a:latin typeface="宋体"/>
                  <a:ea typeface="宋体"/>
                  <a:cs typeface="宋体"/>
                  <a:sym typeface="宋体"/>
                </a:rPr>
                <a:t>的路程上下班，一个月的排放量。</a:t>
              </a:r>
            </a:p>
          </p:txBody>
        </p:sp>
      </p:grpSp>
      <p:sp>
        <p:nvSpPr>
          <p:cNvPr id="131" name="Shape 131"/>
          <p:cNvSpPr/>
          <p:nvPr/>
        </p:nvSpPr>
        <p:spPr>
          <a:xfrm>
            <a:off x="323850" y="6272212"/>
            <a:ext cx="6985000" cy="408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18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符合环保发展战略，为低碳经济作出贡献</a:t>
            </a:r>
          </a:p>
        </p:txBody>
      </p:sp>
      <p:grpSp>
        <p:nvGrpSpPr>
          <p:cNvPr id="137" name="Group 137"/>
          <p:cNvGrpSpPr/>
          <p:nvPr/>
        </p:nvGrpSpPr>
        <p:grpSpPr>
          <a:xfrm>
            <a:off x="4787899" y="1123949"/>
            <a:ext cx="4176714" cy="5003801"/>
            <a:chOff x="0" y="0"/>
            <a:chExt cx="4176712" cy="5003800"/>
          </a:xfrm>
        </p:grpSpPr>
        <p:grpSp>
          <p:nvGrpSpPr>
            <p:cNvPr id="134" name="Group 134"/>
            <p:cNvGrpSpPr/>
            <p:nvPr/>
          </p:nvGrpSpPr>
          <p:grpSpPr>
            <a:xfrm>
              <a:off x="-1" y="-1"/>
              <a:ext cx="4176714" cy="5003801"/>
              <a:chOff x="0" y="0"/>
              <a:chExt cx="4176712" cy="5003799"/>
            </a:xfrm>
          </p:grpSpPr>
          <p:sp>
            <p:nvSpPr>
              <p:cNvPr id="132" name="Shape 132"/>
              <p:cNvSpPr/>
              <p:nvPr/>
            </p:nvSpPr>
            <p:spPr>
              <a:xfrm>
                <a:off x="-1" y="584573"/>
                <a:ext cx="4176714" cy="4419227"/>
              </a:xfrm>
              <a:prstGeom prst="rect">
                <a:avLst/>
              </a:prstGeom>
              <a:solidFill>
                <a:schemeClr val="accent1"/>
              </a:solidFill>
              <a:ln w="12700" cap="flat">
                <a:noFill/>
                <a:miter lim="400000"/>
              </a:ln>
              <a:effectLst/>
            </p:spPr>
            <p:txBody>
              <a:bodyPr wrap="square" lIns="45719" tIns="45719" rIns="45719" bIns="45719" numCol="1" anchor="ctr">
                <a:noAutofit/>
              </a:bodyPr>
              <a:lstStyle/>
              <a:p>
                <a:pPr algn="l">
                  <a:defRPr sz="1800" b="0"/>
                </a:pPr>
                <a:endParaRPr/>
              </a:p>
            </p:txBody>
          </p:sp>
          <p:sp>
            <p:nvSpPr>
              <p:cNvPr id="133" name="Shape 133"/>
              <p:cNvSpPr/>
              <p:nvPr/>
            </p:nvSpPr>
            <p:spPr>
              <a:xfrm>
                <a:off x="-1" y="-1"/>
                <a:ext cx="4176714" cy="621340"/>
              </a:xfrm>
              <a:prstGeom prst="rect">
                <a:avLst/>
              </a:prstGeom>
              <a:solidFill>
                <a:srgbClr val="60A602"/>
              </a:solidFill>
              <a:ln w="12700" cap="flat">
                <a:noFill/>
                <a:miter lim="400000"/>
              </a:ln>
              <a:effectLst/>
            </p:spPr>
            <p:txBody>
              <a:bodyPr wrap="square" lIns="45719" tIns="45719" rIns="45719" bIns="45719" numCol="1" anchor="ctr">
                <a:noAutofit/>
              </a:bodyPr>
              <a:lstStyle/>
              <a:p>
                <a:pPr algn="l">
                  <a:defRPr sz="1800" b="0"/>
                </a:pPr>
                <a:endParaRPr/>
              </a:p>
            </p:txBody>
          </p:sp>
        </p:grpSp>
        <p:sp>
          <p:nvSpPr>
            <p:cNvPr id="135" name="Shape 135"/>
            <p:cNvSpPr/>
            <p:nvPr/>
          </p:nvSpPr>
          <p:spPr>
            <a:xfrm>
              <a:off x="215494" y="1036790"/>
              <a:ext cx="3539916" cy="2345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a:lnSpc>
                  <a:spcPct val="125000"/>
                </a:lnSpc>
                <a:defRPr sz="1800" b="0">
                  <a:latin typeface="微软雅黑"/>
                  <a:ea typeface="微软雅黑"/>
                  <a:cs typeface="微软雅黑"/>
                  <a:sym typeface="微软雅黑"/>
                </a:defRPr>
              </a:pPr>
              <a:endParaRPr/>
            </a:p>
            <a:p>
              <a:pPr algn="l">
                <a:lnSpc>
                  <a:spcPct val="125000"/>
                </a:lnSpc>
                <a:defRPr sz="1800" b="0">
                  <a:latin typeface="Songti SC Regular"/>
                  <a:ea typeface="Songti SC Regular"/>
                  <a:cs typeface="Songti SC Regular"/>
                  <a:sym typeface="Songti SC Regular"/>
                </a:defRPr>
              </a:pPr>
              <a:r>
                <a:t>业主回馈： Eco环保底背人造草皮的使用单位可在回收再利用所生产出的产品中分享衍生产品，如木塑地板、休闲长椅、垃圾桶等再生产品。</a:t>
              </a:r>
            </a:p>
          </p:txBody>
        </p:sp>
        <p:sp>
          <p:nvSpPr>
            <p:cNvPr id="136" name="Shape 136"/>
            <p:cNvSpPr/>
            <p:nvPr/>
          </p:nvSpPr>
          <p:spPr>
            <a:xfrm>
              <a:off x="503626" y="53310"/>
              <a:ext cx="3183988" cy="51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defRPr sz="24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经济效益</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30"/>
                                        </p:tgtEl>
                                        <p:attrNameLst>
                                          <p:attrName>style.visibility</p:attrName>
                                        </p:attrNameLst>
                                      </p:cBhvr>
                                      <p:to>
                                        <p:strVal val="visible"/>
                                      </p:to>
                                    </p:set>
                                    <p:animEffect transition="in" filter="wipe(up)">
                                      <p:cBhvr>
                                        <p:cTn id="7" dur="500"/>
                                        <p:tgtEl>
                                          <p:spTgt spid="1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37"/>
                                        </p:tgtEl>
                                        <p:attrNameLst>
                                          <p:attrName>style.visibility</p:attrName>
                                        </p:attrNameLst>
                                      </p:cBhvr>
                                      <p:to>
                                        <p:strVal val="visible"/>
                                      </p:to>
                                    </p:set>
                                    <p:animEffect transition="in" filter="wipe(up)">
                                      <p:cBhvr>
                                        <p:cTn id="12" dur="500"/>
                                        <p:tgtEl>
                                          <p:spTgt spid="1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31"/>
                                        </p:tgtEl>
                                        <p:attrNameLst>
                                          <p:attrName>style.visibility</p:attrName>
                                        </p:attrNameLst>
                                      </p:cBhvr>
                                      <p:to>
                                        <p:strVal val="visible"/>
                                      </p:to>
                                    </p:set>
                                    <p:animEffect transition="in" filter="wipe(left)">
                                      <p:cBhvr>
                                        <p:cTn id="17"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1" animBg="1" advAuto="0"/>
      <p:bldP spid="131" grpId="3" animBg="1" advAuto="0"/>
      <p:bldP spid="137"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p:nvPr/>
        </p:nvSpPr>
        <p:spPr>
          <a:xfrm>
            <a:off x="323850" y="260350"/>
            <a:ext cx="6119813"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3600" b="0">
                <a:solidFill>
                  <a:srgbClr val="60A602"/>
                </a:solidFill>
                <a:latin typeface="宋体"/>
                <a:ea typeface="宋体"/>
                <a:cs typeface="宋体"/>
                <a:sym typeface="宋体"/>
              </a:defRPr>
            </a:lvl1pPr>
          </a:lstStyle>
          <a:p>
            <a:pPr>
              <a:defRPr>
                <a:latin typeface="+mn-lt"/>
                <a:ea typeface="+mn-ea"/>
                <a:cs typeface="+mn-cs"/>
                <a:sym typeface="Arial"/>
              </a:defRPr>
            </a:pPr>
            <a:r>
              <a:rPr b="1" dirty="0">
                <a:latin typeface="宋体"/>
                <a:ea typeface="宋体"/>
                <a:cs typeface="宋体"/>
                <a:sym typeface="宋体"/>
              </a:rPr>
              <a:t>回收变成宝：</a:t>
            </a:r>
          </a:p>
        </p:txBody>
      </p:sp>
      <p:pic>
        <p:nvPicPr>
          <p:cNvPr id="140" name="QQ图片20160927175510.jpg" descr="E:\广告\2016\国庆手机动画\图片\环保草回收加工成木塑制成的产品\QQ图片20160927175510.jpg"/>
          <p:cNvPicPr>
            <a:picLocks noChangeAspect="1"/>
          </p:cNvPicPr>
          <p:nvPr/>
        </p:nvPicPr>
        <p:blipFill>
          <a:blip r:embed="rId2">
            <a:extLst/>
          </a:blip>
          <a:stretch>
            <a:fillRect/>
          </a:stretch>
        </p:blipFill>
        <p:spPr>
          <a:xfrm>
            <a:off x="14287" y="1417637"/>
            <a:ext cx="3455988" cy="5457826"/>
          </a:xfrm>
          <a:prstGeom prst="rect">
            <a:avLst/>
          </a:prstGeom>
          <a:ln w="12700">
            <a:miter lim="400000"/>
          </a:ln>
        </p:spPr>
      </p:pic>
      <p:pic>
        <p:nvPicPr>
          <p:cNvPr id="141" name="100013862988_14107651302727.jpg" descr="E:\广告\2016\国庆手机动画\图片\环保草回收加工成木塑制成的产品\100013862988_14107651302727.jpg"/>
          <p:cNvPicPr>
            <a:picLocks noChangeAspect="1"/>
          </p:cNvPicPr>
          <p:nvPr/>
        </p:nvPicPr>
        <p:blipFill>
          <a:blip r:embed="rId3">
            <a:extLst/>
          </a:blip>
          <a:stretch>
            <a:fillRect/>
          </a:stretch>
        </p:blipFill>
        <p:spPr>
          <a:xfrm>
            <a:off x="3527425" y="3684587"/>
            <a:ext cx="5581650" cy="2711451"/>
          </a:xfrm>
          <a:prstGeom prst="rect">
            <a:avLst/>
          </a:prstGeom>
          <a:ln w="12700">
            <a:miter lim="400000"/>
          </a:ln>
        </p:spPr>
      </p:pic>
      <p:grpSp>
        <p:nvGrpSpPr>
          <p:cNvPr id="144" name="Group 144"/>
          <p:cNvGrpSpPr/>
          <p:nvPr/>
        </p:nvGrpSpPr>
        <p:grpSpPr>
          <a:xfrm>
            <a:off x="3511550" y="1468437"/>
            <a:ext cx="5597525" cy="1960563"/>
            <a:chOff x="0" y="0"/>
            <a:chExt cx="5597524" cy="1960562"/>
          </a:xfrm>
        </p:grpSpPr>
        <p:pic>
          <p:nvPicPr>
            <p:cNvPr id="142" name="wKhQolYzEo2EdU_RAAAAANhnzuY190a.jpg" descr="E:\广告\2016\国庆手机动画\图片\环保草回收加工成木塑制成的产品\wKhQolYzEo2EdU_RAAAAANhnzuY190a.jpg"/>
            <p:cNvPicPr>
              <a:picLocks noChangeAspect="1"/>
            </p:cNvPicPr>
            <p:nvPr/>
          </p:nvPicPr>
          <p:blipFill>
            <a:blip r:embed="rId4">
              <a:extLst/>
            </a:blip>
            <a:stretch>
              <a:fillRect/>
            </a:stretch>
          </p:blipFill>
          <p:spPr>
            <a:xfrm>
              <a:off x="0" y="0"/>
              <a:ext cx="3077316" cy="1960563"/>
            </a:xfrm>
            <a:prstGeom prst="rect">
              <a:avLst/>
            </a:prstGeom>
            <a:ln w="12700" cap="flat">
              <a:noFill/>
              <a:miter lim="400000"/>
            </a:ln>
            <a:effectLst/>
          </p:spPr>
        </p:pic>
        <p:pic>
          <p:nvPicPr>
            <p:cNvPr id="143" name="TB2SDfZnpXXXXXIXXXXXXXXXXXX_!!436182517.jpg" descr="E:\广告\2016\国庆手机动画\图片\环保草回收加工成木塑制成的产品\TB2SDfZnpXXXXXIXXXXXXXXXXXX_!!436182517.jpg"/>
            <p:cNvPicPr>
              <a:picLocks noChangeAspect="1"/>
            </p:cNvPicPr>
            <p:nvPr/>
          </p:nvPicPr>
          <p:blipFill>
            <a:blip r:embed="rId5">
              <a:extLst/>
            </a:blip>
            <a:stretch>
              <a:fillRect/>
            </a:stretch>
          </p:blipFill>
          <p:spPr>
            <a:xfrm>
              <a:off x="3168240" y="0"/>
              <a:ext cx="2429285" cy="1960563"/>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40"/>
                                        </p:tgtEl>
                                        <p:attrNameLst>
                                          <p:attrName>style.visibility</p:attrName>
                                        </p:attrNameLst>
                                      </p:cBhvr>
                                      <p:to>
                                        <p:strVal val="visible"/>
                                      </p:to>
                                    </p:set>
                                    <p:anim calcmode="lin" valueType="num">
                                      <p:cBhvr>
                                        <p:cTn id="7" dur="1000" fill="hold"/>
                                        <p:tgtEl>
                                          <p:spTgt spid="140"/>
                                        </p:tgtEl>
                                        <p:attrNameLst>
                                          <p:attrName>ppt_x</p:attrName>
                                        </p:attrNameLst>
                                      </p:cBhvr>
                                      <p:tavLst>
                                        <p:tav tm="0">
                                          <p:val>
                                            <p:strVal val="#ppt_x"/>
                                          </p:val>
                                        </p:tav>
                                        <p:tav tm="100000">
                                          <p:val>
                                            <p:strVal val="#ppt_x"/>
                                          </p:val>
                                        </p:tav>
                                      </p:tavLst>
                                    </p:anim>
                                    <p:anim calcmode="lin" valueType="num">
                                      <p:cBhvr>
                                        <p:cTn id="8" dur="1000" fill="hold"/>
                                        <p:tgtEl>
                                          <p:spTgt spid="14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4" fill="hold" grpId="2" nodeType="afterEffect">
                                  <p:stCondLst>
                                    <p:cond delay="0"/>
                                  </p:stCondLst>
                                  <p:iterate>
                                    <p:tmAbs val="0"/>
                                  </p:iterate>
                                  <p:childTnLst>
                                    <p:set>
                                      <p:cBhvr>
                                        <p:cTn id="11" fill="hold"/>
                                        <p:tgtEl>
                                          <p:spTgt spid="144"/>
                                        </p:tgtEl>
                                        <p:attrNameLst>
                                          <p:attrName>style.visibility</p:attrName>
                                        </p:attrNameLst>
                                      </p:cBhvr>
                                      <p:to>
                                        <p:strVal val="visible"/>
                                      </p:to>
                                    </p:set>
                                    <p:animEffect transition="in" filter="wipe(down)">
                                      <p:cBhvr>
                                        <p:cTn id="12" dur="500"/>
                                        <p:tgtEl>
                                          <p:spTgt spid="144"/>
                                        </p:tgtEl>
                                      </p:cBhvr>
                                    </p:animEffect>
                                  </p:childTnLst>
                                </p:cTn>
                              </p:par>
                            </p:childTnLst>
                          </p:cTn>
                        </p:par>
                        <p:par>
                          <p:cTn id="13" fill="hold">
                            <p:stCondLst>
                              <p:cond delay="1500"/>
                            </p:stCondLst>
                            <p:childTnLst>
                              <p:par>
                                <p:cTn id="14" presetID="2" presetClass="entr" presetSubtype="4" fill="hold" grpId="3" nodeType="afterEffect">
                                  <p:stCondLst>
                                    <p:cond delay="0"/>
                                  </p:stCondLst>
                                  <p:iterate>
                                    <p:tmAbs val="0"/>
                                  </p:iterate>
                                  <p:childTnLst>
                                    <p:set>
                                      <p:cBhvr>
                                        <p:cTn id="15" fill="hold"/>
                                        <p:tgtEl>
                                          <p:spTgt spid="141"/>
                                        </p:tgtEl>
                                        <p:attrNameLst>
                                          <p:attrName>style.visibility</p:attrName>
                                        </p:attrNameLst>
                                      </p:cBhvr>
                                      <p:to>
                                        <p:strVal val="visible"/>
                                      </p:to>
                                    </p:set>
                                    <p:anim calcmode="lin" valueType="num">
                                      <p:cBhvr>
                                        <p:cTn id="16" dur="1000" fill="hold"/>
                                        <p:tgtEl>
                                          <p:spTgt spid="141"/>
                                        </p:tgtEl>
                                        <p:attrNameLst>
                                          <p:attrName>ppt_x</p:attrName>
                                        </p:attrNameLst>
                                      </p:cBhvr>
                                      <p:tavLst>
                                        <p:tav tm="0">
                                          <p:val>
                                            <p:strVal val="#ppt_x"/>
                                          </p:val>
                                        </p:tav>
                                        <p:tav tm="100000">
                                          <p:val>
                                            <p:strVal val="#ppt_x"/>
                                          </p:val>
                                        </p:tav>
                                      </p:tavLst>
                                    </p:anim>
                                    <p:anim calcmode="lin" valueType="num">
                                      <p:cBhvr>
                                        <p:cTn id="17" dur="1000" fill="hold"/>
                                        <p:tgtEl>
                                          <p:spTgt spid="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1" animBg="1" advAuto="0"/>
      <p:bldP spid="141" grpId="3" animBg="1" advAuto="0"/>
      <p:bldP spid="144" grpId="2"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16633"/>
            <a:ext cx="8229600" cy="1224136"/>
          </a:xfrm>
        </p:spPr>
        <p:txBody>
          <a:bodyPr>
            <a:normAutofit/>
          </a:bodyPr>
          <a:lstStyle/>
          <a:p>
            <a:r>
              <a:rPr kumimoji="1" lang="zh-CN" altLang="en-US" sz="3200" b="1" dirty="0" smtClean="0">
                <a:solidFill>
                  <a:srgbClr val="008000"/>
                </a:solidFill>
              </a:rPr>
              <a:t>场地的维护及保养</a:t>
            </a:r>
            <a:endParaRPr kumimoji="1" lang="zh-CN" altLang="en-US" sz="3200" b="1" dirty="0">
              <a:solidFill>
                <a:srgbClr val="008000"/>
              </a:solidFill>
            </a:endParaRPr>
          </a:p>
        </p:txBody>
      </p:sp>
      <p:sp>
        <p:nvSpPr>
          <p:cNvPr id="3" name="文本占位符 2"/>
          <p:cNvSpPr>
            <a:spLocks noGrp="1"/>
          </p:cNvSpPr>
          <p:nvPr>
            <p:ph type="body" idx="1"/>
          </p:nvPr>
        </p:nvSpPr>
        <p:spPr>
          <a:xfrm>
            <a:off x="457200" y="2057400"/>
            <a:ext cx="8229600" cy="3963888"/>
          </a:xfrm>
        </p:spPr>
        <p:txBody>
          <a:bodyPr>
            <a:normAutofit fontScale="25000" lnSpcReduction="20000"/>
          </a:bodyPr>
          <a:lstStyle/>
          <a:p>
            <a:pPr marL="0" indent="0">
              <a:buNone/>
            </a:pPr>
            <a:r>
              <a:rPr lang="zh-CN" altLang="zh-CN" b="1" dirty="0">
                <a:solidFill>
                  <a:schemeClr val="tx1"/>
                </a:solidFill>
              </a:rPr>
              <a:t>一</a:t>
            </a:r>
            <a:r>
              <a:rPr lang="zh-CN" altLang="zh-CN" dirty="0">
                <a:solidFill>
                  <a:schemeClr val="tx1"/>
                </a:solidFill>
              </a:rPr>
              <a:t>、禁止在场地内吸烟、燃放烟花爆竹等；</a:t>
            </a:r>
          </a:p>
          <a:p>
            <a:pPr marL="0" indent="0">
              <a:buNone/>
            </a:pPr>
            <a:r>
              <a:rPr lang="zh-CN" altLang="zh-CN" b="1" dirty="0">
                <a:solidFill>
                  <a:schemeClr val="tx1"/>
                </a:solidFill>
              </a:rPr>
              <a:t>二</a:t>
            </a:r>
            <a:r>
              <a:rPr lang="zh-CN" altLang="zh-CN" dirty="0">
                <a:solidFill>
                  <a:schemeClr val="tx1"/>
                </a:solidFill>
              </a:rPr>
              <a:t>、严禁携带食物（除纯净水以外）进入场地；</a:t>
            </a:r>
          </a:p>
          <a:p>
            <a:pPr marL="0" indent="0">
              <a:buNone/>
            </a:pPr>
            <a:r>
              <a:rPr lang="zh-CN" altLang="zh-CN" b="1" dirty="0">
                <a:solidFill>
                  <a:schemeClr val="tx1"/>
                </a:solidFill>
              </a:rPr>
              <a:t>三</a:t>
            </a:r>
            <a:r>
              <a:rPr lang="zh-CN" altLang="zh-CN" dirty="0">
                <a:solidFill>
                  <a:schemeClr val="tx1"/>
                </a:solidFill>
              </a:rPr>
              <a:t>、禁止将带有油污、腐蚀性等化学物品直接接触草坪；</a:t>
            </a:r>
          </a:p>
          <a:p>
            <a:pPr marL="0" indent="0">
              <a:buNone/>
            </a:pPr>
            <a:r>
              <a:rPr lang="zh-CN" altLang="zh-CN" b="1" dirty="0">
                <a:solidFill>
                  <a:schemeClr val="tx1"/>
                </a:solidFill>
              </a:rPr>
              <a:t>四</a:t>
            </a:r>
            <a:r>
              <a:rPr lang="zh-CN" altLang="zh-CN" dirty="0">
                <a:solidFill>
                  <a:schemeClr val="tx1"/>
                </a:solidFill>
              </a:rPr>
              <a:t>、禁止穿</a:t>
            </a:r>
            <a:r>
              <a:rPr lang="en-US" altLang="zh-CN" dirty="0">
                <a:solidFill>
                  <a:schemeClr val="tx1"/>
                </a:solidFill>
              </a:rPr>
              <a:t>9mm</a:t>
            </a:r>
            <a:r>
              <a:rPr lang="zh-CN" altLang="zh-CN" dirty="0">
                <a:solidFill>
                  <a:schemeClr val="tx1"/>
                </a:solidFill>
              </a:rPr>
              <a:t>或以上的带钉子运动鞋；</a:t>
            </a:r>
          </a:p>
          <a:p>
            <a:pPr marL="0" indent="0">
              <a:buNone/>
            </a:pPr>
            <a:r>
              <a:rPr lang="zh-CN" altLang="zh-CN" b="1" dirty="0">
                <a:solidFill>
                  <a:schemeClr val="tx1"/>
                </a:solidFill>
              </a:rPr>
              <a:t>五</a:t>
            </a:r>
            <a:r>
              <a:rPr lang="zh-CN" altLang="zh-CN" dirty="0">
                <a:solidFill>
                  <a:schemeClr val="tx1"/>
                </a:solidFill>
              </a:rPr>
              <a:t>、禁止重型器械和不必要的交通车辆进入场地；</a:t>
            </a:r>
          </a:p>
          <a:p>
            <a:pPr marL="0" indent="0">
              <a:buNone/>
            </a:pPr>
            <a:r>
              <a:rPr lang="zh-CN" altLang="zh-CN" b="1" dirty="0">
                <a:solidFill>
                  <a:schemeClr val="tx1"/>
                </a:solidFill>
              </a:rPr>
              <a:t>六</a:t>
            </a:r>
            <a:r>
              <a:rPr lang="zh-CN" altLang="zh-CN" dirty="0">
                <a:solidFill>
                  <a:schemeClr val="tx1"/>
                </a:solidFill>
              </a:rPr>
              <a:t>、严禁将重物长时间积压在草坪上；</a:t>
            </a:r>
          </a:p>
          <a:p>
            <a:pPr marL="0" indent="0">
              <a:buNone/>
            </a:pPr>
            <a:r>
              <a:rPr lang="zh-CN" altLang="zh-CN" b="1" dirty="0">
                <a:solidFill>
                  <a:schemeClr val="tx1"/>
                </a:solidFill>
              </a:rPr>
              <a:t>七</a:t>
            </a:r>
            <a:r>
              <a:rPr lang="zh-CN" altLang="zh-CN" dirty="0">
                <a:solidFill>
                  <a:schemeClr val="tx1"/>
                </a:solidFill>
              </a:rPr>
              <a:t>、严禁利用利器、硬性物件穿刺、打击、切割草坪；</a:t>
            </a:r>
          </a:p>
          <a:p>
            <a:pPr marL="0" indent="0">
              <a:buNone/>
            </a:pPr>
            <a:r>
              <a:rPr lang="zh-CN" altLang="zh-CN" b="1" dirty="0">
                <a:solidFill>
                  <a:schemeClr val="tx1"/>
                </a:solidFill>
              </a:rPr>
              <a:t>八</a:t>
            </a:r>
            <a:r>
              <a:rPr lang="zh-CN" altLang="zh-CN" dirty="0" smtClean="0">
                <a:solidFill>
                  <a:schemeClr val="tx1"/>
                </a:solidFill>
              </a:rPr>
              <a:t>、</a:t>
            </a:r>
            <a:r>
              <a:rPr lang="zh-CN" altLang="zh-CN" dirty="0">
                <a:solidFill>
                  <a:schemeClr val="tx1"/>
                </a:solidFill>
              </a:rPr>
              <a:t>尽可能的避免高温时段进行场地清扫；</a:t>
            </a:r>
          </a:p>
          <a:p>
            <a:pPr marL="0" indent="0">
              <a:buNone/>
            </a:pPr>
            <a:r>
              <a:rPr lang="zh-CN" altLang="zh-CN" b="1" dirty="0" smtClean="0">
                <a:solidFill>
                  <a:schemeClr val="tx1"/>
                </a:solidFill>
              </a:rPr>
              <a:t>九</a:t>
            </a:r>
            <a:r>
              <a:rPr lang="zh-CN" altLang="zh-CN" dirty="0" smtClean="0">
                <a:solidFill>
                  <a:schemeClr val="tx1"/>
                </a:solidFill>
              </a:rPr>
              <a:t>、</a:t>
            </a:r>
            <a:r>
              <a:rPr lang="zh-CN" altLang="zh-CN" dirty="0">
                <a:solidFill>
                  <a:schemeClr val="tx1"/>
                </a:solidFill>
              </a:rPr>
              <a:t>不得故意掀翻底部及破坏性的拉扯草线、缝合接口处等</a:t>
            </a:r>
          </a:p>
          <a:p>
            <a:pPr marL="0" indent="0">
              <a:buNone/>
            </a:pPr>
            <a:r>
              <a:rPr lang="zh-CN" altLang="zh-CN" b="1" dirty="0">
                <a:solidFill>
                  <a:schemeClr val="tx1"/>
                </a:solidFill>
              </a:rPr>
              <a:t>十</a:t>
            </a:r>
            <a:r>
              <a:rPr lang="zh-CN" altLang="zh-CN" dirty="0" smtClean="0">
                <a:solidFill>
                  <a:schemeClr val="tx1"/>
                </a:solidFill>
              </a:rPr>
              <a:t>、</a:t>
            </a:r>
            <a:r>
              <a:rPr lang="zh-CN" altLang="zh-CN" dirty="0">
                <a:solidFill>
                  <a:schemeClr val="tx1"/>
                </a:solidFill>
              </a:rPr>
              <a:t>在降雨较少时，可用人工浇水方式将草线上尘垢冲洗干净</a:t>
            </a:r>
            <a:r>
              <a:rPr lang="zh-CN" altLang="zh-CN" dirty="0" smtClean="0">
                <a:solidFill>
                  <a:schemeClr val="tx1"/>
                </a:solidFill>
              </a:rPr>
              <a:t>；</a:t>
            </a:r>
            <a:endParaRPr lang="en-US" altLang="zh-CN" dirty="0" smtClean="0">
              <a:solidFill>
                <a:schemeClr val="tx1"/>
              </a:solidFill>
            </a:endParaRPr>
          </a:p>
          <a:p>
            <a:pPr marL="0" indent="0">
              <a:buNone/>
            </a:pPr>
            <a:r>
              <a:rPr lang="zh-CN" altLang="zh-CN" b="1" dirty="0" smtClean="0">
                <a:solidFill>
                  <a:schemeClr val="tx1"/>
                </a:solidFill>
              </a:rPr>
              <a:t>十一</a:t>
            </a:r>
            <a:r>
              <a:rPr lang="zh-CN" altLang="zh-CN" dirty="0">
                <a:solidFill>
                  <a:schemeClr val="tx1"/>
                </a:solidFill>
              </a:rPr>
              <a:t>、坚持每月做一次清扫维护，及时清扫场地上垃圾；</a:t>
            </a:r>
          </a:p>
          <a:p>
            <a:pPr marL="0" indent="0">
              <a:buNone/>
            </a:pPr>
            <a:r>
              <a:rPr lang="zh-CN" altLang="zh-CN" b="1" dirty="0">
                <a:solidFill>
                  <a:schemeClr val="tx1"/>
                </a:solidFill>
              </a:rPr>
              <a:t>十二</a:t>
            </a:r>
            <a:r>
              <a:rPr lang="zh-CN" altLang="zh-CN" dirty="0" smtClean="0">
                <a:solidFill>
                  <a:schemeClr val="tx1"/>
                </a:solidFill>
              </a:rPr>
              <a:t>、</a:t>
            </a:r>
            <a:r>
              <a:rPr lang="zh-CN" altLang="zh-CN" dirty="0">
                <a:solidFill>
                  <a:schemeClr val="tx1"/>
                </a:solidFill>
              </a:rPr>
              <a:t>适当的控制场地的使用频率，以便有足够的时间对场地的填充料进行平整（利用专用设备或耙子）；</a:t>
            </a:r>
          </a:p>
          <a:p>
            <a:pPr marL="0" indent="0">
              <a:buNone/>
            </a:pPr>
            <a:r>
              <a:rPr lang="zh-CN" altLang="zh-CN" b="1" dirty="0" smtClean="0">
                <a:solidFill>
                  <a:schemeClr val="tx1"/>
                </a:solidFill>
              </a:rPr>
              <a:t>十三</a:t>
            </a:r>
            <a:r>
              <a:rPr lang="zh-CN" altLang="zh-CN" dirty="0">
                <a:solidFill>
                  <a:schemeClr val="tx1"/>
                </a:solidFill>
              </a:rPr>
              <a:t>、时常检查缝合处是否有松动、底部有无损坏、撕裂、烧灼等之现象，如有脱胶、磨损等问题应及时给予维修处理；</a:t>
            </a:r>
          </a:p>
          <a:p>
            <a:pPr marL="0" indent="0">
              <a:buNone/>
            </a:pPr>
            <a:r>
              <a:rPr lang="zh-CN" altLang="zh-CN" b="1" dirty="0">
                <a:solidFill>
                  <a:schemeClr val="tx1"/>
                </a:solidFill>
              </a:rPr>
              <a:t>十四</a:t>
            </a:r>
            <a:r>
              <a:rPr lang="zh-CN" altLang="zh-CN" dirty="0">
                <a:solidFill>
                  <a:schemeClr val="tx1"/>
                </a:solidFill>
              </a:rPr>
              <a:t>、由于雨水冲刷、清扫、激烈运动等造成的填充料流失，应及时进行补充，保证场地始终处于最佳的运动状态。</a:t>
            </a:r>
          </a:p>
          <a:p>
            <a:pPr marL="0" indent="0">
              <a:buNone/>
            </a:pPr>
            <a:r>
              <a:rPr lang="zh-CN" altLang="en-US" dirty="0" smtClean="0">
                <a:solidFill>
                  <a:schemeClr val="tx1"/>
                </a:solidFill>
              </a:rPr>
              <a:t>十五：</a:t>
            </a:r>
            <a:r>
              <a:rPr lang="zh-CN" altLang="zh-CN" dirty="0">
                <a:solidFill>
                  <a:schemeClr val="tx1"/>
                </a:solidFill>
              </a:rPr>
              <a:t>夏季气温高，在踢球前对场地进行洒水，让球场保持一定的湿度，</a:t>
            </a:r>
            <a:r>
              <a:rPr lang="zh-CN" altLang="zh-CN" dirty="0" smtClean="0">
                <a:solidFill>
                  <a:schemeClr val="tx1"/>
                </a:solidFill>
              </a:rPr>
              <a:t>减少因干燥而产</a:t>
            </a:r>
            <a:r>
              <a:rPr lang="zh-CN" altLang="zh-CN" dirty="0">
                <a:solidFill>
                  <a:schemeClr val="tx1"/>
                </a:solidFill>
              </a:rPr>
              <a:t>生的静电。 </a:t>
            </a:r>
            <a:endParaRPr kumimoji="1" lang="zh-CN" altLang="en-US" dirty="0">
              <a:solidFill>
                <a:schemeClr val="tx1"/>
              </a:solidFill>
            </a:endParaRPr>
          </a:p>
        </p:txBody>
      </p:sp>
      <p:pic>
        <p:nvPicPr>
          <p:cNvPr id="4" name="图片 3" descr="19草坪梳理.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1268760"/>
            <a:ext cx="4355976" cy="2952328"/>
          </a:xfrm>
          <a:prstGeom prst="rect">
            <a:avLst/>
          </a:prstGeom>
        </p:spPr>
      </p:pic>
    </p:spTree>
    <p:extLst>
      <p:ext uri="{BB962C8B-B14F-4D97-AF65-F5344CB8AC3E}">
        <p14:creationId xmlns:p14="http://schemas.microsoft.com/office/powerpoint/2010/main" val="77561646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19428"/>
        </a:solidFill>
        <a:effectLst/>
      </p:bgPr>
    </p:bg>
    <p:spTree>
      <p:nvGrpSpPr>
        <p:cNvPr id="1" name=""/>
        <p:cNvGrpSpPr/>
        <p:nvPr/>
      </p:nvGrpSpPr>
      <p:grpSpPr>
        <a:xfrm>
          <a:off x="0" y="0"/>
          <a:ext cx="0" cy="0"/>
          <a:chOff x="0" y="0"/>
          <a:chExt cx="0" cy="0"/>
        </a:xfrm>
      </p:grpSpPr>
      <p:sp>
        <p:nvSpPr>
          <p:cNvPr id="173" name="Shape 173"/>
          <p:cNvSpPr/>
          <p:nvPr/>
        </p:nvSpPr>
        <p:spPr>
          <a:xfrm>
            <a:off x="1116012" y="2708274"/>
            <a:ext cx="6911976"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40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经典案例</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IMG_4400修3.jpg" descr="I:\照片\样板工程\2015\体育东耐克足球公园\冬\IMG_4400修3.jpg"/>
          <p:cNvPicPr>
            <a:picLocks noChangeAspect="1"/>
          </p:cNvPicPr>
          <p:nvPr/>
        </p:nvPicPr>
        <p:blipFill>
          <a:blip r:embed="rId2">
            <a:extLst/>
          </a:blip>
          <a:stretch>
            <a:fillRect/>
          </a:stretch>
        </p:blipFill>
        <p:spPr>
          <a:xfrm>
            <a:off x="-468313" y="-22225"/>
            <a:ext cx="10039351" cy="6958013"/>
          </a:xfrm>
          <a:prstGeom prst="rect">
            <a:avLst/>
          </a:prstGeom>
          <a:ln w="12700">
            <a:miter lim="400000"/>
          </a:ln>
        </p:spPr>
      </p:pic>
      <p:sp>
        <p:nvSpPr>
          <p:cNvPr id="176" name="Shape 176"/>
          <p:cNvSpPr/>
          <p:nvPr/>
        </p:nvSpPr>
        <p:spPr>
          <a:xfrm>
            <a:off x="5724128" y="620688"/>
            <a:ext cx="3887788" cy="408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1800" b="0"/>
            </a:pPr>
            <a:r>
              <a:rPr dirty="0">
                <a:latin typeface="宋体"/>
                <a:ea typeface="宋体"/>
                <a:cs typeface="宋体"/>
                <a:sym typeface="宋体"/>
              </a:rPr>
              <a:t>广州天河体育中心</a:t>
            </a:r>
            <a:r>
              <a:rPr dirty="0"/>
              <a:t>NIKE</a:t>
            </a:r>
            <a:r>
              <a:rPr dirty="0">
                <a:latin typeface="宋体"/>
                <a:ea typeface="宋体"/>
                <a:cs typeface="宋体"/>
                <a:sym typeface="宋体"/>
              </a:rPr>
              <a:t>足球公园</a:t>
            </a:r>
          </a:p>
        </p:txBody>
      </p:sp>
    </p:spTree>
  </p:cSld>
  <p:clrMapOvr>
    <a:masterClrMapping/>
  </p:clrMapOvr>
  <p:transition xmlns:p14="http://schemas.microsoft.com/office/powerpoint/2010/main" spd="slow">
    <p:dissolv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age54.jpg" descr="I:\照片\样板工程\2018\肇庆项目图\肇庆体育中心\肇庆新区体育中学\肇庆新区足球场\肇庆0321手机\足球场.jpg"/>
          <p:cNvPicPr>
            <a:picLocks noChangeAspect="1"/>
          </p:cNvPicPr>
          <p:nvPr/>
        </p:nvPicPr>
        <p:blipFill>
          <a:blip r:embed="rId2">
            <a:extLst/>
          </a:blip>
          <a:srcRect l="1" t="7859" r="212" b="2825"/>
          <a:stretch>
            <a:fillRect/>
          </a:stretch>
        </p:blipFill>
        <p:spPr>
          <a:xfrm>
            <a:off x="-18703" y="857250"/>
            <a:ext cx="9162703" cy="5143501"/>
          </a:xfrm>
          <a:prstGeom prst="rect">
            <a:avLst/>
          </a:prstGeom>
          <a:ln w="12700">
            <a:miter lim="400000"/>
          </a:ln>
        </p:spPr>
      </p:pic>
      <p:sp>
        <p:nvSpPr>
          <p:cNvPr id="179" name="Shape 179"/>
          <p:cNvSpPr/>
          <p:nvPr/>
        </p:nvSpPr>
        <p:spPr>
          <a:xfrm>
            <a:off x="4670324" y="908720"/>
            <a:ext cx="4452499" cy="4001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1219200">
              <a:defRPr b="0">
                <a:solidFill>
                  <a:srgbClr val="FFFFFF"/>
                </a:solidFill>
                <a:latin typeface="微软雅黑"/>
                <a:ea typeface="微软雅黑"/>
                <a:cs typeface="微软雅黑"/>
                <a:sym typeface="微软雅黑"/>
              </a:defRPr>
            </a:lvl1pPr>
          </a:lstStyle>
          <a:p>
            <a:r>
              <a:rPr dirty="0">
                <a:solidFill>
                  <a:srgbClr val="000000"/>
                </a:solidFill>
              </a:rPr>
              <a:t>广东省运会肇庆新区体育中心足球公园</a:t>
            </a:r>
          </a:p>
        </p:txBody>
      </p:sp>
    </p:spTree>
  </p:cSld>
  <p:clrMapOvr>
    <a:masterClrMapping/>
  </p:clrMapOvr>
  <p:transition xmlns:p14="http://schemas.microsoft.com/office/powerpoint/2010/mai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image55.jpeg" descr="F:\F盘\产品图库\说明书正式资料\人造草\2017\上海世博外滩体育公园\QQ图片20170918215422A.jpg"/>
          <p:cNvPicPr>
            <a:picLocks noChangeAspect="1"/>
          </p:cNvPicPr>
          <p:nvPr/>
        </p:nvPicPr>
        <p:blipFill>
          <a:blip r:embed="rId2">
            <a:extLst/>
          </a:blip>
          <a:stretch>
            <a:fillRect/>
          </a:stretch>
        </p:blipFill>
        <p:spPr>
          <a:xfrm>
            <a:off x="0" y="857247"/>
            <a:ext cx="9144000" cy="5143503"/>
          </a:xfrm>
          <a:prstGeom prst="rect">
            <a:avLst/>
          </a:prstGeom>
          <a:ln w="12700">
            <a:miter lim="400000"/>
          </a:ln>
        </p:spPr>
      </p:pic>
      <p:sp>
        <p:nvSpPr>
          <p:cNvPr id="182" name="Shape 182"/>
          <p:cNvSpPr/>
          <p:nvPr/>
        </p:nvSpPr>
        <p:spPr>
          <a:xfrm>
            <a:off x="6300192" y="908720"/>
            <a:ext cx="2657136" cy="4001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1219200">
              <a:defRPr b="0">
                <a:solidFill>
                  <a:srgbClr val="FFFFFF"/>
                </a:solidFill>
                <a:latin typeface="微软雅黑"/>
                <a:ea typeface="微软雅黑"/>
                <a:cs typeface="微软雅黑"/>
                <a:sym typeface="微软雅黑"/>
              </a:defRPr>
            </a:lvl1pPr>
          </a:lstStyle>
          <a:p>
            <a:r>
              <a:rPr dirty="0" smtClean="0">
                <a:solidFill>
                  <a:srgbClr val="000000"/>
                </a:solidFill>
              </a:rPr>
              <a:t>上海</a:t>
            </a:r>
            <a:r>
              <a:rPr dirty="0">
                <a:solidFill>
                  <a:srgbClr val="000000"/>
                </a:solidFill>
              </a:rPr>
              <a:t>世博外滩体育公园</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nvSpPr>
        <p:spPr>
          <a:xfrm>
            <a:off x="395536" y="2564904"/>
            <a:ext cx="8064896" cy="1754327"/>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lvl1pPr algn="l">
              <a:defRPr sz="5400" b="0">
                <a:latin typeface="Songti SC Regular"/>
                <a:ea typeface="Songti SC Regular"/>
                <a:cs typeface="Songti SC Regular"/>
                <a:sym typeface="Songti SC Regular"/>
              </a:defRPr>
            </a:lvl1pPr>
          </a:lstStyle>
          <a:p>
            <a:r>
              <a:rPr b="1" dirty="0"/>
              <a:t>为什么要使用</a:t>
            </a:r>
            <a:r>
              <a:rPr b="1" dirty="0" smtClean="0"/>
              <a:t>绿色足球</a:t>
            </a:r>
            <a:r>
              <a:rPr b="1" dirty="0"/>
              <a:t>系统?</a:t>
            </a:r>
          </a:p>
        </p:txBody>
      </p:sp>
    </p:spTree>
  </p:cSld>
  <p:clrMapOvr>
    <a:masterClrMapping/>
  </p:clrMapOvr>
  <p:transition xmlns:p14="http://schemas.microsoft.com/office/powerpoint/2010/main" spd="slow" advClick="0" advTm="500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image56.jpg" descr="I:\照片\样板工程\2017\草\贵阳双龙生态体育中心免填充草场地\选择\IMG_8635x1LS.jpg"/>
          <p:cNvPicPr>
            <a:picLocks noChangeAspect="1"/>
          </p:cNvPicPr>
          <p:nvPr/>
        </p:nvPicPr>
        <p:blipFill>
          <a:blip r:embed="rId2">
            <a:extLst/>
          </a:blip>
          <a:srcRect t="4762" r="65"/>
          <a:stretch>
            <a:fillRect/>
          </a:stretch>
        </p:blipFill>
        <p:spPr>
          <a:xfrm>
            <a:off x="22750" y="1052736"/>
            <a:ext cx="9143909" cy="5143500"/>
          </a:xfrm>
          <a:prstGeom prst="rect">
            <a:avLst/>
          </a:prstGeom>
          <a:ln w="12700">
            <a:miter lim="400000"/>
          </a:ln>
        </p:spPr>
      </p:pic>
      <p:sp>
        <p:nvSpPr>
          <p:cNvPr id="185" name="Shape 185"/>
          <p:cNvSpPr/>
          <p:nvPr/>
        </p:nvSpPr>
        <p:spPr>
          <a:xfrm>
            <a:off x="6012160" y="1124744"/>
            <a:ext cx="2657136" cy="40011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r" defTabSz="1219200">
              <a:defRPr b="0">
                <a:solidFill>
                  <a:srgbClr val="FFFFFF"/>
                </a:solidFill>
                <a:latin typeface="微软雅黑"/>
                <a:ea typeface="微软雅黑"/>
                <a:cs typeface="微软雅黑"/>
                <a:sym typeface="微软雅黑"/>
              </a:defRPr>
            </a:lvl1pPr>
          </a:lstStyle>
          <a:p>
            <a:r>
              <a:rPr dirty="0">
                <a:solidFill>
                  <a:srgbClr val="000000"/>
                </a:solidFill>
              </a:rPr>
              <a:t>贵阳双龙生态足球公园</a:t>
            </a:r>
          </a:p>
        </p:txBody>
      </p:sp>
    </p:spTree>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image60.jpg" descr="\\192.168.1.162\i\爱奇产品图库\人造草\环保草\2015\澳门非填充\澳门Macau Non-infill Football field.jpg"/>
          <p:cNvPicPr>
            <a:picLocks noChangeAspect="1"/>
          </p:cNvPicPr>
          <p:nvPr/>
        </p:nvPicPr>
        <p:blipFill>
          <a:blip r:embed="rId2">
            <a:extLst/>
          </a:blip>
          <a:stretch>
            <a:fillRect/>
          </a:stretch>
        </p:blipFill>
        <p:spPr>
          <a:xfrm>
            <a:off x="0" y="836712"/>
            <a:ext cx="9152882" cy="5143501"/>
          </a:xfrm>
          <a:prstGeom prst="rect">
            <a:avLst/>
          </a:prstGeom>
          <a:ln w="12700">
            <a:miter lim="400000"/>
          </a:ln>
        </p:spPr>
      </p:pic>
      <p:sp>
        <p:nvSpPr>
          <p:cNvPr id="188" name="Shape 188"/>
          <p:cNvSpPr/>
          <p:nvPr/>
        </p:nvSpPr>
        <p:spPr>
          <a:xfrm>
            <a:off x="4788025" y="908720"/>
            <a:ext cx="4356772" cy="400110"/>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algn="l" defTabSz="1219200">
              <a:defRPr b="0">
                <a:solidFill>
                  <a:srgbClr val="FFFFFF"/>
                </a:solidFill>
                <a:latin typeface="微软雅黑"/>
                <a:ea typeface="微软雅黑"/>
                <a:cs typeface="微软雅黑"/>
                <a:sym typeface="微软雅黑"/>
              </a:defRPr>
            </a:pPr>
            <a:r>
              <a:rPr dirty="0"/>
              <a:t>澳门Macau Non-infill Football field</a:t>
            </a:r>
          </a:p>
        </p:txBody>
      </p:sp>
    </p:spTree>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57.jpg" descr="I:\产品分类\人造草\足球草\重庆两江中学2.jpg"/>
          <p:cNvPicPr>
            <a:picLocks noChangeAspect="1"/>
          </p:cNvPicPr>
          <p:nvPr/>
        </p:nvPicPr>
        <p:blipFill>
          <a:blip r:embed="rId2">
            <a:extLst/>
          </a:blip>
          <a:srcRect l="9739" r="27013"/>
          <a:stretch>
            <a:fillRect/>
          </a:stretch>
        </p:blipFill>
        <p:spPr>
          <a:xfrm>
            <a:off x="0" y="857248"/>
            <a:ext cx="9144000" cy="5143503"/>
          </a:xfrm>
          <a:prstGeom prst="rect">
            <a:avLst/>
          </a:prstGeom>
          <a:ln w="12700">
            <a:miter lim="400000"/>
          </a:ln>
        </p:spPr>
      </p:pic>
      <p:sp>
        <p:nvSpPr>
          <p:cNvPr id="191" name="Shape 191"/>
          <p:cNvSpPr/>
          <p:nvPr/>
        </p:nvSpPr>
        <p:spPr>
          <a:xfrm>
            <a:off x="7380312" y="5445223"/>
            <a:ext cx="1628141" cy="35052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defTabSz="1219200">
              <a:defRPr b="0">
                <a:solidFill>
                  <a:srgbClr val="FFFFFF"/>
                </a:solidFill>
                <a:latin typeface="微软雅黑"/>
                <a:ea typeface="微软雅黑"/>
                <a:cs typeface="微软雅黑"/>
                <a:sym typeface="微软雅黑"/>
              </a:defRPr>
            </a:lvl1pPr>
          </a:lstStyle>
          <a:p>
            <a:r>
              <a:t>重庆两江中学</a:t>
            </a:r>
          </a:p>
        </p:txBody>
      </p:sp>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196"/>
          <p:cNvGrpSpPr/>
          <p:nvPr/>
        </p:nvGrpSpPr>
        <p:grpSpPr>
          <a:xfrm>
            <a:off x="755650" y="0"/>
            <a:ext cx="8388350" cy="3357563"/>
            <a:chOff x="0" y="0"/>
            <a:chExt cx="8388349" cy="3357562"/>
          </a:xfrm>
        </p:grpSpPr>
        <p:pic>
          <p:nvPicPr>
            <p:cNvPr id="193" name="德阳五中.jpg" descr="F:\F盘\产品图库\说明书正式资料\人造草\环保草\样板工程\德阳五中.JPG"/>
            <p:cNvPicPr>
              <a:picLocks noChangeAspect="1"/>
            </p:cNvPicPr>
            <p:nvPr/>
          </p:nvPicPr>
          <p:blipFill>
            <a:blip r:embed="rId2">
              <a:extLst/>
            </a:blip>
            <a:stretch>
              <a:fillRect/>
            </a:stretch>
          </p:blipFill>
          <p:spPr>
            <a:xfrm>
              <a:off x="3369458" y="0"/>
              <a:ext cx="5018892" cy="3357563"/>
            </a:xfrm>
            <a:prstGeom prst="rect">
              <a:avLst/>
            </a:prstGeom>
            <a:ln w="12700" cap="flat">
              <a:noFill/>
              <a:miter lim="400000"/>
            </a:ln>
            <a:effectLst/>
          </p:spPr>
        </p:pic>
        <p:sp>
          <p:nvSpPr>
            <p:cNvPr id="194" name="Shape 194"/>
            <p:cNvSpPr/>
            <p:nvPr/>
          </p:nvSpPr>
          <p:spPr>
            <a:xfrm>
              <a:off x="0" y="1557056"/>
              <a:ext cx="2736280" cy="51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defRPr sz="24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德阳五中</a:t>
              </a:r>
            </a:p>
          </p:txBody>
        </p:sp>
        <p:sp>
          <p:nvSpPr>
            <p:cNvPr id="195" name="Shape 195"/>
            <p:cNvSpPr/>
            <p:nvPr/>
          </p:nvSpPr>
          <p:spPr>
            <a:xfrm rot="5400000">
              <a:off x="2232025" y="1679574"/>
              <a:ext cx="214314" cy="214314"/>
            </a:xfrm>
            <a:prstGeom prst="triangle">
              <a:avLst/>
            </a:prstGeom>
            <a:solidFill>
              <a:srgbClr val="619428"/>
            </a:solidFill>
            <a:ln w="12700" cap="flat">
              <a:noFill/>
              <a:miter lim="400000"/>
            </a:ln>
            <a:effectLst/>
          </p:spPr>
          <p:txBody>
            <a:bodyPr wrap="square" lIns="45719" tIns="45719" rIns="45719" bIns="45719" numCol="1" anchor="ctr">
              <a:noAutofit/>
            </a:bodyPr>
            <a:lstStyle/>
            <a:p>
              <a:pPr algn="l">
                <a:defRPr sz="1800" b="0">
                  <a:solidFill>
                    <a:srgbClr val="FFFFFF"/>
                  </a:solidFill>
                </a:defRPr>
              </a:pPr>
              <a:endParaRPr/>
            </a:p>
          </p:txBody>
        </p:sp>
      </p:grpSp>
      <p:grpSp>
        <p:nvGrpSpPr>
          <p:cNvPr id="200" name="Group 200"/>
          <p:cNvGrpSpPr/>
          <p:nvPr/>
        </p:nvGrpSpPr>
        <p:grpSpPr>
          <a:xfrm>
            <a:off x="-1" y="3378200"/>
            <a:ext cx="8243889" cy="3479800"/>
            <a:chOff x="0" y="0"/>
            <a:chExt cx="8243887" cy="3479800"/>
          </a:xfrm>
        </p:grpSpPr>
        <p:pic>
          <p:nvPicPr>
            <p:cNvPr id="197" name="德阳建筑学院.jpg" descr="F:\F盘\产品图库\说明书正式资料\人造草\环保草\样板工程\德阳建筑学院.JPG"/>
            <p:cNvPicPr>
              <a:picLocks noChangeAspect="1"/>
            </p:cNvPicPr>
            <p:nvPr/>
          </p:nvPicPr>
          <p:blipFill>
            <a:blip r:embed="rId3">
              <a:extLst/>
            </a:blip>
            <a:stretch>
              <a:fillRect/>
            </a:stretch>
          </p:blipFill>
          <p:spPr>
            <a:xfrm>
              <a:off x="-1" y="0"/>
              <a:ext cx="5219744" cy="3479800"/>
            </a:xfrm>
            <a:prstGeom prst="rect">
              <a:avLst/>
            </a:prstGeom>
            <a:ln w="12700" cap="flat">
              <a:noFill/>
              <a:miter lim="400000"/>
            </a:ln>
            <a:effectLst/>
          </p:spPr>
        </p:pic>
        <p:sp>
          <p:nvSpPr>
            <p:cNvPr id="198" name="Shape 198"/>
            <p:cNvSpPr/>
            <p:nvPr/>
          </p:nvSpPr>
          <p:spPr>
            <a:xfrm>
              <a:off x="6083783" y="1419099"/>
              <a:ext cx="2160105" cy="51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defRPr sz="24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德阳建筑学院</a:t>
              </a:r>
            </a:p>
          </p:txBody>
        </p:sp>
        <p:sp>
          <p:nvSpPr>
            <p:cNvPr id="199" name="Shape 199"/>
            <p:cNvSpPr/>
            <p:nvPr/>
          </p:nvSpPr>
          <p:spPr>
            <a:xfrm rot="16200000" flipH="1">
              <a:off x="5824537" y="1525587"/>
              <a:ext cx="214313" cy="214314"/>
            </a:xfrm>
            <a:prstGeom prst="triangle">
              <a:avLst/>
            </a:prstGeom>
            <a:solidFill>
              <a:srgbClr val="619428"/>
            </a:solidFill>
            <a:ln w="12700" cap="flat">
              <a:noFill/>
              <a:miter lim="400000"/>
            </a:ln>
            <a:effectLst/>
          </p:spPr>
          <p:txBody>
            <a:bodyPr wrap="square" lIns="45719" tIns="45719" rIns="45719" bIns="45719" numCol="1" anchor="ctr">
              <a:noAutofit/>
            </a:bodyPr>
            <a:lstStyle/>
            <a:p>
              <a:pPr algn="l">
                <a:defRPr sz="1800" b="0">
                  <a:solidFill>
                    <a:srgbClr val="FFFFFF"/>
                  </a:solidFill>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1" nodeType="afterEffect">
                                  <p:stCondLst>
                                    <p:cond delay="0"/>
                                  </p:stCondLst>
                                  <p:iterate>
                                    <p:tmAbs val="0"/>
                                  </p:iterate>
                                  <p:childTnLst>
                                    <p:set>
                                      <p:cBhvr>
                                        <p:cTn id="6" fill="hold"/>
                                        <p:tgtEl>
                                          <p:spTgt spid="196"/>
                                        </p:tgtEl>
                                        <p:attrNameLst>
                                          <p:attrName>style.visibility</p:attrName>
                                        </p:attrNameLst>
                                      </p:cBhvr>
                                      <p:to>
                                        <p:strVal val="visible"/>
                                      </p:to>
                                    </p:set>
                                    <p:animEffect transition="in" filter="wipe(right)">
                                      <p:cBhvr>
                                        <p:cTn id="7" dur="500"/>
                                        <p:tgtEl>
                                          <p:spTgt spid="196"/>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200"/>
                                        </p:tgtEl>
                                        <p:attrNameLst>
                                          <p:attrName>style.visibility</p:attrName>
                                        </p:attrNameLst>
                                      </p:cBhvr>
                                      <p:to>
                                        <p:strVal val="visible"/>
                                      </p:to>
                                    </p:set>
                                    <p:animEffect transition="in" filter="wipe(left)">
                                      <p:cBhvr>
                                        <p:cTn id="11"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1" animBg="1" advAuto="0"/>
      <p:bldP spid="200"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 name="Group 205"/>
          <p:cNvGrpSpPr/>
          <p:nvPr/>
        </p:nvGrpSpPr>
        <p:grpSpPr>
          <a:xfrm>
            <a:off x="-6351" y="0"/>
            <a:ext cx="8234364" cy="3522663"/>
            <a:chOff x="0" y="0"/>
            <a:chExt cx="8234362" cy="3522662"/>
          </a:xfrm>
        </p:grpSpPr>
        <p:pic>
          <p:nvPicPr>
            <p:cNvPr id="202" name="深圳明德学校.jpg" descr="F:\F盘\产品图库\说明书正式资料\人造草\环保草\样板工程\深圳明德学校.jpg"/>
            <p:cNvPicPr>
              <a:picLocks noChangeAspect="1"/>
            </p:cNvPicPr>
            <p:nvPr/>
          </p:nvPicPr>
          <p:blipFill>
            <a:blip r:embed="rId2">
              <a:extLst/>
            </a:blip>
            <a:stretch>
              <a:fillRect/>
            </a:stretch>
          </p:blipFill>
          <p:spPr>
            <a:xfrm>
              <a:off x="-1" y="0"/>
              <a:ext cx="5225730" cy="3522663"/>
            </a:xfrm>
            <a:prstGeom prst="rect">
              <a:avLst/>
            </a:prstGeom>
            <a:ln w="12700" cap="flat">
              <a:noFill/>
              <a:miter lim="400000"/>
            </a:ln>
            <a:effectLst/>
          </p:spPr>
        </p:pic>
        <p:sp>
          <p:nvSpPr>
            <p:cNvPr id="203" name="Shape 203"/>
            <p:cNvSpPr/>
            <p:nvPr/>
          </p:nvSpPr>
          <p:spPr>
            <a:xfrm>
              <a:off x="6074132" y="1628653"/>
              <a:ext cx="2160231" cy="51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defRPr sz="24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深圳明德学校</a:t>
              </a:r>
            </a:p>
          </p:txBody>
        </p:sp>
        <p:sp>
          <p:nvSpPr>
            <p:cNvPr id="204" name="Shape 204"/>
            <p:cNvSpPr/>
            <p:nvPr/>
          </p:nvSpPr>
          <p:spPr>
            <a:xfrm rot="16200000" flipH="1">
              <a:off x="5815012" y="1735137"/>
              <a:ext cx="214313" cy="214313"/>
            </a:xfrm>
            <a:prstGeom prst="triangle">
              <a:avLst/>
            </a:prstGeom>
            <a:solidFill>
              <a:srgbClr val="619428"/>
            </a:solidFill>
            <a:ln w="12700" cap="flat">
              <a:noFill/>
              <a:miter lim="400000"/>
            </a:ln>
            <a:effectLst/>
          </p:spPr>
          <p:txBody>
            <a:bodyPr wrap="square" lIns="45719" tIns="45719" rIns="45719" bIns="45719" numCol="1" anchor="ctr">
              <a:noAutofit/>
            </a:bodyPr>
            <a:lstStyle/>
            <a:p>
              <a:pPr algn="l">
                <a:defRPr sz="1800" b="0">
                  <a:solidFill>
                    <a:srgbClr val="FFFFFF"/>
                  </a:solidFill>
                </a:defRPr>
              </a:pPr>
              <a:endParaRPr/>
            </a:p>
          </p:txBody>
        </p:sp>
      </p:grpSp>
      <p:grpSp>
        <p:nvGrpSpPr>
          <p:cNvPr id="209" name="Group 209"/>
          <p:cNvGrpSpPr/>
          <p:nvPr/>
        </p:nvGrpSpPr>
        <p:grpSpPr>
          <a:xfrm>
            <a:off x="539750" y="3568700"/>
            <a:ext cx="8610601" cy="3289300"/>
            <a:chOff x="0" y="0"/>
            <a:chExt cx="8610600" cy="3289300"/>
          </a:xfrm>
        </p:grpSpPr>
        <p:sp>
          <p:nvSpPr>
            <p:cNvPr id="206" name="Shape 206"/>
            <p:cNvSpPr/>
            <p:nvPr/>
          </p:nvSpPr>
          <p:spPr>
            <a:xfrm rot="5400000">
              <a:off x="3095625" y="1587499"/>
              <a:ext cx="214315" cy="214314"/>
            </a:xfrm>
            <a:prstGeom prst="triangle">
              <a:avLst/>
            </a:prstGeom>
            <a:solidFill>
              <a:srgbClr val="619428"/>
            </a:solidFill>
            <a:ln w="12700" cap="flat">
              <a:noFill/>
              <a:miter lim="400000"/>
            </a:ln>
            <a:effectLst/>
          </p:spPr>
          <p:txBody>
            <a:bodyPr wrap="square" lIns="45719" tIns="45719" rIns="45719" bIns="45719" numCol="1" anchor="ctr">
              <a:noAutofit/>
            </a:bodyPr>
            <a:lstStyle/>
            <a:p>
              <a:pPr algn="l">
                <a:defRPr sz="1800" b="0">
                  <a:solidFill>
                    <a:srgbClr val="FFFFFF"/>
                  </a:solidFill>
                </a:defRPr>
              </a:pPr>
              <a:endParaRPr/>
            </a:p>
          </p:txBody>
        </p:sp>
        <p:pic>
          <p:nvPicPr>
            <p:cNvPr id="207" name="中铁四局机关大院运动场.jpg" descr="C:\Users\Administrator\Desktop\环保草PPT\环保PPT素材\环保素材\中铁四局机关大院运动场.jpg"/>
            <p:cNvPicPr>
              <a:picLocks noChangeAspect="1"/>
            </p:cNvPicPr>
            <p:nvPr/>
          </p:nvPicPr>
          <p:blipFill>
            <a:blip r:embed="rId3">
              <a:extLst/>
            </a:blip>
            <a:stretch>
              <a:fillRect/>
            </a:stretch>
          </p:blipFill>
          <p:spPr>
            <a:xfrm>
              <a:off x="3619435" y="0"/>
              <a:ext cx="4991166" cy="3289300"/>
            </a:xfrm>
            <a:prstGeom prst="rect">
              <a:avLst/>
            </a:prstGeom>
            <a:ln w="12700" cap="flat">
              <a:noFill/>
              <a:miter lim="400000"/>
            </a:ln>
            <a:effectLst/>
          </p:spPr>
        </p:pic>
        <p:sp>
          <p:nvSpPr>
            <p:cNvPr id="208" name="Shape 208"/>
            <p:cNvSpPr/>
            <p:nvPr/>
          </p:nvSpPr>
          <p:spPr>
            <a:xfrm>
              <a:off x="0" y="1486459"/>
              <a:ext cx="2952375" cy="5105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l">
                <a:defRPr sz="24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中铁机关大院运动场</a:t>
              </a: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205"/>
                                        </p:tgtEl>
                                        <p:attrNameLst>
                                          <p:attrName>style.visibility</p:attrName>
                                        </p:attrNameLst>
                                      </p:cBhvr>
                                      <p:to>
                                        <p:strVal val="visible"/>
                                      </p:to>
                                    </p:set>
                                    <p:animEffect transition="in" filter="wipe(left)">
                                      <p:cBhvr>
                                        <p:cTn id="7" dur="500"/>
                                        <p:tgtEl>
                                          <p:spTgt spid="205"/>
                                        </p:tgtEl>
                                      </p:cBhvr>
                                    </p:animEffect>
                                  </p:childTnLst>
                                </p:cTn>
                              </p:par>
                            </p:childTnLst>
                          </p:cTn>
                        </p:par>
                        <p:par>
                          <p:cTn id="8" fill="hold">
                            <p:stCondLst>
                              <p:cond delay="500"/>
                            </p:stCondLst>
                            <p:childTnLst>
                              <p:par>
                                <p:cTn id="9" presetID="22" presetClass="entr" presetSubtype="2" fill="hold" grpId="2" nodeType="afterEffect">
                                  <p:stCondLst>
                                    <p:cond delay="0"/>
                                  </p:stCondLst>
                                  <p:iterate>
                                    <p:tmAbs val="0"/>
                                  </p:iterate>
                                  <p:childTnLst>
                                    <p:set>
                                      <p:cBhvr>
                                        <p:cTn id="10" fill="hold"/>
                                        <p:tgtEl>
                                          <p:spTgt spid="209"/>
                                        </p:tgtEl>
                                        <p:attrNameLst>
                                          <p:attrName>style.visibility</p:attrName>
                                        </p:attrNameLst>
                                      </p:cBhvr>
                                      <p:to>
                                        <p:strVal val="visible"/>
                                      </p:to>
                                    </p:set>
                                    <p:animEffect transition="in" filter="wipe(right)">
                                      <p:cBhvr>
                                        <p:cTn id="11" dur="5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1" animBg="1" advAuto="0"/>
      <p:bldP spid="209" grpId="2"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19428"/>
        </a:solidFill>
        <a:effectLst/>
      </p:bgPr>
    </p:bg>
    <p:spTree>
      <p:nvGrpSpPr>
        <p:cNvPr id="1" name=""/>
        <p:cNvGrpSpPr/>
        <p:nvPr/>
      </p:nvGrpSpPr>
      <p:grpSpPr>
        <a:xfrm>
          <a:off x="0" y="0"/>
          <a:ext cx="0" cy="0"/>
          <a:chOff x="0" y="0"/>
          <a:chExt cx="0" cy="0"/>
        </a:xfrm>
      </p:grpSpPr>
      <p:sp>
        <p:nvSpPr>
          <p:cNvPr id="211" name="Shape 211"/>
          <p:cNvSpPr/>
          <p:nvPr/>
        </p:nvSpPr>
        <p:spPr>
          <a:xfrm>
            <a:off x="1116012" y="2708274"/>
            <a:ext cx="6911976" cy="802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40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企业实力</a:t>
            </a:r>
          </a:p>
        </p:txBody>
      </p:sp>
    </p:spTree>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3.jpg" descr="C:\Users\Administrator\Desktop\集团\演示文稿1.jpg"/>
          <p:cNvPicPr>
            <a:picLocks noChangeAspect="1"/>
          </p:cNvPicPr>
          <p:nvPr/>
        </p:nvPicPr>
        <p:blipFill>
          <a:blip r:embed="rId2">
            <a:extLst/>
          </a:blip>
          <a:stretch>
            <a:fillRect/>
          </a:stretch>
        </p:blipFill>
        <p:spPr>
          <a:xfrm>
            <a:off x="0" y="857250"/>
            <a:ext cx="9144000" cy="51435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13"/>
                                        </p:tgtEl>
                                        <p:attrNameLst>
                                          <p:attrName>style.visibility</p:attrName>
                                        </p:attrNameLst>
                                      </p:cBhvr>
                                      <p:to>
                                        <p:strVal val="visible"/>
                                      </p:to>
                                    </p:set>
                                    <p:animEffect transition="in" filter="dissolve">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p:nvPr/>
        </p:nvSpPr>
        <p:spPr>
          <a:xfrm>
            <a:off x="0" y="5686983"/>
            <a:ext cx="9144000" cy="313768"/>
          </a:xfrm>
          <a:prstGeom prst="rect">
            <a:avLst/>
          </a:prstGeom>
          <a:solidFill>
            <a:srgbClr val="BFBFBF"/>
          </a:solidFill>
          <a:ln w="12700">
            <a:miter lim="400000"/>
          </a:ln>
        </p:spPr>
        <p:txBody>
          <a:bodyPr lIns="45719" rIns="45719" anchor="ctr"/>
          <a:lstStyle/>
          <a:p>
            <a:pPr defTabSz="1219200">
              <a:defRPr sz="2400" b="0">
                <a:solidFill>
                  <a:srgbClr val="FFFFFF"/>
                </a:solidFill>
                <a:latin typeface="Calibri"/>
                <a:ea typeface="Calibri"/>
                <a:cs typeface="Calibri"/>
                <a:sym typeface="Calibri"/>
              </a:defRPr>
            </a:pPr>
            <a:endParaRPr/>
          </a:p>
        </p:txBody>
      </p:sp>
      <p:sp>
        <p:nvSpPr>
          <p:cNvPr id="216" name="Shape 216"/>
          <p:cNvSpPr/>
          <p:nvPr/>
        </p:nvSpPr>
        <p:spPr>
          <a:xfrm>
            <a:off x="0" y="857250"/>
            <a:ext cx="308695" cy="432767"/>
          </a:xfrm>
          <a:prstGeom prst="rect">
            <a:avLst/>
          </a:prstGeom>
          <a:solidFill>
            <a:srgbClr val="0070C0"/>
          </a:solidFill>
          <a:ln w="12700">
            <a:miter lim="400000"/>
          </a:ln>
        </p:spPr>
        <p:txBody>
          <a:bodyPr lIns="45719" rIns="45719" anchor="ctr"/>
          <a:lstStyle/>
          <a:p>
            <a:pPr defTabSz="1219200">
              <a:defRPr sz="2400" b="0">
                <a:solidFill>
                  <a:srgbClr val="FFFFFF"/>
                </a:solidFill>
                <a:latin typeface="Calibri"/>
                <a:ea typeface="Calibri"/>
                <a:cs typeface="Calibri"/>
                <a:sym typeface="Calibri"/>
              </a:defRPr>
            </a:pPr>
            <a:endParaRPr/>
          </a:p>
        </p:txBody>
      </p:sp>
      <p:sp>
        <p:nvSpPr>
          <p:cNvPr id="217" name="Shape 217"/>
          <p:cNvSpPr/>
          <p:nvPr/>
        </p:nvSpPr>
        <p:spPr>
          <a:xfrm>
            <a:off x="308694" y="813284"/>
            <a:ext cx="1744948" cy="49834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defTabSz="1219200">
              <a:lnSpc>
                <a:spcPct val="150000"/>
              </a:lnSpc>
              <a:defRPr sz="3200" b="0">
                <a:solidFill>
                  <a:srgbClr val="0070C0"/>
                </a:solidFill>
                <a:latin typeface="微软雅黑"/>
                <a:ea typeface="微软雅黑"/>
                <a:cs typeface="微软雅黑"/>
                <a:sym typeface="微软雅黑"/>
              </a:defRPr>
            </a:lvl1pPr>
          </a:lstStyle>
          <a:p>
            <a:r>
              <a:t>赛事合作：</a:t>
            </a:r>
          </a:p>
        </p:txBody>
      </p:sp>
      <p:grpSp>
        <p:nvGrpSpPr>
          <p:cNvPr id="260" name="Group 260"/>
          <p:cNvGrpSpPr/>
          <p:nvPr/>
        </p:nvGrpSpPr>
        <p:grpSpPr>
          <a:xfrm>
            <a:off x="761924" y="1340768"/>
            <a:ext cx="7651895" cy="4428552"/>
            <a:chOff x="0" y="0"/>
            <a:chExt cx="7651894" cy="4428550"/>
          </a:xfrm>
        </p:grpSpPr>
        <p:grpSp>
          <p:nvGrpSpPr>
            <p:cNvPr id="242" name="Group 242"/>
            <p:cNvGrpSpPr/>
            <p:nvPr/>
          </p:nvGrpSpPr>
          <p:grpSpPr>
            <a:xfrm>
              <a:off x="465990" y="857062"/>
              <a:ext cx="5257763" cy="3571490"/>
              <a:chOff x="-103727" y="0"/>
              <a:chExt cx="5257762" cy="3571488"/>
            </a:xfrm>
          </p:grpSpPr>
          <p:sp>
            <p:nvSpPr>
              <p:cNvPr id="218" name="Shape 218"/>
              <p:cNvSpPr/>
              <p:nvPr/>
            </p:nvSpPr>
            <p:spPr>
              <a:xfrm>
                <a:off x="1925782" y="1926692"/>
                <a:ext cx="2630468" cy="1644797"/>
              </a:xfrm>
              <a:custGeom>
                <a:avLst/>
                <a:gdLst/>
                <a:ahLst/>
                <a:cxnLst>
                  <a:cxn ang="0">
                    <a:pos x="wd2" y="hd2"/>
                  </a:cxn>
                  <a:cxn ang="5400000">
                    <a:pos x="wd2" y="hd2"/>
                  </a:cxn>
                  <a:cxn ang="10800000">
                    <a:pos x="wd2" y="hd2"/>
                  </a:cxn>
                  <a:cxn ang="16200000">
                    <a:pos x="wd2" y="hd2"/>
                  </a:cxn>
                </a:cxnLst>
                <a:rect l="0" t="0" r="r" b="b"/>
                <a:pathLst>
                  <a:path w="21600" h="21600" extrusionOk="0">
                    <a:moveTo>
                      <a:pt x="21600" y="17258"/>
                    </a:moveTo>
                    <a:lnTo>
                      <a:pt x="21577" y="17480"/>
                    </a:lnTo>
                    <a:lnTo>
                      <a:pt x="21530" y="17703"/>
                    </a:lnTo>
                    <a:lnTo>
                      <a:pt x="21461" y="17926"/>
                    </a:lnTo>
                    <a:lnTo>
                      <a:pt x="21368" y="18148"/>
                    </a:lnTo>
                    <a:lnTo>
                      <a:pt x="21113" y="18557"/>
                    </a:lnTo>
                    <a:lnTo>
                      <a:pt x="20950" y="18742"/>
                    </a:lnTo>
                    <a:lnTo>
                      <a:pt x="20742" y="18928"/>
                    </a:lnTo>
                    <a:lnTo>
                      <a:pt x="20301" y="19336"/>
                    </a:lnTo>
                    <a:lnTo>
                      <a:pt x="19744" y="19670"/>
                    </a:lnTo>
                    <a:lnTo>
                      <a:pt x="19141" y="20004"/>
                    </a:lnTo>
                    <a:lnTo>
                      <a:pt x="18421" y="20301"/>
                    </a:lnTo>
                    <a:lnTo>
                      <a:pt x="17656" y="20598"/>
                    </a:lnTo>
                    <a:lnTo>
                      <a:pt x="16844" y="20858"/>
                    </a:lnTo>
                    <a:lnTo>
                      <a:pt x="15939" y="21043"/>
                    </a:lnTo>
                    <a:lnTo>
                      <a:pt x="15011" y="21229"/>
                    </a:lnTo>
                    <a:lnTo>
                      <a:pt x="14013" y="21377"/>
                    </a:lnTo>
                    <a:lnTo>
                      <a:pt x="12969" y="21489"/>
                    </a:lnTo>
                    <a:lnTo>
                      <a:pt x="11902" y="21563"/>
                    </a:lnTo>
                    <a:lnTo>
                      <a:pt x="10788" y="21600"/>
                    </a:lnTo>
                    <a:lnTo>
                      <a:pt x="9698" y="21563"/>
                    </a:lnTo>
                    <a:lnTo>
                      <a:pt x="8631" y="21489"/>
                    </a:lnTo>
                    <a:lnTo>
                      <a:pt x="7587" y="21377"/>
                    </a:lnTo>
                    <a:lnTo>
                      <a:pt x="6589" y="21229"/>
                    </a:lnTo>
                    <a:lnTo>
                      <a:pt x="5661" y="21043"/>
                    </a:lnTo>
                    <a:lnTo>
                      <a:pt x="4756" y="20858"/>
                    </a:lnTo>
                    <a:lnTo>
                      <a:pt x="3921" y="20598"/>
                    </a:lnTo>
                    <a:lnTo>
                      <a:pt x="3155" y="20301"/>
                    </a:lnTo>
                    <a:lnTo>
                      <a:pt x="2459" y="20004"/>
                    </a:lnTo>
                    <a:lnTo>
                      <a:pt x="1833" y="19670"/>
                    </a:lnTo>
                    <a:lnTo>
                      <a:pt x="1299" y="19336"/>
                    </a:lnTo>
                    <a:lnTo>
                      <a:pt x="858" y="18928"/>
                    </a:lnTo>
                    <a:lnTo>
                      <a:pt x="650" y="18742"/>
                    </a:lnTo>
                    <a:lnTo>
                      <a:pt x="487" y="18557"/>
                    </a:lnTo>
                    <a:lnTo>
                      <a:pt x="348" y="18334"/>
                    </a:lnTo>
                    <a:lnTo>
                      <a:pt x="209" y="18148"/>
                    </a:lnTo>
                    <a:lnTo>
                      <a:pt x="116" y="17926"/>
                    </a:lnTo>
                    <a:lnTo>
                      <a:pt x="46" y="17703"/>
                    </a:lnTo>
                    <a:lnTo>
                      <a:pt x="0" y="17258"/>
                    </a:lnTo>
                    <a:lnTo>
                      <a:pt x="23" y="16367"/>
                    </a:lnTo>
                    <a:lnTo>
                      <a:pt x="46" y="15513"/>
                    </a:lnTo>
                    <a:lnTo>
                      <a:pt x="116" y="14623"/>
                    </a:lnTo>
                    <a:lnTo>
                      <a:pt x="209" y="13769"/>
                    </a:lnTo>
                    <a:lnTo>
                      <a:pt x="487" y="12136"/>
                    </a:lnTo>
                    <a:lnTo>
                      <a:pt x="650" y="11320"/>
                    </a:lnTo>
                    <a:lnTo>
                      <a:pt x="1067" y="9761"/>
                    </a:lnTo>
                    <a:lnTo>
                      <a:pt x="1299" y="9019"/>
                    </a:lnTo>
                    <a:lnTo>
                      <a:pt x="1554" y="8313"/>
                    </a:lnTo>
                    <a:lnTo>
                      <a:pt x="1833" y="7608"/>
                    </a:lnTo>
                    <a:lnTo>
                      <a:pt x="2134" y="6940"/>
                    </a:lnTo>
                    <a:lnTo>
                      <a:pt x="2459" y="6272"/>
                    </a:lnTo>
                    <a:lnTo>
                      <a:pt x="2807" y="5641"/>
                    </a:lnTo>
                    <a:lnTo>
                      <a:pt x="3155" y="5047"/>
                    </a:lnTo>
                    <a:lnTo>
                      <a:pt x="3527" y="4491"/>
                    </a:lnTo>
                    <a:lnTo>
                      <a:pt x="3921" y="3934"/>
                    </a:lnTo>
                    <a:lnTo>
                      <a:pt x="4339" y="3414"/>
                    </a:lnTo>
                    <a:lnTo>
                      <a:pt x="4756" y="2932"/>
                    </a:lnTo>
                    <a:lnTo>
                      <a:pt x="5197" y="2487"/>
                    </a:lnTo>
                    <a:lnTo>
                      <a:pt x="5661" y="2078"/>
                    </a:lnTo>
                    <a:lnTo>
                      <a:pt x="6589" y="1336"/>
                    </a:lnTo>
                    <a:lnTo>
                      <a:pt x="7076" y="1039"/>
                    </a:lnTo>
                    <a:lnTo>
                      <a:pt x="8097" y="520"/>
                    </a:lnTo>
                    <a:lnTo>
                      <a:pt x="8631" y="334"/>
                    </a:lnTo>
                    <a:lnTo>
                      <a:pt x="9164" y="186"/>
                    </a:lnTo>
                    <a:lnTo>
                      <a:pt x="9698" y="74"/>
                    </a:lnTo>
                    <a:lnTo>
                      <a:pt x="10232" y="0"/>
                    </a:lnTo>
                    <a:lnTo>
                      <a:pt x="11345" y="0"/>
                    </a:lnTo>
                    <a:lnTo>
                      <a:pt x="11902" y="74"/>
                    </a:lnTo>
                    <a:lnTo>
                      <a:pt x="12436" y="186"/>
                    </a:lnTo>
                    <a:lnTo>
                      <a:pt x="12969" y="334"/>
                    </a:lnTo>
                    <a:lnTo>
                      <a:pt x="13503" y="520"/>
                    </a:lnTo>
                    <a:lnTo>
                      <a:pt x="14013" y="779"/>
                    </a:lnTo>
                    <a:lnTo>
                      <a:pt x="14501" y="1039"/>
                    </a:lnTo>
                    <a:lnTo>
                      <a:pt x="15011" y="1336"/>
                    </a:lnTo>
                    <a:lnTo>
                      <a:pt x="15939" y="2078"/>
                    </a:lnTo>
                    <a:lnTo>
                      <a:pt x="16403" y="2487"/>
                    </a:lnTo>
                    <a:lnTo>
                      <a:pt x="16844" y="2932"/>
                    </a:lnTo>
                    <a:lnTo>
                      <a:pt x="17261" y="3414"/>
                    </a:lnTo>
                    <a:lnTo>
                      <a:pt x="17656" y="3934"/>
                    </a:lnTo>
                    <a:lnTo>
                      <a:pt x="18050" y="4491"/>
                    </a:lnTo>
                    <a:lnTo>
                      <a:pt x="18421" y="5047"/>
                    </a:lnTo>
                    <a:lnTo>
                      <a:pt x="18793" y="5641"/>
                    </a:lnTo>
                    <a:lnTo>
                      <a:pt x="19141" y="6272"/>
                    </a:lnTo>
                    <a:lnTo>
                      <a:pt x="19744" y="7608"/>
                    </a:lnTo>
                    <a:lnTo>
                      <a:pt x="20301" y="9019"/>
                    </a:lnTo>
                    <a:lnTo>
                      <a:pt x="20533" y="9761"/>
                    </a:lnTo>
                    <a:lnTo>
                      <a:pt x="20950" y="11320"/>
                    </a:lnTo>
                    <a:lnTo>
                      <a:pt x="21113" y="12136"/>
                    </a:lnTo>
                    <a:lnTo>
                      <a:pt x="21252" y="12953"/>
                    </a:lnTo>
                    <a:lnTo>
                      <a:pt x="21368" y="13769"/>
                    </a:lnTo>
                    <a:lnTo>
                      <a:pt x="21461" y="14623"/>
                    </a:lnTo>
                    <a:lnTo>
                      <a:pt x="21530" y="15513"/>
                    </a:lnTo>
                    <a:lnTo>
                      <a:pt x="21577" y="16367"/>
                    </a:lnTo>
                    <a:lnTo>
                      <a:pt x="21600" y="17258"/>
                    </a:lnTo>
                    <a:close/>
                  </a:path>
                </a:pathLst>
              </a:custGeom>
              <a:gradFill flip="none" rotWithShape="1">
                <a:gsLst>
                  <a:gs pos="0">
                    <a:srgbClr val="F2F2F2"/>
                  </a:gs>
                  <a:gs pos="100000">
                    <a:srgbClr val="D9D9D9"/>
                  </a:gs>
                </a:gsLst>
                <a:lin ang="16200000" scaled="0"/>
              </a:gradFill>
              <a:ln w="12700" cap="flat">
                <a:noFill/>
                <a:miter lim="400000"/>
              </a:ln>
              <a:effectLst>
                <a:outerShdw blurRad="279400" dist="101600" dir="8460000" rotWithShape="0">
                  <a:srgbClr val="000000">
                    <a:alpha val="68000"/>
                  </a:srgbClr>
                </a:outerShdw>
              </a:effectLst>
            </p:spPr>
            <p:txBody>
              <a:bodyPr wrap="square" lIns="45719" tIns="45719" rIns="45719" bIns="45719" numCol="1" anchor="ctr">
                <a:noAutofit/>
              </a:bodyPr>
              <a:lstStyle/>
              <a:p>
                <a:pPr algn="l" defTabSz="1219200">
                  <a:defRPr sz="2400" b="0">
                    <a:solidFill>
                      <a:srgbClr val="FFFFFF"/>
                    </a:solidFill>
                    <a:latin typeface="微软雅黑"/>
                    <a:ea typeface="微软雅黑"/>
                    <a:cs typeface="微软雅黑"/>
                    <a:sym typeface="微软雅黑"/>
                  </a:defRPr>
                </a:pPr>
                <a:endParaRPr/>
              </a:p>
            </p:txBody>
          </p:sp>
          <p:grpSp>
            <p:nvGrpSpPr>
              <p:cNvPr id="241" name="Group 241"/>
              <p:cNvGrpSpPr/>
              <p:nvPr/>
            </p:nvGrpSpPr>
            <p:grpSpPr>
              <a:xfrm>
                <a:off x="-103728" y="0"/>
                <a:ext cx="5257764" cy="3507909"/>
                <a:chOff x="-103727" y="0"/>
                <a:chExt cx="5257762" cy="3507908"/>
              </a:xfrm>
            </p:grpSpPr>
            <p:grpSp>
              <p:nvGrpSpPr>
                <p:cNvPr id="222" name="Group 222"/>
                <p:cNvGrpSpPr/>
                <p:nvPr/>
              </p:nvGrpSpPr>
              <p:grpSpPr>
                <a:xfrm>
                  <a:off x="3893925" y="307778"/>
                  <a:ext cx="1260111" cy="1640897"/>
                  <a:chOff x="0" y="0"/>
                  <a:chExt cx="1260109" cy="1640895"/>
                </a:xfrm>
              </p:grpSpPr>
              <p:sp>
                <p:nvSpPr>
                  <p:cNvPr id="219" name="Shape 219"/>
                  <p:cNvSpPr/>
                  <p:nvPr/>
                </p:nvSpPr>
                <p:spPr>
                  <a:xfrm rot="2261640">
                    <a:off x="48574" y="1297499"/>
                    <a:ext cx="328884" cy="271146"/>
                  </a:xfrm>
                  <a:custGeom>
                    <a:avLst/>
                    <a:gdLst/>
                    <a:ahLst/>
                    <a:cxnLst>
                      <a:cxn ang="0">
                        <a:pos x="wd2" y="hd2"/>
                      </a:cxn>
                      <a:cxn ang="5400000">
                        <a:pos x="wd2" y="hd2"/>
                      </a:cxn>
                      <a:cxn ang="10800000">
                        <a:pos x="wd2" y="hd2"/>
                      </a:cxn>
                      <a:cxn ang="16200000">
                        <a:pos x="wd2" y="hd2"/>
                      </a:cxn>
                    </a:cxnLst>
                    <a:rect l="0" t="0" r="r" b="b"/>
                    <a:pathLst>
                      <a:path w="21600" h="21600" extrusionOk="0">
                        <a:moveTo>
                          <a:pt x="0" y="9923"/>
                        </a:moveTo>
                        <a:lnTo>
                          <a:pt x="10800" y="0"/>
                        </a:lnTo>
                        <a:lnTo>
                          <a:pt x="21600" y="9923"/>
                        </a:lnTo>
                        <a:lnTo>
                          <a:pt x="16506" y="9923"/>
                        </a:lnTo>
                        <a:lnTo>
                          <a:pt x="16506" y="21600"/>
                        </a:lnTo>
                        <a:lnTo>
                          <a:pt x="5094" y="21600"/>
                        </a:lnTo>
                        <a:lnTo>
                          <a:pt x="5094" y="9923"/>
                        </a:lnTo>
                        <a:close/>
                      </a:path>
                    </a:pathLst>
                  </a:custGeom>
                  <a:solidFill>
                    <a:srgbClr val="0070C0"/>
                  </a:solidFill>
                  <a:ln w="12700" cap="flat">
                    <a:noFill/>
                    <a:miter lim="400000"/>
                  </a:ln>
                  <a:effectLst>
                    <a:outerShdw blurRad="63500" dist="25400" dir="3180000" rotWithShape="0">
                      <a:srgbClr val="000000">
                        <a:alpha val="30000"/>
                      </a:srgbClr>
                    </a:outerShdw>
                  </a:effectLst>
                </p:spPr>
                <p:txBody>
                  <a:bodyPr wrap="square" lIns="45719" tIns="45719" rIns="45719" bIns="45719" numCol="1" anchor="ctr">
                    <a:noAutofit/>
                  </a:bodyPr>
                  <a:lstStyle/>
                  <a:p>
                    <a:pPr defTabSz="1219200">
                      <a:lnSpc>
                        <a:spcPct val="120000"/>
                      </a:lnSpc>
                      <a:defRPr>
                        <a:solidFill>
                          <a:srgbClr val="FFFFFF"/>
                        </a:solidFill>
                        <a:latin typeface="微软雅黑"/>
                        <a:ea typeface="微软雅黑"/>
                        <a:cs typeface="微软雅黑"/>
                        <a:sym typeface="微软雅黑"/>
                      </a:defRPr>
                    </a:pPr>
                    <a:endParaRPr/>
                  </a:p>
                </p:txBody>
              </p:sp>
              <p:sp>
                <p:nvSpPr>
                  <p:cNvPr id="220" name="Shape 220"/>
                  <p:cNvSpPr/>
                  <p:nvPr/>
                </p:nvSpPr>
                <p:spPr>
                  <a:xfrm>
                    <a:off x="85646" y="0"/>
                    <a:ext cx="1157219" cy="1124612"/>
                  </a:xfrm>
                  <a:prstGeom prst="ellipse">
                    <a:avLst/>
                  </a:prstGeom>
                  <a:solidFill>
                    <a:srgbClr val="0070C0"/>
                  </a:solidFill>
                  <a:ln w="12700" cap="flat">
                    <a:noFill/>
                    <a:miter lim="400000"/>
                  </a:ln>
                  <a:effectLst>
                    <a:outerShdw blurRad="114300" dist="12700" dir="5400000" rotWithShape="0">
                      <a:srgbClr val="000000"/>
                    </a:outerShdw>
                  </a:effectLst>
                </p:spPr>
                <p:txBody>
                  <a:bodyPr wrap="square" lIns="45719" tIns="45719" rIns="45719" bIns="45719" numCol="1" anchor="ctr">
                    <a:noAutofit/>
                  </a:bodyPr>
                  <a:lstStyle/>
                  <a:p>
                    <a:pPr algn="l" defTabSz="1219200">
                      <a:defRPr b="0">
                        <a:solidFill>
                          <a:srgbClr val="FFFFFF"/>
                        </a:solidFill>
                        <a:latin typeface="微软雅黑"/>
                        <a:ea typeface="微软雅黑"/>
                        <a:cs typeface="微软雅黑"/>
                        <a:sym typeface="微软雅黑"/>
                      </a:defRPr>
                    </a:pPr>
                    <a:endParaRPr/>
                  </a:p>
                </p:txBody>
              </p:sp>
              <p:sp>
                <p:nvSpPr>
                  <p:cNvPr id="221" name="Shape 221"/>
                  <p:cNvSpPr/>
                  <p:nvPr/>
                </p:nvSpPr>
                <p:spPr>
                  <a:xfrm>
                    <a:off x="83513" y="143966"/>
                    <a:ext cx="1176597" cy="836677"/>
                  </a:xfrm>
                  <a:prstGeom prst="rect">
                    <a:avLst/>
                  </a:prstGeom>
                  <a:noFill/>
                  <a:ln w="12700" cap="flat">
                    <a:noFill/>
                    <a:miter lim="400000"/>
                  </a:ln>
                  <a:effectLst>
                    <a:outerShdw blurRad="63500" dist="25400" dir="3180000" rotWithShape="0">
                      <a:srgbClr val="000000">
                        <a:alpha val="30000"/>
                      </a:srgbClr>
                    </a:outerShdw>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defTabSz="1219200">
                      <a:spcBef>
                        <a:spcPts val="300"/>
                      </a:spcBef>
                      <a:defRPr sz="1600" b="0">
                        <a:solidFill>
                          <a:srgbClr val="FFFFFF"/>
                        </a:solidFill>
                        <a:latin typeface="微软雅黑"/>
                        <a:ea typeface="微软雅黑"/>
                        <a:cs typeface="微软雅黑"/>
                        <a:sym typeface="微软雅黑"/>
                      </a:defRPr>
                    </a:pPr>
                    <a:r>
                      <a:t>2013东亚</a:t>
                    </a:r>
                  </a:p>
                  <a:p>
                    <a:pPr defTabSz="1219200">
                      <a:spcBef>
                        <a:spcPts val="300"/>
                      </a:spcBef>
                      <a:defRPr sz="1600" b="0">
                        <a:solidFill>
                          <a:srgbClr val="FFFFFF"/>
                        </a:solidFill>
                        <a:latin typeface="微软雅黑"/>
                        <a:ea typeface="微软雅黑"/>
                        <a:cs typeface="微软雅黑"/>
                        <a:sym typeface="微软雅黑"/>
                      </a:defRPr>
                    </a:pPr>
                    <a:r>
                      <a:t>运动会独家</a:t>
                    </a:r>
                  </a:p>
                  <a:p>
                    <a:pPr defTabSz="1219200">
                      <a:spcBef>
                        <a:spcPts val="300"/>
                      </a:spcBef>
                      <a:defRPr sz="1600" b="0">
                        <a:solidFill>
                          <a:srgbClr val="FFFFFF"/>
                        </a:solidFill>
                        <a:latin typeface="微软雅黑"/>
                        <a:ea typeface="微软雅黑"/>
                        <a:cs typeface="微软雅黑"/>
                        <a:sym typeface="微软雅黑"/>
                      </a:defRPr>
                    </a:pPr>
                    <a:r>
                      <a:t>供应商</a:t>
                    </a:r>
                  </a:p>
                </p:txBody>
              </p:sp>
            </p:grpSp>
            <p:grpSp>
              <p:nvGrpSpPr>
                <p:cNvPr id="226" name="Group 226"/>
                <p:cNvGrpSpPr/>
                <p:nvPr/>
              </p:nvGrpSpPr>
              <p:grpSpPr>
                <a:xfrm>
                  <a:off x="2514456" y="0"/>
                  <a:ext cx="1379797" cy="1668104"/>
                  <a:chOff x="-103732" y="0"/>
                  <a:chExt cx="1379795" cy="1668103"/>
                </a:xfrm>
              </p:grpSpPr>
              <p:sp>
                <p:nvSpPr>
                  <p:cNvPr id="223" name="Shape 223"/>
                  <p:cNvSpPr/>
                  <p:nvPr/>
                </p:nvSpPr>
                <p:spPr>
                  <a:xfrm>
                    <a:off x="448264" y="1396889"/>
                    <a:ext cx="328798" cy="271215"/>
                  </a:xfrm>
                  <a:custGeom>
                    <a:avLst/>
                    <a:gdLst/>
                    <a:ahLst/>
                    <a:cxnLst>
                      <a:cxn ang="0">
                        <a:pos x="wd2" y="hd2"/>
                      </a:cxn>
                      <a:cxn ang="5400000">
                        <a:pos x="wd2" y="hd2"/>
                      </a:cxn>
                      <a:cxn ang="10800000">
                        <a:pos x="wd2" y="hd2"/>
                      </a:cxn>
                      <a:cxn ang="16200000">
                        <a:pos x="wd2" y="hd2"/>
                      </a:cxn>
                    </a:cxnLst>
                    <a:rect l="0" t="0" r="r" b="b"/>
                    <a:pathLst>
                      <a:path w="21600" h="21600" extrusionOk="0">
                        <a:moveTo>
                          <a:pt x="0" y="9923"/>
                        </a:moveTo>
                        <a:lnTo>
                          <a:pt x="10800" y="0"/>
                        </a:lnTo>
                        <a:lnTo>
                          <a:pt x="21600" y="9923"/>
                        </a:lnTo>
                        <a:lnTo>
                          <a:pt x="16506" y="9923"/>
                        </a:lnTo>
                        <a:lnTo>
                          <a:pt x="16506" y="21600"/>
                        </a:lnTo>
                        <a:lnTo>
                          <a:pt x="5094" y="21600"/>
                        </a:lnTo>
                        <a:lnTo>
                          <a:pt x="5094" y="9923"/>
                        </a:lnTo>
                        <a:close/>
                      </a:path>
                    </a:pathLst>
                  </a:custGeom>
                  <a:solidFill>
                    <a:srgbClr val="0070C0"/>
                  </a:solidFill>
                  <a:ln w="12700" cap="flat">
                    <a:noFill/>
                    <a:miter lim="400000"/>
                  </a:ln>
                  <a:effectLst>
                    <a:outerShdw blurRad="63500" dist="25400" dir="3180000" rotWithShape="0">
                      <a:srgbClr val="000000">
                        <a:alpha val="30000"/>
                      </a:srgbClr>
                    </a:outerShdw>
                  </a:effectLst>
                </p:spPr>
                <p:txBody>
                  <a:bodyPr wrap="square" lIns="45719" tIns="45719" rIns="45719" bIns="45719" numCol="1" anchor="ctr">
                    <a:noAutofit/>
                  </a:bodyPr>
                  <a:lstStyle/>
                  <a:p>
                    <a:pPr defTabSz="1219200">
                      <a:lnSpc>
                        <a:spcPct val="120000"/>
                      </a:lnSpc>
                      <a:defRPr>
                        <a:solidFill>
                          <a:srgbClr val="FFFFFF"/>
                        </a:solidFill>
                        <a:latin typeface="微软雅黑"/>
                        <a:ea typeface="微软雅黑"/>
                        <a:cs typeface="微软雅黑"/>
                        <a:sym typeface="微软雅黑"/>
                      </a:defRPr>
                    </a:pPr>
                    <a:endParaRPr/>
                  </a:p>
                </p:txBody>
              </p:sp>
              <p:sp>
                <p:nvSpPr>
                  <p:cNvPr id="224" name="Shape 224"/>
                  <p:cNvSpPr/>
                  <p:nvPr/>
                </p:nvSpPr>
                <p:spPr>
                  <a:xfrm>
                    <a:off x="-1" y="-1"/>
                    <a:ext cx="1157219" cy="1124613"/>
                  </a:xfrm>
                  <a:prstGeom prst="ellipse">
                    <a:avLst/>
                  </a:prstGeom>
                  <a:solidFill>
                    <a:srgbClr val="0070C0"/>
                  </a:solidFill>
                  <a:ln w="12700" cap="flat">
                    <a:noFill/>
                    <a:miter lim="400000"/>
                  </a:ln>
                  <a:effectLst>
                    <a:outerShdw blurRad="114300" dist="12700" dir="5400000" rotWithShape="0">
                      <a:srgbClr val="000000"/>
                    </a:outerShdw>
                  </a:effectLst>
                </p:spPr>
                <p:txBody>
                  <a:bodyPr wrap="square" lIns="45719" tIns="45719" rIns="45719" bIns="45719" numCol="1" anchor="ctr">
                    <a:noAutofit/>
                  </a:bodyPr>
                  <a:lstStyle/>
                  <a:p>
                    <a:pPr algn="l" defTabSz="1219200">
                      <a:defRPr b="0">
                        <a:solidFill>
                          <a:srgbClr val="FFFFFF"/>
                        </a:solidFill>
                        <a:latin typeface="微软雅黑"/>
                        <a:ea typeface="微软雅黑"/>
                        <a:cs typeface="微软雅黑"/>
                        <a:sym typeface="微软雅黑"/>
                      </a:defRPr>
                    </a:pPr>
                    <a:endParaRPr/>
                  </a:p>
                </p:txBody>
              </p:sp>
              <p:sp>
                <p:nvSpPr>
                  <p:cNvPr id="225" name="Shape 225"/>
                  <p:cNvSpPr/>
                  <p:nvPr/>
                </p:nvSpPr>
                <p:spPr>
                  <a:xfrm>
                    <a:off x="-103733" y="17981"/>
                    <a:ext cx="1379796" cy="1088645"/>
                  </a:xfrm>
                  <a:prstGeom prst="rect">
                    <a:avLst/>
                  </a:prstGeom>
                  <a:noFill/>
                  <a:ln w="12700" cap="flat">
                    <a:noFill/>
                    <a:miter lim="400000"/>
                  </a:ln>
                  <a:effectLst>
                    <a:outerShdw blurRad="63500" dist="25400" dir="3180000" rotWithShape="0">
                      <a:srgbClr val="000000">
                        <a:alpha val="30000"/>
                      </a:srgbClr>
                    </a:outerShdw>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defTabSz="1219200">
                      <a:spcBef>
                        <a:spcPts val="300"/>
                      </a:spcBef>
                      <a:defRPr sz="1600" b="0">
                        <a:solidFill>
                          <a:srgbClr val="FFFFFF"/>
                        </a:solidFill>
                        <a:latin typeface="Calibri"/>
                        <a:ea typeface="Calibri"/>
                        <a:cs typeface="Calibri"/>
                        <a:sym typeface="Calibri"/>
                      </a:defRPr>
                    </a:pPr>
                    <a:r>
                      <a:t>2012</a:t>
                    </a:r>
                    <a:r>
                      <a:rPr>
                        <a:latin typeface="微软雅黑"/>
                        <a:ea typeface="微软雅黑"/>
                        <a:cs typeface="微软雅黑"/>
                        <a:sym typeface="微软雅黑"/>
                      </a:rPr>
                      <a:t>全国</a:t>
                    </a:r>
                  </a:p>
                  <a:p>
                    <a:pPr defTabSz="1219200">
                      <a:spcBef>
                        <a:spcPts val="3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大学生运动会</a:t>
                    </a:r>
                  </a:p>
                  <a:p>
                    <a:pPr defTabSz="1219200">
                      <a:spcBef>
                        <a:spcPts val="3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看台座椅</a:t>
                    </a:r>
                  </a:p>
                  <a:p>
                    <a:pPr defTabSz="1219200">
                      <a:spcBef>
                        <a:spcPts val="3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供应商</a:t>
                    </a:r>
                  </a:p>
                </p:txBody>
              </p:sp>
            </p:grpSp>
            <p:grpSp>
              <p:nvGrpSpPr>
                <p:cNvPr id="230" name="Group 230"/>
                <p:cNvGrpSpPr/>
                <p:nvPr/>
              </p:nvGrpSpPr>
              <p:grpSpPr>
                <a:xfrm>
                  <a:off x="1051512" y="272276"/>
                  <a:ext cx="1582997" cy="1669165"/>
                  <a:chOff x="-184856" y="0"/>
                  <a:chExt cx="1582995" cy="1669163"/>
                </a:xfrm>
              </p:grpSpPr>
              <p:sp>
                <p:nvSpPr>
                  <p:cNvPr id="227" name="Shape 227"/>
                  <p:cNvSpPr/>
                  <p:nvPr/>
                </p:nvSpPr>
                <p:spPr>
                  <a:xfrm rot="19303607">
                    <a:off x="954037" y="1325265"/>
                    <a:ext cx="328799" cy="271215"/>
                  </a:xfrm>
                  <a:custGeom>
                    <a:avLst/>
                    <a:gdLst/>
                    <a:ahLst/>
                    <a:cxnLst>
                      <a:cxn ang="0">
                        <a:pos x="wd2" y="hd2"/>
                      </a:cxn>
                      <a:cxn ang="5400000">
                        <a:pos x="wd2" y="hd2"/>
                      </a:cxn>
                      <a:cxn ang="10800000">
                        <a:pos x="wd2" y="hd2"/>
                      </a:cxn>
                      <a:cxn ang="16200000">
                        <a:pos x="wd2" y="hd2"/>
                      </a:cxn>
                    </a:cxnLst>
                    <a:rect l="0" t="0" r="r" b="b"/>
                    <a:pathLst>
                      <a:path w="21600" h="21600" extrusionOk="0">
                        <a:moveTo>
                          <a:pt x="0" y="9923"/>
                        </a:moveTo>
                        <a:lnTo>
                          <a:pt x="10800" y="0"/>
                        </a:lnTo>
                        <a:lnTo>
                          <a:pt x="21600" y="9923"/>
                        </a:lnTo>
                        <a:lnTo>
                          <a:pt x="16506" y="9923"/>
                        </a:lnTo>
                        <a:lnTo>
                          <a:pt x="16506" y="21600"/>
                        </a:lnTo>
                        <a:lnTo>
                          <a:pt x="5094" y="21600"/>
                        </a:lnTo>
                        <a:lnTo>
                          <a:pt x="5094" y="9923"/>
                        </a:lnTo>
                        <a:close/>
                      </a:path>
                    </a:pathLst>
                  </a:custGeom>
                  <a:solidFill>
                    <a:srgbClr val="0070C0"/>
                  </a:solidFill>
                  <a:ln w="12700" cap="flat">
                    <a:noFill/>
                    <a:miter lim="400000"/>
                  </a:ln>
                  <a:effectLst>
                    <a:outerShdw blurRad="63500" dist="25400" dir="3180000" rotWithShape="0">
                      <a:srgbClr val="000000">
                        <a:alpha val="30000"/>
                      </a:srgbClr>
                    </a:outerShdw>
                  </a:effectLst>
                </p:spPr>
                <p:txBody>
                  <a:bodyPr wrap="square" lIns="45719" tIns="45719" rIns="45719" bIns="45719" numCol="1" anchor="ctr">
                    <a:noAutofit/>
                  </a:bodyPr>
                  <a:lstStyle/>
                  <a:p>
                    <a:pPr defTabSz="1219200">
                      <a:lnSpc>
                        <a:spcPct val="120000"/>
                      </a:lnSpc>
                      <a:defRPr>
                        <a:solidFill>
                          <a:srgbClr val="FFFFFF"/>
                        </a:solidFill>
                        <a:latin typeface="微软雅黑"/>
                        <a:ea typeface="微软雅黑"/>
                        <a:cs typeface="微软雅黑"/>
                        <a:sym typeface="微软雅黑"/>
                      </a:defRPr>
                    </a:pPr>
                    <a:endParaRPr/>
                  </a:p>
                </p:txBody>
              </p:sp>
              <p:sp>
                <p:nvSpPr>
                  <p:cNvPr id="228" name="Shape 228"/>
                  <p:cNvSpPr/>
                  <p:nvPr/>
                </p:nvSpPr>
                <p:spPr>
                  <a:xfrm>
                    <a:off x="20474" y="0"/>
                    <a:ext cx="1157219" cy="1124612"/>
                  </a:xfrm>
                  <a:prstGeom prst="ellipse">
                    <a:avLst/>
                  </a:prstGeom>
                  <a:solidFill>
                    <a:srgbClr val="0070C0"/>
                  </a:solidFill>
                  <a:ln w="12700" cap="flat">
                    <a:noFill/>
                    <a:miter lim="400000"/>
                  </a:ln>
                  <a:effectLst>
                    <a:outerShdw blurRad="114300" dist="12700" dir="5400000" rotWithShape="0">
                      <a:srgbClr val="000000"/>
                    </a:outerShdw>
                  </a:effectLst>
                </p:spPr>
                <p:txBody>
                  <a:bodyPr wrap="square" lIns="45719" tIns="45719" rIns="45719" bIns="45719" numCol="1" anchor="ctr">
                    <a:noAutofit/>
                  </a:bodyPr>
                  <a:lstStyle/>
                  <a:p>
                    <a:pPr algn="l" defTabSz="1219200">
                      <a:defRPr b="0">
                        <a:solidFill>
                          <a:srgbClr val="FFFFFF"/>
                        </a:solidFill>
                        <a:latin typeface="微软雅黑"/>
                        <a:ea typeface="微软雅黑"/>
                        <a:cs typeface="微软雅黑"/>
                        <a:sym typeface="微软雅黑"/>
                      </a:defRPr>
                    </a:pPr>
                    <a:endParaRPr/>
                  </a:p>
                </p:txBody>
              </p:sp>
              <p:sp>
                <p:nvSpPr>
                  <p:cNvPr id="229" name="Shape 229"/>
                  <p:cNvSpPr/>
                  <p:nvPr/>
                </p:nvSpPr>
                <p:spPr>
                  <a:xfrm>
                    <a:off x="-184857" y="168349"/>
                    <a:ext cx="1582996" cy="787909"/>
                  </a:xfrm>
                  <a:prstGeom prst="rect">
                    <a:avLst/>
                  </a:prstGeom>
                  <a:noFill/>
                  <a:ln w="12700" cap="flat">
                    <a:noFill/>
                    <a:miter lim="400000"/>
                  </a:ln>
                  <a:effectLst>
                    <a:outerShdw blurRad="63500" dist="25400" dir="3180000" rotWithShape="0">
                      <a:srgbClr val="000000">
                        <a:alpha val="30000"/>
                      </a:srgbClr>
                    </a:outerShdw>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defTabSz="1219200">
                      <a:spcBef>
                        <a:spcPts val="100"/>
                      </a:spcBef>
                      <a:defRPr sz="1600" b="0">
                        <a:solidFill>
                          <a:srgbClr val="FFFFFF"/>
                        </a:solidFill>
                        <a:latin typeface="Calibri"/>
                        <a:ea typeface="Calibri"/>
                        <a:cs typeface="Calibri"/>
                        <a:sym typeface="Calibri"/>
                      </a:defRPr>
                    </a:pPr>
                    <a:r>
                      <a:t>2012</a:t>
                    </a:r>
                    <a:r>
                      <a:rPr>
                        <a:latin typeface="微软雅黑"/>
                        <a:ea typeface="微软雅黑"/>
                        <a:cs typeface="微软雅黑"/>
                        <a:sym typeface="微软雅黑"/>
                      </a:rPr>
                      <a:t>海阳</a:t>
                    </a:r>
                  </a:p>
                  <a:p>
                    <a:pPr defTabSz="1219200">
                      <a:spcBef>
                        <a:spcPts val="1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亚洲沙滩运动会</a:t>
                    </a:r>
                  </a:p>
                  <a:p>
                    <a:pPr defTabSz="1219200">
                      <a:spcBef>
                        <a:spcPts val="1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合作伙伴</a:t>
                    </a:r>
                  </a:p>
                </p:txBody>
              </p:sp>
            </p:grpSp>
            <p:grpSp>
              <p:nvGrpSpPr>
                <p:cNvPr id="235" name="Group 235"/>
                <p:cNvGrpSpPr/>
                <p:nvPr/>
              </p:nvGrpSpPr>
              <p:grpSpPr>
                <a:xfrm>
                  <a:off x="179212" y="1157171"/>
                  <a:ext cx="1745187" cy="1370138"/>
                  <a:chOff x="-103729" y="0"/>
                  <a:chExt cx="1745185" cy="1370136"/>
                </a:xfrm>
              </p:grpSpPr>
              <p:sp>
                <p:nvSpPr>
                  <p:cNvPr id="231" name="Shape 231"/>
                  <p:cNvSpPr/>
                  <p:nvPr/>
                </p:nvSpPr>
                <p:spPr>
                  <a:xfrm rot="18345661">
                    <a:off x="1270941" y="1021875"/>
                    <a:ext cx="328799" cy="271216"/>
                  </a:xfrm>
                  <a:custGeom>
                    <a:avLst/>
                    <a:gdLst/>
                    <a:ahLst/>
                    <a:cxnLst>
                      <a:cxn ang="0">
                        <a:pos x="wd2" y="hd2"/>
                      </a:cxn>
                      <a:cxn ang="5400000">
                        <a:pos x="wd2" y="hd2"/>
                      </a:cxn>
                      <a:cxn ang="10800000">
                        <a:pos x="wd2" y="hd2"/>
                      </a:cxn>
                      <a:cxn ang="16200000">
                        <a:pos x="wd2" y="hd2"/>
                      </a:cxn>
                    </a:cxnLst>
                    <a:rect l="0" t="0" r="r" b="b"/>
                    <a:pathLst>
                      <a:path w="21600" h="21600" extrusionOk="0">
                        <a:moveTo>
                          <a:pt x="0" y="9923"/>
                        </a:moveTo>
                        <a:lnTo>
                          <a:pt x="10800" y="0"/>
                        </a:lnTo>
                        <a:lnTo>
                          <a:pt x="21600" y="9923"/>
                        </a:lnTo>
                        <a:lnTo>
                          <a:pt x="16506" y="9923"/>
                        </a:lnTo>
                        <a:lnTo>
                          <a:pt x="16506" y="21600"/>
                        </a:lnTo>
                        <a:lnTo>
                          <a:pt x="5094" y="21600"/>
                        </a:lnTo>
                        <a:lnTo>
                          <a:pt x="5094" y="9923"/>
                        </a:lnTo>
                        <a:close/>
                      </a:path>
                    </a:pathLst>
                  </a:custGeom>
                  <a:solidFill>
                    <a:srgbClr val="0070C0"/>
                  </a:solidFill>
                  <a:ln w="12700" cap="flat">
                    <a:noFill/>
                    <a:miter lim="400000"/>
                  </a:ln>
                  <a:effectLst>
                    <a:outerShdw blurRad="63500" dist="25400" dir="3180000" rotWithShape="0">
                      <a:srgbClr val="000000">
                        <a:alpha val="30000"/>
                      </a:srgbClr>
                    </a:outerShdw>
                  </a:effectLst>
                </p:spPr>
                <p:txBody>
                  <a:bodyPr wrap="square" lIns="45719" tIns="45719" rIns="45719" bIns="45719" numCol="1" anchor="ctr">
                    <a:noAutofit/>
                  </a:bodyPr>
                  <a:lstStyle/>
                  <a:p>
                    <a:pPr defTabSz="1219200">
                      <a:lnSpc>
                        <a:spcPct val="120000"/>
                      </a:lnSpc>
                      <a:defRPr>
                        <a:solidFill>
                          <a:srgbClr val="FFFFFF"/>
                        </a:solidFill>
                        <a:latin typeface="微软雅黑"/>
                        <a:ea typeface="微软雅黑"/>
                        <a:cs typeface="微软雅黑"/>
                        <a:sym typeface="微软雅黑"/>
                      </a:defRPr>
                    </a:pPr>
                    <a:endParaRPr/>
                  </a:p>
                </p:txBody>
              </p:sp>
              <p:grpSp>
                <p:nvGrpSpPr>
                  <p:cNvPr id="234" name="Group 234"/>
                  <p:cNvGrpSpPr/>
                  <p:nvPr/>
                </p:nvGrpSpPr>
                <p:grpSpPr>
                  <a:xfrm>
                    <a:off x="-103730" y="0"/>
                    <a:ext cx="1379796" cy="1124612"/>
                    <a:chOff x="-103729" y="0"/>
                    <a:chExt cx="1379795" cy="1124611"/>
                  </a:xfrm>
                </p:grpSpPr>
                <p:sp>
                  <p:nvSpPr>
                    <p:cNvPr id="232" name="Shape 232"/>
                    <p:cNvSpPr/>
                    <p:nvPr/>
                  </p:nvSpPr>
                  <p:spPr>
                    <a:xfrm>
                      <a:off x="-1" y="0"/>
                      <a:ext cx="1157220" cy="1124612"/>
                    </a:xfrm>
                    <a:prstGeom prst="ellipse">
                      <a:avLst/>
                    </a:prstGeom>
                    <a:solidFill>
                      <a:srgbClr val="0070C0"/>
                    </a:solidFill>
                    <a:ln w="12700" cap="flat">
                      <a:noFill/>
                      <a:miter lim="400000"/>
                    </a:ln>
                    <a:effectLst>
                      <a:outerShdw blurRad="114300" dist="12700" dir="5400000" rotWithShape="0">
                        <a:srgbClr val="000000"/>
                      </a:outerShdw>
                    </a:effectLst>
                  </p:spPr>
                  <p:txBody>
                    <a:bodyPr wrap="square" lIns="45719" tIns="45719" rIns="45719" bIns="45719" numCol="1" anchor="ctr">
                      <a:noAutofit/>
                    </a:bodyPr>
                    <a:lstStyle/>
                    <a:p>
                      <a:pPr algn="l" defTabSz="1219200">
                        <a:defRPr b="0">
                          <a:solidFill>
                            <a:srgbClr val="FFFFFF"/>
                          </a:solidFill>
                          <a:latin typeface="微软雅黑"/>
                          <a:ea typeface="微软雅黑"/>
                          <a:cs typeface="微软雅黑"/>
                          <a:sym typeface="微软雅黑"/>
                        </a:defRPr>
                      </a:pPr>
                      <a:endParaRPr/>
                    </a:p>
                  </p:txBody>
                </p:sp>
                <p:sp>
                  <p:nvSpPr>
                    <p:cNvPr id="233" name="Shape 233"/>
                    <p:cNvSpPr/>
                    <p:nvPr/>
                  </p:nvSpPr>
                  <p:spPr>
                    <a:xfrm>
                      <a:off x="-103730" y="88854"/>
                      <a:ext cx="1379796" cy="1015493"/>
                    </a:xfrm>
                    <a:prstGeom prst="rect">
                      <a:avLst/>
                    </a:prstGeom>
                    <a:noFill/>
                    <a:ln w="12700" cap="flat">
                      <a:noFill/>
                      <a:miter lim="400000"/>
                    </a:ln>
                    <a:effectLst>
                      <a:outerShdw blurRad="63500" dist="25400" dir="3180000" rotWithShape="0">
                        <a:srgbClr val="000000">
                          <a:alpha val="30000"/>
                        </a:srgbClr>
                      </a:outerShdw>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defTabSz="1219200">
                        <a:spcBef>
                          <a:spcPts val="100"/>
                        </a:spcBef>
                        <a:defRPr sz="1600" b="0">
                          <a:solidFill>
                            <a:srgbClr val="FFFFFF"/>
                          </a:solidFill>
                          <a:latin typeface="Calibri"/>
                          <a:ea typeface="Calibri"/>
                          <a:cs typeface="Calibri"/>
                          <a:sym typeface="Calibri"/>
                        </a:defRPr>
                      </a:pPr>
                      <a:r>
                        <a:t>2010</a:t>
                      </a:r>
                      <a:r>
                        <a:rPr>
                          <a:latin typeface="微软雅黑"/>
                          <a:ea typeface="微软雅黑"/>
                          <a:cs typeface="微软雅黑"/>
                          <a:sym typeface="微软雅黑"/>
                        </a:rPr>
                        <a:t>年广州</a:t>
                      </a:r>
                    </a:p>
                    <a:p>
                      <a:pPr defTabSz="1219200">
                        <a:spcBef>
                          <a:spcPts val="1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亚运会体育场</a:t>
                      </a:r>
                    </a:p>
                    <a:p>
                      <a:pPr defTabSz="1219200">
                        <a:spcBef>
                          <a:spcPts val="1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馆设备官方</a:t>
                      </a:r>
                    </a:p>
                    <a:p>
                      <a:pPr defTabSz="1219200">
                        <a:spcBef>
                          <a:spcPts val="1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供应商</a:t>
                      </a:r>
                    </a:p>
                  </p:txBody>
                </p:sp>
              </p:grpSp>
            </p:grpSp>
            <p:grpSp>
              <p:nvGrpSpPr>
                <p:cNvPr id="240" name="Group 240"/>
                <p:cNvGrpSpPr/>
                <p:nvPr/>
              </p:nvGrpSpPr>
              <p:grpSpPr>
                <a:xfrm>
                  <a:off x="-103728" y="2383296"/>
                  <a:ext cx="1706597" cy="1124613"/>
                  <a:chOff x="-103727" y="0"/>
                  <a:chExt cx="1706595" cy="1124611"/>
                </a:xfrm>
              </p:grpSpPr>
              <p:sp>
                <p:nvSpPr>
                  <p:cNvPr id="236" name="Shape 236"/>
                  <p:cNvSpPr/>
                  <p:nvPr/>
                </p:nvSpPr>
                <p:spPr>
                  <a:xfrm rot="16591077">
                    <a:off x="1285063" y="555829"/>
                    <a:ext cx="328885" cy="271145"/>
                  </a:xfrm>
                  <a:custGeom>
                    <a:avLst/>
                    <a:gdLst/>
                    <a:ahLst/>
                    <a:cxnLst>
                      <a:cxn ang="0">
                        <a:pos x="wd2" y="hd2"/>
                      </a:cxn>
                      <a:cxn ang="5400000">
                        <a:pos x="wd2" y="hd2"/>
                      </a:cxn>
                      <a:cxn ang="10800000">
                        <a:pos x="wd2" y="hd2"/>
                      </a:cxn>
                      <a:cxn ang="16200000">
                        <a:pos x="wd2" y="hd2"/>
                      </a:cxn>
                    </a:cxnLst>
                    <a:rect l="0" t="0" r="r" b="b"/>
                    <a:pathLst>
                      <a:path w="21600" h="21600" extrusionOk="0">
                        <a:moveTo>
                          <a:pt x="0" y="9923"/>
                        </a:moveTo>
                        <a:lnTo>
                          <a:pt x="10800" y="0"/>
                        </a:lnTo>
                        <a:lnTo>
                          <a:pt x="21600" y="9923"/>
                        </a:lnTo>
                        <a:lnTo>
                          <a:pt x="16506" y="9923"/>
                        </a:lnTo>
                        <a:lnTo>
                          <a:pt x="16506" y="21600"/>
                        </a:lnTo>
                        <a:lnTo>
                          <a:pt x="5094" y="21600"/>
                        </a:lnTo>
                        <a:lnTo>
                          <a:pt x="5094" y="9923"/>
                        </a:lnTo>
                        <a:close/>
                      </a:path>
                    </a:pathLst>
                  </a:custGeom>
                  <a:solidFill>
                    <a:srgbClr val="0070C0"/>
                  </a:solidFill>
                  <a:ln w="12700" cap="flat">
                    <a:noFill/>
                    <a:miter lim="400000"/>
                  </a:ln>
                  <a:effectLst>
                    <a:outerShdw blurRad="63500" dist="25400" dir="3180000" rotWithShape="0">
                      <a:srgbClr val="000000">
                        <a:alpha val="30000"/>
                      </a:srgbClr>
                    </a:outerShdw>
                  </a:effectLst>
                </p:spPr>
                <p:txBody>
                  <a:bodyPr wrap="square" lIns="45719" tIns="45719" rIns="45719" bIns="45719" numCol="1" anchor="ctr">
                    <a:noAutofit/>
                  </a:bodyPr>
                  <a:lstStyle/>
                  <a:p>
                    <a:pPr defTabSz="1219200">
                      <a:lnSpc>
                        <a:spcPct val="120000"/>
                      </a:lnSpc>
                      <a:defRPr>
                        <a:solidFill>
                          <a:srgbClr val="FFFFFF"/>
                        </a:solidFill>
                        <a:latin typeface="微软雅黑"/>
                        <a:ea typeface="微软雅黑"/>
                        <a:cs typeface="微软雅黑"/>
                        <a:sym typeface="微软雅黑"/>
                      </a:defRPr>
                    </a:pPr>
                    <a:endParaRPr/>
                  </a:p>
                </p:txBody>
              </p:sp>
              <p:grpSp>
                <p:nvGrpSpPr>
                  <p:cNvPr id="239" name="Group 239"/>
                  <p:cNvGrpSpPr/>
                  <p:nvPr/>
                </p:nvGrpSpPr>
                <p:grpSpPr>
                  <a:xfrm>
                    <a:off x="-103728" y="0"/>
                    <a:ext cx="1379797" cy="1124612"/>
                    <a:chOff x="-103727" y="0"/>
                    <a:chExt cx="1379795" cy="1124611"/>
                  </a:xfrm>
                </p:grpSpPr>
                <p:sp>
                  <p:nvSpPr>
                    <p:cNvPr id="237" name="Shape 237"/>
                    <p:cNvSpPr/>
                    <p:nvPr/>
                  </p:nvSpPr>
                  <p:spPr>
                    <a:xfrm>
                      <a:off x="-1" y="0"/>
                      <a:ext cx="1157222" cy="1124612"/>
                    </a:xfrm>
                    <a:prstGeom prst="ellipse">
                      <a:avLst/>
                    </a:prstGeom>
                    <a:solidFill>
                      <a:srgbClr val="0070C0"/>
                    </a:solidFill>
                    <a:ln w="12700" cap="flat">
                      <a:noFill/>
                      <a:miter lim="400000"/>
                    </a:ln>
                    <a:effectLst>
                      <a:outerShdw blurRad="114300" dist="12700" dir="5400000" rotWithShape="0">
                        <a:srgbClr val="000000"/>
                      </a:outerShdw>
                    </a:effectLst>
                  </p:spPr>
                  <p:txBody>
                    <a:bodyPr wrap="square" lIns="45719" tIns="45719" rIns="45719" bIns="45719" numCol="1" anchor="ctr">
                      <a:noAutofit/>
                    </a:bodyPr>
                    <a:lstStyle/>
                    <a:p>
                      <a:pPr algn="l" defTabSz="1219200">
                        <a:defRPr b="0">
                          <a:solidFill>
                            <a:srgbClr val="FFFFFF"/>
                          </a:solidFill>
                          <a:latin typeface="微软雅黑"/>
                          <a:ea typeface="微软雅黑"/>
                          <a:cs typeface="微软雅黑"/>
                          <a:sym typeface="微软雅黑"/>
                        </a:defRPr>
                      </a:pPr>
                      <a:endParaRPr/>
                    </a:p>
                  </p:txBody>
                </p:sp>
                <p:sp>
                  <p:nvSpPr>
                    <p:cNvPr id="238" name="Shape 238"/>
                    <p:cNvSpPr/>
                    <p:nvPr/>
                  </p:nvSpPr>
                  <p:spPr>
                    <a:xfrm>
                      <a:off x="-103728" y="143968"/>
                      <a:ext cx="1379797" cy="836677"/>
                    </a:xfrm>
                    <a:prstGeom prst="rect">
                      <a:avLst/>
                    </a:prstGeom>
                    <a:noFill/>
                    <a:ln w="12700" cap="flat">
                      <a:noFill/>
                      <a:miter lim="400000"/>
                    </a:ln>
                    <a:effectLst>
                      <a:outerShdw blurRad="63500" dist="25400" dir="3180000" rotWithShape="0">
                        <a:srgbClr val="000000">
                          <a:alpha val="30000"/>
                        </a:srgbClr>
                      </a:outerShdw>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defTabSz="1219200">
                        <a:spcBef>
                          <a:spcPts val="300"/>
                        </a:spcBef>
                        <a:defRPr sz="1600" b="0">
                          <a:solidFill>
                            <a:srgbClr val="FFFFFF"/>
                          </a:solidFill>
                          <a:latin typeface="Calibri"/>
                          <a:ea typeface="Calibri"/>
                          <a:cs typeface="Calibri"/>
                          <a:sym typeface="Calibri"/>
                        </a:defRPr>
                      </a:pPr>
                      <a:r>
                        <a:t>2008</a:t>
                      </a:r>
                      <a:r>
                        <a:rPr>
                          <a:latin typeface="微软雅黑"/>
                          <a:ea typeface="微软雅黑"/>
                          <a:cs typeface="微软雅黑"/>
                          <a:sym typeface="微软雅黑"/>
                        </a:rPr>
                        <a:t>北京</a:t>
                      </a:r>
                    </a:p>
                    <a:p>
                      <a:pPr defTabSz="1219200">
                        <a:spcBef>
                          <a:spcPts val="3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残奥会人造草</a:t>
                      </a:r>
                    </a:p>
                    <a:p>
                      <a:pPr defTabSz="1219200">
                        <a:spcBef>
                          <a:spcPts val="300"/>
                        </a:spcBef>
                        <a:defRPr sz="1600" b="0">
                          <a:solidFill>
                            <a:srgbClr val="FFFFFF"/>
                          </a:solidFill>
                          <a:latin typeface="Calibri"/>
                          <a:ea typeface="Calibri"/>
                          <a:cs typeface="Calibri"/>
                          <a:sym typeface="Calibri"/>
                        </a:defRPr>
                      </a:pPr>
                      <a:r>
                        <a:rPr>
                          <a:latin typeface="微软雅黑"/>
                          <a:ea typeface="微软雅黑"/>
                          <a:cs typeface="微软雅黑"/>
                          <a:sym typeface="微软雅黑"/>
                        </a:rPr>
                        <a:t>选用产品</a:t>
                      </a:r>
                    </a:p>
                  </p:txBody>
                </p:sp>
              </p:grpSp>
            </p:grpSp>
          </p:grpSp>
        </p:grpSp>
        <p:grpSp>
          <p:nvGrpSpPr>
            <p:cNvPr id="245" name="Group 245"/>
            <p:cNvGrpSpPr/>
            <p:nvPr/>
          </p:nvGrpSpPr>
          <p:grpSpPr>
            <a:xfrm>
              <a:off x="6111613" y="1175079"/>
              <a:ext cx="270211" cy="57992"/>
              <a:chOff x="0" y="0"/>
              <a:chExt cx="270209" cy="57990"/>
            </a:xfrm>
          </p:grpSpPr>
          <p:pic>
            <p:nvPicPr>
              <p:cNvPr id="243" name="image8.pdf"/>
              <p:cNvPicPr>
                <a:picLocks noChangeAspect="1"/>
              </p:cNvPicPr>
              <p:nvPr/>
            </p:nvPicPr>
            <p:blipFill>
              <a:blip r:embed="rId2">
                <a:extLst/>
              </a:blip>
              <a:srcRect/>
              <a:stretch>
                <a:fillRect/>
              </a:stretch>
            </p:blipFill>
            <p:spPr>
              <a:xfrm>
                <a:off x="-1" y="24530"/>
                <a:ext cx="75265" cy="33461"/>
              </a:xfrm>
              <a:prstGeom prst="rect">
                <a:avLst/>
              </a:prstGeom>
              <a:ln w="12700" cap="flat">
                <a:noFill/>
                <a:miter lim="400000"/>
              </a:ln>
              <a:effectLst/>
            </p:spPr>
          </p:pic>
          <p:pic>
            <p:nvPicPr>
              <p:cNvPr id="244" name="image9.pdf"/>
              <p:cNvPicPr>
                <a:picLocks noChangeAspect="1"/>
              </p:cNvPicPr>
              <p:nvPr/>
            </p:nvPicPr>
            <p:blipFill>
              <a:blip r:embed="rId3">
                <a:extLst/>
              </a:blip>
              <a:stretch>
                <a:fillRect/>
              </a:stretch>
            </p:blipFill>
            <p:spPr>
              <a:xfrm>
                <a:off x="224557" y="0"/>
                <a:ext cx="45653" cy="57991"/>
              </a:xfrm>
              <a:prstGeom prst="rect">
                <a:avLst/>
              </a:prstGeom>
              <a:ln w="12700" cap="flat">
                <a:noFill/>
                <a:miter lim="400000"/>
              </a:ln>
              <a:effectLst/>
            </p:spPr>
          </p:pic>
        </p:grpSp>
        <p:pic>
          <p:nvPicPr>
            <p:cNvPr id="246" name="image10.pdf"/>
            <p:cNvPicPr>
              <a:picLocks noChangeAspect="1"/>
            </p:cNvPicPr>
            <p:nvPr/>
          </p:nvPicPr>
          <p:blipFill>
            <a:blip r:embed="rId4">
              <a:extLst/>
            </a:blip>
            <a:stretch>
              <a:fillRect/>
            </a:stretch>
          </p:blipFill>
          <p:spPr>
            <a:xfrm>
              <a:off x="2000739" y="315656"/>
              <a:ext cx="608426" cy="713048"/>
            </a:xfrm>
            <a:prstGeom prst="rect">
              <a:avLst/>
            </a:prstGeom>
            <a:ln w="12700" cap="flat">
              <a:noFill/>
              <a:miter lim="400000"/>
            </a:ln>
            <a:effectLst/>
          </p:spPr>
        </p:pic>
        <p:pic>
          <p:nvPicPr>
            <p:cNvPr id="247" name="image12.png"/>
            <p:cNvPicPr>
              <a:picLocks noChangeAspect="1"/>
            </p:cNvPicPr>
            <p:nvPr/>
          </p:nvPicPr>
          <p:blipFill>
            <a:blip r:embed="rId5">
              <a:extLst/>
            </a:blip>
            <a:stretch>
              <a:fillRect/>
            </a:stretch>
          </p:blipFill>
          <p:spPr>
            <a:xfrm>
              <a:off x="3441142" y="0"/>
              <a:ext cx="718859" cy="713047"/>
            </a:xfrm>
            <a:prstGeom prst="rect">
              <a:avLst/>
            </a:prstGeom>
            <a:ln w="12700" cap="flat">
              <a:noFill/>
              <a:miter lim="400000"/>
            </a:ln>
            <a:effectLst/>
          </p:spPr>
        </p:pic>
        <p:pic>
          <p:nvPicPr>
            <p:cNvPr id="248" name="image11.png"/>
            <p:cNvPicPr>
              <a:picLocks noChangeAspect="1"/>
            </p:cNvPicPr>
            <p:nvPr/>
          </p:nvPicPr>
          <p:blipFill>
            <a:blip r:embed="rId6">
              <a:extLst/>
            </a:blip>
            <a:stretch>
              <a:fillRect/>
            </a:stretch>
          </p:blipFill>
          <p:spPr>
            <a:xfrm>
              <a:off x="5255537" y="621837"/>
              <a:ext cx="629666" cy="460944"/>
            </a:xfrm>
            <a:prstGeom prst="rect">
              <a:avLst/>
            </a:prstGeom>
            <a:ln w="12700" cap="flat">
              <a:noFill/>
              <a:miter lim="400000"/>
            </a:ln>
            <a:effectLst/>
          </p:spPr>
        </p:pic>
        <p:pic>
          <p:nvPicPr>
            <p:cNvPr id="249" name="image13.png"/>
            <p:cNvPicPr>
              <a:picLocks noChangeAspect="1"/>
            </p:cNvPicPr>
            <p:nvPr/>
          </p:nvPicPr>
          <p:blipFill>
            <a:blip r:embed="rId7">
              <a:extLst/>
            </a:blip>
            <a:stretch>
              <a:fillRect/>
            </a:stretch>
          </p:blipFill>
          <p:spPr>
            <a:xfrm>
              <a:off x="6326291" y="1406118"/>
              <a:ext cx="540976" cy="608117"/>
            </a:xfrm>
            <a:prstGeom prst="rect">
              <a:avLst/>
            </a:prstGeom>
            <a:ln w="12700" cap="flat">
              <a:noFill/>
              <a:miter lim="400000"/>
            </a:ln>
            <a:effectLst/>
          </p:spPr>
        </p:pic>
        <p:sp>
          <p:nvSpPr>
            <p:cNvPr id="250" name="Shape 250"/>
            <p:cNvSpPr/>
            <p:nvPr/>
          </p:nvSpPr>
          <p:spPr>
            <a:xfrm>
              <a:off x="5570370" y="1981673"/>
              <a:ext cx="1157217" cy="1124613"/>
            </a:xfrm>
            <a:prstGeom prst="ellipse">
              <a:avLst/>
            </a:prstGeom>
            <a:solidFill>
              <a:srgbClr val="0070C0"/>
            </a:solidFill>
            <a:ln w="12700" cap="flat">
              <a:noFill/>
              <a:miter lim="400000"/>
            </a:ln>
            <a:effectLst>
              <a:outerShdw blurRad="114300" dist="12700" dir="5400000" rotWithShape="0">
                <a:srgbClr val="000000"/>
              </a:outerShdw>
            </a:effectLst>
          </p:spPr>
          <p:txBody>
            <a:bodyPr wrap="square" lIns="45719" tIns="45719" rIns="45719" bIns="45719" numCol="1" anchor="ctr">
              <a:noAutofit/>
            </a:bodyPr>
            <a:lstStyle/>
            <a:p>
              <a:pPr algn="l" defTabSz="1219200">
                <a:defRPr b="0">
                  <a:solidFill>
                    <a:srgbClr val="FFFFFF"/>
                  </a:solidFill>
                  <a:latin typeface="微软雅黑"/>
                  <a:ea typeface="微软雅黑"/>
                  <a:cs typeface="微软雅黑"/>
                  <a:sym typeface="微软雅黑"/>
                </a:defRPr>
              </a:pPr>
              <a:endParaRPr/>
            </a:p>
          </p:txBody>
        </p:sp>
        <p:sp>
          <p:nvSpPr>
            <p:cNvPr id="251" name="Shape 251"/>
            <p:cNvSpPr/>
            <p:nvPr/>
          </p:nvSpPr>
          <p:spPr>
            <a:xfrm rot="3759747">
              <a:off x="5141909" y="2999150"/>
              <a:ext cx="328885" cy="271145"/>
            </a:xfrm>
            <a:custGeom>
              <a:avLst/>
              <a:gdLst/>
              <a:ahLst/>
              <a:cxnLst>
                <a:cxn ang="0">
                  <a:pos x="wd2" y="hd2"/>
                </a:cxn>
                <a:cxn ang="5400000">
                  <a:pos x="wd2" y="hd2"/>
                </a:cxn>
                <a:cxn ang="10800000">
                  <a:pos x="wd2" y="hd2"/>
                </a:cxn>
                <a:cxn ang="16200000">
                  <a:pos x="wd2" y="hd2"/>
                </a:cxn>
              </a:cxnLst>
              <a:rect l="0" t="0" r="r" b="b"/>
              <a:pathLst>
                <a:path w="21600" h="21600" extrusionOk="0">
                  <a:moveTo>
                    <a:pt x="0" y="9923"/>
                  </a:moveTo>
                  <a:lnTo>
                    <a:pt x="10800" y="0"/>
                  </a:lnTo>
                  <a:lnTo>
                    <a:pt x="21600" y="9923"/>
                  </a:lnTo>
                  <a:lnTo>
                    <a:pt x="16506" y="9923"/>
                  </a:lnTo>
                  <a:lnTo>
                    <a:pt x="16506" y="21600"/>
                  </a:lnTo>
                  <a:lnTo>
                    <a:pt x="5094" y="21600"/>
                  </a:lnTo>
                  <a:lnTo>
                    <a:pt x="5094" y="9923"/>
                  </a:lnTo>
                  <a:close/>
                </a:path>
              </a:pathLst>
            </a:custGeom>
            <a:solidFill>
              <a:srgbClr val="0070C0"/>
            </a:solidFill>
            <a:ln w="12700" cap="flat">
              <a:noFill/>
              <a:miter lim="400000"/>
            </a:ln>
            <a:effectLst>
              <a:outerShdw blurRad="63500" dist="25400" dir="3180000" rotWithShape="0">
                <a:srgbClr val="000000">
                  <a:alpha val="30000"/>
                </a:srgbClr>
              </a:outerShdw>
            </a:effectLst>
          </p:spPr>
          <p:txBody>
            <a:bodyPr wrap="square" lIns="45719" tIns="45719" rIns="45719" bIns="45719" numCol="1" anchor="ctr">
              <a:noAutofit/>
            </a:bodyPr>
            <a:lstStyle/>
            <a:p>
              <a:pPr defTabSz="1219200">
                <a:lnSpc>
                  <a:spcPct val="120000"/>
                </a:lnSpc>
                <a:defRPr>
                  <a:solidFill>
                    <a:srgbClr val="FFFFFF"/>
                  </a:solidFill>
                  <a:latin typeface="微软雅黑"/>
                  <a:ea typeface="微软雅黑"/>
                  <a:cs typeface="微软雅黑"/>
                  <a:sym typeface="微软雅黑"/>
                </a:defRPr>
              </a:pPr>
              <a:endParaRPr/>
            </a:p>
          </p:txBody>
        </p:sp>
        <p:sp>
          <p:nvSpPr>
            <p:cNvPr id="252" name="Shape 252"/>
            <p:cNvSpPr/>
            <p:nvPr/>
          </p:nvSpPr>
          <p:spPr>
            <a:xfrm>
              <a:off x="5506042" y="2004212"/>
              <a:ext cx="1379797" cy="1088645"/>
            </a:xfrm>
            <a:prstGeom prst="rect">
              <a:avLst/>
            </a:prstGeom>
            <a:noFill/>
            <a:ln w="12700" cap="flat">
              <a:noFill/>
              <a:miter lim="400000"/>
            </a:ln>
            <a:effectLst>
              <a:outerShdw blurRad="63500" dist="25400" dir="3180000" rotWithShape="0">
                <a:srgbClr val="000000">
                  <a:alpha val="30000"/>
                </a:srgbClr>
              </a:outerShdw>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defTabSz="1219200">
                <a:spcBef>
                  <a:spcPts val="300"/>
                </a:spcBef>
                <a:defRPr sz="1600" b="0">
                  <a:solidFill>
                    <a:srgbClr val="FFFFFF"/>
                  </a:solidFill>
                  <a:latin typeface="微软雅黑"/>
                  <a:ea typeface="微软雅黑"/>
                  <a:cs typeface="微软雅黑"/>
                  <a:sym typeface="微软雅黑"/>
                </a:defRPr>
              </a:pPr>
              <a:r>
                <a:t>2014年</a:t>
              </a:r>
            </a:p>
            <a:p>
              <a:pPr defTabSz="1219200">
                <a:spcBef>
                  <a:spcPts val="300"/>
                </a:spcBef>
                <a:defRPr sz="1600" b="0">
                  <a:solidFill>
                    <a:srgbClr val="FFFFFF"/>
                  </a:solidFill>
                  <a:latin typeface="微软雅黑"/>
                  <a:ea typeface="微软雅黑"/>
                  <a:cs typeface="微软雅黑"/>
                  <a:sym typeface="微软雅黑"/>
                </a:defRPr>
              </a:pPr>
              <a:r>
                <a:t>南京青奥会</a:t>
              </a:r>
            </a:p>
            <a:p>
              <a:pPr defTabSz="1219200">
                <a:spcBef>
                  <a:spcPts val="300"/>
                </a:spcBef>
                <a:defRPr sz="1600" b="0">
                  <a:solidFill>
                    <a:srgbClr val="FFFFFF"/>
                  </a:solidFill>
                  <a:latin typeface="微软雅黑"/>
                  <a:ea typeface="微软雅黑"/>
                  <a:cs typeface="微软雅黑"/>
                  <a:sym typeface="微软雅黑"/>
                </a:defRPr>
              </a:pPr>
              <a:r>
                <a:t>运动地面材料</a:t>
              </a:r>
            </a:p>
            <a:p>
              <a:pPr defTabSz="1219200">
                <a:spcBef>
                  <a:spcPts val="300"/>
                </a:spcBef>
                <a:defRPr sz="1600" b="0">
                  <a:solidFill>
                    <a:srgbClr val="FFFFFF"/>
                  </a:solidFill>
                  <a:latin typeface="微软雅黑"/>
                  <a:ea typeface="微软雅黑"/>
                  <a:cs typeface="微软雅黑"/>
                  <a:sym typeface="微软雅黑"/>
                </a:defRPr>
              </a:pPr>
              <a:r>
                <a:t>供应商</a:t>
              </a:r>
            </a:p>
          </p:txBody>
        </p:sp>
        <p:sp>
          <p:nvSpPr>
            <p:cNvPr id="253" name="Shape 253"/>
            <p:cNvSpPr/>
            <p:nvPr/>
          </p:nvSpPr>
          <p:spPr>
            <a:xfrm rot="4724941">
              <a:off x="5434840" y="3796185"/>
              <a:ext cx="328885" cy="271145"/>
            </a:xfrm>
            <a:custGeom>
              <a:avLst/>
              <a:gdLst/>
              <a:ahLst/>
              <a:cxnLst>
                <a:cxn ang="0">
                  <a:pos x="wd2" y="hd2"/>
                </a:cxn>
                <a:cxn ang="5400000">
                  <a:pos x="wd2" y="hd2"/>
                </a:cxn>
                <a:cxn ang="10800000">
                  <a:pos x="wd2" y="hd2"/>
                </a:cxn>
                <a:cxn ang="16200000">
                  <a:pos x="wd2" y="hd2"/>
                </a:cxn>
              </a:cxnLst>
              <a:rect l="0" t="0" r="r" b="b"/>
              <a:pathLst>
                <a:path w="21600" h="21600" extrusionOk="0">
                  <a:moveTo>
                    <a:pt x="0" y="9923"/>
                  </a:moveTo>
                  <a:lnTo>
                    <a:pt x="10800" y="0"/>
                  </a:lnTo>
                  <a:lnTo>
                    <a:pt x="21600" y="9923"/>
                  </a:lnTo>
                  <a:lnTo>
                    <a:pt x="16506" y="9923"/>
                  </a:lnTo>
                  <a:lnTo>
                    <a:pt x="16506" y="21600"/>
                  </a:lnTo>
                  <a:lnTo>
                    <a:pt x="5094" y="21600"/>
                  </a:lnTo>
                  <a:lnTo>
                    <a:pt x="5094" y="9923"/>
                  </a:lnTo>
                  <a:close/>
                </a:path>
              </a:pathLst>
            </a:custGeom>
            <a:solidFill>
              <a:srgbClr val="0070C0"/>
            </a:solidFill>
            <a:ln w="12700" cap="flat">
              <a:noFill/>
              <a:miter lim="400000"/>
            </a:ln>
            <a:effectLst>
              <a:outerShdw blurRad="63500" dist="25400" dir="3180000" rotWithShape="0">
                <a:srgbClr val="000000">
                  <a:alpha val="30000"/>
                </a:srgbClr>
              </a:outerShdw>
            </a:effectLst>
          </p:spPr>
          <p:txBody>
            <a:bodyPr wrap="square" lIns="45719" tIns="45719" rIns="45719" bIns="45719" numCol="1" anchor="ctr">
              <a:noAutofit/>
            </a:bodyPr>
            <a:lstStyle/>
            <a:p>
              <a:pPr defTabSz="1219200">
                <a:lnSpc>
                  <a:spcPct val="120000"/>
                </a:lnSpc>
                <a:defRPr>
                  <a:solidFill>
                    <a:srgbClr val="FFFFFF"/>
                  </a:solidFill>
                  <a:latin typeface="微软雅黑"/>
                  <a:ea typeface="微软雅黑"/>
                  <a:cs typeface="微软雅黑"/>
                  <a:sym typeface="微软雅黑"/>
                </a:defRPr>
              </a:pPr>
              <a:endParaRPr/>
            </a:p>
          </p:txBody>
        </p:sp>
        <p:sp>
          <p:nvSpPr>
            <p:cNvPr id="254" name="Shape 254"/>
            <p:cNvSpPr/>
            <p:nvPr/>
          </p:nvSpPr>
          <p:spPr>
            <a:xfrm>
              <a:off x="5890538" y="3206920"/>
              <a:ext cx="1157217" cy="1124613"/>
            </a:xfrm>
            <a:prstGeom prst="ellipse">
              <a:avLst/>
            </a:prstGeom>
            <a:solidFill>
              <a:srgbClr val="0070C0"/>
            </a:solidFill>
            <a:ln w="12700" cap="flat">
              <a:noFill/>
              <a:miter lim="400000"/>
            </a:ln>
            <a:effectLst>
              <a:outerShdw blurRad="114300" dist="12700" dir="5400000" rotWithShape="0">
                <a:srgbClr val="000000"/>
              </a:outerShdw>
            </a:effectLst>
          </p:spPr>
          <p:txBody>
            <a:bodyPr wrap="square" lIns="45719" tIns="45719" rIns="45719" bIns="45719" numCol="1" anchor="ctr">
              <a:noAutofit/>
            </a:bodyPr>
            <a:lstStyle/>
            <a:p>
              <a:pPr algn="l" defTabSz="1219200">
                <a:defRPr b="0">
                  <a:solidFill>
                    <a:srgbClr val="FFFFFF"/>
                  </a:solidFill>
                  <a:latin typeface="微软雅黑"/>
                  <a:ea typeface="微软雅黑"/>
                  <a:cs typeface="微软雅黑"/>
                  <a:sym typeface="微软雅黑"/>
                </a:defRPr>
              </a:pPr>
              <a:endParaRPr/>
            </a:p>
          </p:txBody>
        </p:sp>
        <p:sp>
          <p:nvSpPr>
            <p:cNvPr id="255" name="Shape 255"/>
            <p:cNvSpPr/>
            <p:nvPr/>
          </p:nvSpPr>
          <p:spPr>
            <a:xfrm>
              <a:off x="5879850" y="3346822"/>
              <a:ext cx="1176597" cy="844805"/>
            </a:xfrm>
            <a:prstGeom prst="rect">
              <a:avLst/>
            </a:prstGeom>
            <a:noFill/>
            <a:ln w="12700" cap="flat">
              <a:noFill/>
              <a:miter lim="400000"/>
            </a:ln>
            <a:effectLst>
              <a:outerShdw blurRad="63500" dist="25400" dir="3180000" rotWithShape="0">
                <a:srgbClr val="000000">
                  <a:alpha val="30000"/>
                </a:srgbClr>
              </a:outerShdw>
            </a:effectLst>
            <a:extLst>
              <a:ext uri="{C572A759-6A51-4108-AA02-DFA0A04FC94B}">
                <ma14:wrappingTextBoxFlag xmlns:ma14="http://schemas.microsoft.com/office/mac/drawingml/2011/main" val="1"/>
              </a:ext>
            </a:extLst>
          </p:spPr>
          <p:txBody>
            <a:bodyPr wrap="none" lIns="45719" tIns="45719" rIns="45719" bIns="45719" numCol="1" anchor="ctr">
              <a:spAutoFit/>
            </a:bodyPr>
            <a:lstStyle/>
            <a:p>
              <a:pPr defTabSz="1219200">
                <a:spcBef>
                  <a:spcPts val="400"/>
                </a:spcBef>
                <a:defRPr sz="1600" b="0">
                  <a:solidFill>
                    <a:srgbClr val="FFFFFF"/>
                  </a:solidFill>
                  <a:latin typeface="微软雅黑"/>
                  <a:ea typeface="微软雅黑"/>
                  <a:cs typeface="微软雅黑"/>
                  <a:sym typeface="微软雅黑"/>
                </a:defRPr>
              </a:pPr>
              <a:r>
                <a:t>2018年</a:t>
              </a:r>
            </a:p>
            <a:p>
              <a:pPr defTabSz="1219200">
                <a:spcBef>
                  <a:spcPts val="400"/>
                </a:spcBef>
                <a:defRPr sz="1600" b="0">
                  <a:solidFill>
                    <a:srgbClr val="FFFFFF"/>
                  </a:solidFill>
                  <a:latin typeface="微软雅黑"/>
                  <a:ea typeface="微软雅黑"/>
                  <a:cs typeface="微软雅黑"/>
                  <a:sym typeface="微软雅黑"/>
                </a:defRPr>
              </a:pPr>
              <a:r>
                <a:t>广东省运会</a:t>
              </a:r>
            </a:p>
            <a:p>
              <a:pPr defTabSz="1219200">
                <a:spcBef>
                  <a:spcPts val="400"/>
                </a:spcBef>
                <a:defRPr sz="1600" b="0">
                  <a:solidFill>
                    <a:srgbClr val="FFFFFF"/>
                  </a:solidFill>
                  <a:latin typeface="微软雅黑"/>
                  <a:ea typeface="微软雅黑"/>
                  <a:cs typeface="微软雅黑"/>
                  <a:sym typeface="微软雅黑"/>
                </a:defRPr>
              </a:pPr>
              <a:r>
                <a:t>供应商</a:t>
              </a:r>
            </a:p>
          </p:txBody>
        </p:sp>
        <p:pic>
          <p:nvPicPr>
            <p:cNvPr id="256" name="image14.jpg" descr="D:\logo\爱奇\亚运及其他赛事LOGO\6大赛事logo\6大赛事logo\2018广东省运会标志.jpg"/>
            <p:cNvPicPr>
              <a:picLocks noChangeAspect="1"/>
            </p:cNvPicPr>
            <p:nvPr/>
          </p:nvPicPr>
          <p:blipFill>
            <a:blip r:embed="rId8">
              <a:extLst/>
            </a:blip>
            <a:stretch>
              <a:fillRect/>
            </a:stretch>
          </p:blipFill>
          <p:spPr>
            <a:xfrm>
              <a:off x="7019131" y="2798503"/>
              <a:ext cx="632764" cy="699915"/>
            </a:xfrm>
            <a:prstGeom prst="rect">
              <a:avLst/>
            </a:prstGeom>
            <a:ln w="12700" cap="flat">
              <a:noFill/>
              <a:miter lim="400000"/>
            </a:ln>
            <a:effectLst/>
          </p:spPr>
        </p:pic>
        <p:pic>
          <p:nvPicPr>
            <p:cNvPr id="257" name="image15.png" descr="D:\logo\爱奇\亚运及其他赛事LOGO\6大赛事logo\6大赛事logo\广州亚运会logo-02A副本.png"/>
            <p:cNvPicPr>
              <a:picLocks noChangeAspect="1"/>
            </p:cNvPicPr>
            <p:nvPr/>
          </p:nvPicPr>
          <p:blipFill>
            <a:blip r:embed="rId9">
              <a:extLst/>
            </a:blip>
            <a:stretch>
              <a:fillRect/>
            </a:stretch>
          </p:blipFill>
          <p:spPr>
            <a:xfrm>
              <a:off x="612792" y="1082779"/>
              <a:ext cx="966301" cy="966301"/>
            </a:xfrm>
            <a:prstGeom prst="rect">
              <a:avLst/>
            </a:prstGeom>
            <a:ln w="12700" cap="flat">
              <a:noFill/>
              <a:miter lim="400000"/>
            </a:ln>
            <a:effectLst/>
          </p:spPr>
        </p:pic>
        <p:pic>
          <p:nvPicPr>
            <p:cNvPr id="258" name="image16.png" descr="D:\logo\爱奇\亚运及其他赛事LOGO\6大赛事logo\6大赛事logo\北京残奥会logo-01.png"/>
            <p:cNvPicPr>
              <a:picLocks noChangeAspect="1"/>
            </p:cNvPicPr>
            <p:nvPr/>
          </p:nvPicPr>
          <p:blipFill>
            <a:blip r:embed="rId10">
              <a:extLst/>
            </a:blip>
            <a:stretch>
              <a:fillRect/>
            </a:stretch>
          </p:blipFill>
          <p:spPr>
            <a:xfrm>
              <a:off x="0" y="2714503"/>
              <a:ext cx="692082" cy="669869"/>
            </a:xfrm>
            <a:prstGeom prst="rect">
              <a:avLst/>
            </a:prstGeom>
            <a:ln w="12700" cap="flat">
              <a:noFill/>
              <a:miter lim="400000"/>
            </a:ln>
            <a:effectLst/>
          </p:spPr>
        </p:pic>
        <p:pic>
          <p:nvPicPr>
            <p:cNvPr id="259" name="image7.png" descr="C:\Users\Administrator\Desktop\爱奇标志\ACT发光.png"/>
            <p:cNvPicPr>
              <a:picLocks noChangeAspect="1"/>
            </p:cNvPicPr>
            <p:nvPr/>
          </p:nvPicPr>
          <p:blipFill>
            <a:blip r:embed="rId11">
              <a:extLst/>
            </a:blip>
            <a:stretch>
              <a:fillRect/>
            </a:stretch>
          </p:blipFill>
          <p:spPr>
            <a:xfrm>
              <a:off x="2779529" y="3344456"/>
              <a:ext cx="1924310" cy="824809"/>
            </a:xfrm>
            <a:prstGeom prst="rect">
              <a:avLst/>
            </a:prstGeom>
            <a:ln w="12700" cap="flat">
              <a:noFill/>
              <a:miter lim="400000"/>
            </a:ln>
            <a:effectLst/>
          </p:spPr>
        </p:pic>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0"/>
                                        </p:tgtEl>
                                        <p:attrNameLst>
                                          <p:attrName>style.visibility</p:attrName>
                                        </p:attrNameLst>
                                      </p:cBhvr>
                                      <p:to>
                                        <p:strVal val="visible"/>
                                      </p:to>
                                    </p:set>
                                    <p:animEffect transition="in" filter="dissolve">
                                      <p:cBhvr>
                                        <p:cTn id="7"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PPT尾页-02.jpg" descr="PPT尾页-02"/>
          <p:cNvPicPr>
            <a:picLocks noChangeAspect="1"/>
          </p:cNvPicPr>
          <p:nvPr/>
        </p:nvPicPr>
        <p:blipFill>
          <a:blip r:embed="rId2">
            <a:extLst/>
          </a:blip>
          <a:stretch>
            <a:fillRect/>
          </a:stretch>
        </p:blipFill>
        <p:spPr>
          <a:xfrm>
            <a:off x="0" y="28575"/>
            <a:ext cx="9144000" cy="6856413"/>
          </a:xfrm>
          <a:prstGeom prst="rect">
            <a:avLst/>
          </a:prstGeom>
          <a:ln w="12700">
            <a:miter lim="400000"/>
          </a:ln>
        </p:spPr>
      </p:pic>
      <p:pic>
        <p:nvPicPr>
          <p:cNvPr id="263" name="爱奇微信二维码.jpg" descr="C:\Users\Administrator\Desktop\微信\微信二维码\爱奇微信二维码.jpg"/>
          <p:cNvPicPr>
            <a:picLocks noChangeAspect="1"/>
          </p:cNvPicPr>
          <p:nvPr/>
        </p:nvPicPr>
        <p:blipFill>
          <a:blip r:embed="rId3">
            <a:extLst/>
          </a:blip>
          <a:stretch>
            <a:fillRect/>
          </a:stretch>
        </p:blipFill>
        <p:spPr>
          <a:xfrm>
            <a:off x="7019925" y="620712"/>
            <a:ext cx="1368425" cy="1368426"/>
          </a:xfrm>
          <a:prstGeom prst="rect">
            <a:avLst/>
          </a:prstGeom>
          <a:ln w="12700">
            <a:miter lim="400000"/>
          </a:ln>
        </p:spPr>
      </p:pic>
    </p:spTree>
  </p:cSld>
  <p:clrMapOvr>
    <a:masterClrMapping/>
  </p:clrMapOvr>
  <p:transition xmlns:p14="http://schemas.microsoft.com/office/powerpoint/2010/mai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hape 59"/>
          <p:cNvSpPr/>
          <p:nvPr/>
        </p:nvSpPr>
        <p:spPr>
          <a:xfrm>
            <a:off x="323850" y="333375"/>
            <a:ext cx="5327650" cy="7078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spcBef>
                <a:spcPts val="2400"/>
              </a:spcBef>
              <a:defRPr sz="4000" b="0">
                <a:solidFill>
                  <a:srgbClr val="60A602"/>
                </a:solidFill>
                <a:latin typeface="宋体"/>
                <a:ea typeface="宋体"/>
                <a:cs typeface="宋体"/>
                <a:sym typeface="宋体"/>
              </a:defRPr>
            </a:lvl1pPr>
          </a:lstStyle>
          <a:p>
            <a:pPr>
              <a:defRPr>
                <a:latin typeface="+mn-lt"/>
                <a:ea typeface="+mn-ea"/>
                <a:cs typeface="+mn-cs"/>
                <a:sym typeface="Arial"/>
              </a:defRPr>
            </a:pPr>
            <a:r>
              <a:rPr b="1" dirty="0">
                <a:latin typeface="宋体"/>
                <a:ea typeface="宋体"/>
                <a:cs typeface="宋体"/>
                <a:sym typeface="宋体"/>
              </a:rPr>
              <a:t>安全隐患：</a:t>
            </a:r>
          </a:p>
        </p:txBody>
      </p:sp>
      <p:sp>
        <p:nvSpPr>
          <p:cNvPr id="60" name="Shape 60"/>
          <p:cNvSpPr/>
          <p:nvPr/>
        </p:nvSpPr>
        <p:spPr>
          <a:xfrm>
            <a:off x="323850" y="1196975"/>
            <a:ext cx="8496300" cy="4308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2200" b="0">
                <a:latin typeface="Songti SC Regular"/>
                <a:ea typeface="Songti SC Regular"/>
                <a:cs typeface="Songti SC Regular"/>
                <a:sym typeface="Songti SC Regular"/>
              </a:defRPr>
            </a:lvl1pPr>
          </a:lstStyle>
          <a:p>
            <a:r>
              <a:rPr b="1" dirty="0"/>
              <a:t>传统系统的安全隐患主要来自于运动员与面层间的物理机械作用</a:t>
            </a:r>
          </a:p>
        </p:txBody>
      </p:sp>
      <p:sp>
        <p:nvSpPr>
          <p:cNvPr id="61" name="Shape 61"/>
          <p:cNvSpPr/>
          <p:nvPr/>
        </p:nvSpPr>
        <p:spPr>
          <a:xfrm>
            <a:off x="395287" y="2349500"/>
            <a:ext cx="2663826" cy="273191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l">
              <a:lnSpc>
                <a:spcPct val="150000"/>
              </a:lnSpc>
              <a:buClr>
                <a:srgbClr val="619428"/>
              </a:buClr>
              <a:buSzPct val="100000"/>
              <a:buFont typeface="Wingdings"/>
              <a:buChar char="●"/>
              <a:defRPr sz="1800" b="0"/>
            </a:pPr>
            <a:r>
              <a:rPr>
                <a:latin typeface="宋体"/>
                <a:ea typeface="宋体"/>
                <a:cs typeface="宋体"/>
                <a:sym typeface="宋体"/>
              </a:rPr>
              <a:t>脑震荡和脑损伤</a:t>
            </a:r>
          </a:p>
          <a:p>
            <a:pPr marL="342900" indent="-342900" algn="l">
              <a:lnSpc>
                <a:spcPct val="150000"/>
              </a:lnSpc>
              <a:buClr>
                <a:srgbClr val="619428"/>
              </a:buClr>
              <a:buSzPct val="100000"/>
              <a:buFont typeface="Wingdings"/>
              <a:buChar char="●"/>
              <a:defRPr sz="1800" b="0"/>
            </a:pPr>
            <a:r>
              <a:rPr>
                <a:latin typeface="宋体"/>
                <a:ea typeface="宋体"/>
                <a:cs typeface="宋体"/>
                <a:sym typeface="宋体"/>
              </a:rPr>
              <a:t>骨折</a:t>
            </a:r>
          </a:p>
          <a:p>
            <a:pPr marL="342900" indent="-342900" algn="l">
              <a:lnSpc>
                <a:spcPct val="150000"/>
              </a:lnSpc>
              <a:buClr>
                <a:srgbClr val="619428"/>
              </a:buClr>
              <a:buSzPct val="100000"/>
              <a:buFont typeface="Wingdings"/>
              <a:buChar char="●"/>
              <a:defRPr sz="1800" b="0"/>
            </a:pPr>
            <a:r>
              <a:rPr>
                <a:latin typeface="宋体"/>
                <a:ea typeface="宋体"/>
                <a:cs typeface="宋体"/>
                <a:sym typeface="宋体"/>
              </a:rPr>
              <a:t>皮肤擦破</a:t>
            </a:r>
          </a:p>
          <a:p>
            <a:pPr marL="342900" indent="-342900" algn="l">
              <a:lnSpc>
                <a:spcPct val="150000"/>
              </a:lnSpc>
              <a:buClr>
                <a:srgbClr val="619428"/>
              </a:buClr>
              <a:buSzPct val="100000"/>
              <a:buFont typeface="Wingdings"/>
              <a:buChar char="●"/>
              <a:defRPr sz="1800" b="0"/>
            </a:pPr>
            <a:r>
              <a:rPr>
                <a:latin typeface="宋体"/>
                <a:ea typeface="宋体"/>
                <a:cs typeface="宋体"/>
                <a:sym typeface="宋体"/>
              </a:rPr>
              <a:t>肌肉、关节拉伤</a:t>
            </a:r>
          </a:p>
          <a:p>
            <a:pPr marL="342900" indent="-342900" algn="l">
              <a:lnSpc>
                <a:spcPct val="150000"/>
              </a:lnSpc>
              <a:buClr>
                <a:srgbClr val="619428"/>
              </a:buClr>
              <a:buSzPct val="100000"/>
              <a:buFont typeface="Wingdings"/>
              <a:buChar char="●"/>
              <a:defRPr sz="1800" b="0"/>
            </a:pPr>
            <a:r>
              <a:rPr>
                <a:latin typeface="宋体"/>
                <a:ea typeface="宋体"/>
                <a:cs typeface="宋体"/>
                <a:sym typeface="宋体"/>
              </a:rPr>
              <a:t>疲劳</a:t>
            </a:r>
          </a:p>
          <a:p>
            <a:pPr marL="342900" indent="-342900" algn="l">
              <a:lnSpc>
                <a:spcPct val="150000"/>
              </a:lnSpc>
              <a:defRPr sz="1800" b="0"/>
            </a:pPr>
            <a:r>
              <a:t>     ……</a:t>
            </a:r>
          </a:p>
        </p:txBody>
      </p:sp>
      <p:pic>
        <p:nvPicPr>
          <p:cNvPr id="62" name="2.jpg" descr="C:\Users\Administrator\Desktop\环保草PPT\环保PPT素材\环保素材\2.jpg"/>
          <p:cNvPicPr>
            <a:picLocks noChangeAspect="1"/>
          </p:cNvPicPr>
          <p:nvPr/>
        </p:nvPicPr>
        <p:blipFill>
          <a:blip r:embed="rId2">
            <a:extLst/>
          </a:blip>
          <a:stretch>
            <a:fillRect/>
          </a:stretch>
        </p:blipFill>
        <p:spPr>
          <a:xfrm>
            <a:off x="2927350" y="2282825"/>
            <a:ext cx="2330450" cy="3449638"/>
          </a:xfrm>
          <a:prstGeom prst="rect">
            <a:avLst/>
          </a:prstGeom>
          <a:ln w="12700">
            <a:miter lim="400000"/>
          </a:ln>
        </p:spPr>
      </p:pic>
      <p:pic>
        <p:nvPicPr>
          <p:cNvPr id="63" name="受伤3.jpg" descr="E:\说明书\球场保姆\说明书\球场保姆\实际用图\受伤3.jpg"/>
          <p:cNvPicPr>
            <a:picLocks noChangeAspect="1"/>
          </p:cNvPicPr>
          <p:nvPr/>
        </p:nvPicPr>
        <p:blipFill>
          <a:blip r:embed="rId3">
            <a:extLst/>
          </a:blip>
          <a:stretch>
            <a:fillRect/>
          </a:stretch>
        </p:blipFill>
        <p:spPr>
          <a:xfrm>
            <a:off x="5392737" y="2282825"/>
            <a:ext cx="3749676" cy="3449638"/>
          </a:xfrm>
          <a:prstGeom prst="rect">
            <a:avLst/>
          </a:prstGeom>
          <a:ln w="12700">
            <a:miter lim="400000"/>
          </a:ln>
        </p:spPr>
      </p:pic>
    </p:spTree>
  </p:cSld>
  <p:clrMapOvr>
    <a:masterClrMapping/>
  </p:clrMapOvr>
  <p:transition xmlns:p14="http://schemas.microsoft.com/office/powerpoint/2010/main">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62"/>
                                        </p:tgtEl>
                                        <p:attrNameLst>
                                          <p:attrName>style.visibility</p:attrName>
                                        </p:attrNameLst>
                                      </p:cBhvr>
                                      <p:to>
                                        <p:strVal val="visible"/>
                                      </p:to>
                                    </p:set>
                                    <p:anim calcmode="lin" valueType="num">
                                      <p:cBhvr>
                                        <p:cTn id="7" dur="1000" fill="hold"/>
                                        <p:tgtEl>
                                          <p:spTgt spid="62"/>
                                        </p:tgtEl>
                                        <p:attrNameLst>
                                          <p:attrName>ppt_x</p:attrName>
                                        </p:attrNameLst>
                                      </p:cBhvr>
                                      <p:tavLst>
                                        <p:tav tm="0">
                                          <p:val>
                                            <p:strVal val="#ppt_x"/>
                                          </p:val>
                                        </p:tav>
                                        <p:tav tm="100000">
                                          <p:val>
                                            <p:strVal val="#ppt_x"/>
                                          </p:val>
                                        </p:tav>
                                      </p:tavLst>
                                    </p:anim>
                                    <p:anim calcmode="lin" valueType="num">
                                      <p:cBhvr>
                                        <p:cTn id="8" dur="1000" fill="hold"/>
                                        <p:tgtEl>
                                          <p:spTgt spid="6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grpId="2" nodeType="afterEffect">
                                  <p:stCondLst>
                                    <p:cond delay="0"/>
                                  </p:stCondLst>
                                  <p:iterate>
                                    <p:tmAbs val="0"/>
                                  </p:iterate>
                                  <p:childTnLst>
                                    <p:set>
                                      <p:cBhvr>
                                        <p:cTn id="11" fill="hold"/>
                                        <p:tgtEl>
                                          <p:spTgt spid="63"/>
                                        </p:tgtEl>
                                        <p:attrNameLst>
                                          <p:attrName>style.visibility</p:attrName>
                                        </p:attrNameLst>
                                      </p:cBhvr>
                                      <p:to>
                                        <p:strVal val="visible"/>
                                      </p:to>
                                    </p:se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1" animBg="1" advAuto="0"/>
      <p:bldP spid="63" grpId="2"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Shape 65"/>
          <p:cNvSpPr/>
          <p:nvPr/>
        </p:nvSpPr>
        <p:spPr>
          <a:xfrm>
            <a:off x="395287" y="2060575"/>
            <a:ext cx="3306763" cy="248914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lnSpc>
                <a:spcPct val="150000"/>
              </a:lnSpc>
              <a:defRPr sz="2100" b="0"/>
            </a:pPr>
            <a:r>
              <a:rPr dirty="0">
                <a:latin typeface="宋体"/>
                <a:ea typeface="宋体"/>
                <a:cs typeface="宋体"/>
                <a:sym typeface="宋体"/>
              </a:rPr>
              <a:t>现有主要的国际规范和标准（</a:t>
            </a:r>
            <a:r>
              <a:rPr dirty="0"/>
              <a:t>FIFA</a:t>
            </a:r>
            <a:r>
              <a:rPr dirty="0">
                <a:latin typeface="宋体"/>
                <a:ea typeface="宋体"/>
                <a:cs typeface="宋体"/>
                <a:sym typeface="宋体"/>
              </a:rPr>
              <a:t>、</a:t>
            </a:r>
            <a:r>
              <a:rPr dirty="0"/>
              <a:t>EN</a:t>
            </a:r>
            <a:r>
              <a:rPr dirty="0">
                <a:latin typeface="宋体"/>
                <a:ea typeface="宋体"/>
                <a:cs typeface="宋体"/>
                <a:sym typeface="宋体"/>
              </a:rPr>
              <a:t>、</a:t>
            </a:r>
            <a:r>
              <a:rPr dirty="0"/>
              <a:t>ASTM</a:t>
            </a:r>
            <a:r>
              <a:rPr dirty="0">
                <a:latin typeface="宋体"/>
                <a:ea typeface="宋体"/>
                <a:cs typeface="宋体"/>
                <a:sym typeface="宋体"/>
              </a:rPr>
              <a:t>、</a:t>
            </a:r>
            <a:r>
              <a:rPr dirty="0"/>
              <a:t>World Rugby</a:t>
            </a:r>
            <a:r>
              <a:rPr dirty="0">
                <a:latin typeface="宋体"/>
                <a:ea typeface="宋体"/>
                <a:cs typeface="宋体"/>
                <a:sym typeface="宋体"/>
              </a:rPr>
              <a:t>、</a:t>
            </a:r>
            <a:r>
              <a:rPr dirty="0"/>
              <a:t>IAA</a:t>
            </a:r>
            <a:r>
              <a:rPr dirty="0">
                <a:latin typeface="宋体"/>
                <a:ea typeface="宋体"/>
                <a:cs typeface="宋体"/>
                <a:sym typeface="宋体"/>
              </a:rPr>
              <a:t>、</a:t>
            </a:r>
            <a:r>
              <a:rPr dirty="0"/>
              <a:t>Fetc.</a:t>
            </a:r>
            <a:r>
              <a:rPr dirty="0">
                <a:latin typeface="宋体"/>
                <a:ea typeface="宋体"/>
                <a:cs typeface="宋体"/>
                <a:sym typeface="宋体"/>
              </a:rPr>
              <a:t>）以及反映体育场层面各种损伤的测试方法。</a:t>
            </a:r>
          </a:p>
        </p:txBody>
      </p:sp>
      <p:sp>
        <p:nvSpPr>
          <p:cNvPr id="66" name="Shape 66"/>
          <p:cNvSpPr/>
          <p:nvPr/>
        </p:nvSpPr>
        <p:spPr>
          <a:xfrm>
            <a:off x="317500" y="476250"/>
            <a:ext cx="5327650" cy="7078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spcBef>
                <a:spcPts val="2400"/>
              </a:spcBef>
              <a:defRPr sz="4000" b="0">
                <a:solidFill>
                  <a:srgbClr val="60A602"/>
                </a:solidFill>
                <a:latin typeface="宋体"/>
                <a:ea typeface="宋体"/>
                <a:cs typeface="宋体"/>
                <a:sym typeface="宋体"/>
              </a:defRPr>
            </a:lvl1pPr>
          </a:lstStyle>
          <a:p>
            <a:pPr>
              <a:defRPr>
                <a:latin typeface="+mn-lt"/>
                <a:ea typeface="+mn-ea"/>
                <a:cs typeface="+mn-cs"/>
                <a:sym typeface="Arial"/>
              </a:defRPr>
            </a:pPr>
            <a:r>
              <a:rPr b="1" dirty="0">
                <a:latin typeface="宋体"/>
                <a:ea typeface="宋体"/>
                <a:cs typeface="宋体"/>
                <a:sym typeface="宋体"/>
              </a:rPr>
              <a:t>涵盖了所有损伤类型：</a:t>
            </a:r>
          </a:p>
        </p:txBody>
      </p:sp>
      <p:pic>
        <p:nvPicPr>
          <p:cNvPr id="67" name="3.jpg" descr="C:\Users\Administrator\Desktop\环保草PPT\环保PPT素材\环保素材\3.jpg"/>
          <p:cNvPicPr>
            <a:picLocks noChangeAspect="1"/>
          </p:cNvPicPr>
          <p:nvPr/>
        </p:nvPicPr>
        <p:blipFill>
          <a:blip r:embed="rId2">
            <a:extLst/>
          </a:blip>
          <a:stretch>
            <a:fillRect/>
          </a:stretch>
        </p:blipFill>
        <p:spPr>
          <a:xfrm>
            <a:off x="3995737" y="2200275"/>
            <a:ext cx="4640263" cy="3749675"/>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1.jpg" descr="C:\Users\Administrator\Desktop\环保草PPT\环保PPT素材\环保素材\1.jpg"/>
          <p:cNvPicPr>
            <a:picLocks noChangeAspect="1"/>
          </p:cNvPicPr>
          <p:nvPr/>
        </p:nvPicPr>
        <p:blipFill>
          <a:blip r:embed="rId2">
            <a:extLst/>
          </a:blip>
          <a:stretch>
            <a:fillRect/>
          </a:stretch>
        </p:blipFill>
        <p:spPr>
          <a:xfrm>
            <a:off x="3635375" y="2268537"/>
            <a:ext cx="4618038" cy="2422526"/>
          </a:xfrm>
          <a:prstGeom prst="rect">
            <a:avLst/>
          </a:prstGeom>
          <a:ln w="12700">
            <a:miter lim="400000"/>
          </a:ln>
        </p:spPr>
      </p:pic>
      <p:sp>
        <p:nvSpPr>
          <p:cNvPr id="70" name="Shape 70"/>
          <p:cNvSpPr/>
          <p:nvPr/>
        </p:nvSpPr>
        <p:spPr>
          <a:xfrm>
            <a:off x="46037" y="427037"/>
            <a:ext cx="590550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3600" b="0">
                <a:solidFill>
                  <a:srgbClr val="619428"/>
                </a:solidFill>
                <a:latin typeface="宋体"/>
                <a:ea typeface="宋体"/>
                <a:cs typeface="宋体"/>
                <a:sym typeface="宋体"/>
              </a:defRPr>
            </a:lvl1pPr>
          </a:lstStyle>
          <a:p>
            <a:pPr>
              <a:defRPr>
                <a:latin typeface="+mn-lt"/>
                <a:ea typeface="+mn-ea"/>
                <a:cs typeface="+mn-cs"/>
                <a:sym typeface="Arial"/>
              </a:defRPr>
            </a:pPr>
            <a:r>
              <a:rPr b="1" dirty="0">
                <a:latin typeface="宋体"/>
                <a:ea typeface="宋体"/>
                <a:cs typeface="宋体"/>
                <a:sym typeface="宋体"/>
              </a:rPr>
              <a:t>对人体健康的安全隐患</a:t>
            </a:r>
            <a:r>
              <a:rPr dirty="0">
                <a:latin typeface="宋体"/>
                <a:ea typeface="宋体"/>
                <a:cs typeface="宋体"/>
                <a:sym typeface="宋体"/>
              </a:rPr>
              <a:t>：</a:t>
            </a:r>
          </a:p>
        </p:txBody>
      </p:sp>
      <p:sp>
        <p:nvSpPr>
          <p:cNvPr id="71" name="Shape 71"/>
          <p:cNvSpPr/>
          <p:nvPr/>
        </p:nvSpPr>
        <p:spPr>
          <a:xfrm>
            <a:off x="611560" y="1196752"/>
            <a:ext cx="5256213" cy="43088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defRPr sz="2200" b="0">
                <a:latin typeface="Songti SC Regular"/>
                <a:ea typeface="Songti SC Regular"/>
                <a:cs typeface="Songti SC Regular"/>
                <a:sym typeface="Songti SC Regular"/>
              </a:defRPr>
            </a:pPr>
            <a:r>
              <a:rPr dirty="0" smtClean="0">
                <a:latin typeface="宋体"/>
                <a:ea typeface="宋体"/>
                <a:cs typeface="宋体"/>
                <a:sym typeface="宋体"/>
              </a:rPr>
              <a:t>公共</a:t>
            </a:r>
            <a:r>
              <a:rPr dirty="0">
                <a:latin typeface="宋体"/>
                <a:ea typeface="宋体"/>
                <a:cs typeface="宋体"/>
                <a:sym typeface="宋体"/>
              </a:rPr>
              <a:t>卫生安全隐患与有毒有害物质有关</a:t>
            </a:r>
          </a:p>
        </p:txBody>
      </p:sp>
      <p:sp>
        <p:nvSpPr>
          <p:cNvPr id="72" name="Shape 72"/>
          <p:cNvSpPr/>
          <p:nvPr/>
        </p:nvSpPr>
        <p:spPr>
          <a:xfrm>
            <a:off x="468312" y="5149850"/>
            <a:ext cx="8064501" cy="408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lnSpc>
                <a:spcPct val="150000"/>
              </a:lnSpc>
              <a:defRPr sz="1800" b="0">
                <a:latin typeface="宋体"/>
                <a:ea typeface="宋体"/>
                <a:cs typeface="宋体"/>
                <a:sym typeface="宋体"/>
              </a:defRPr>
            </a:lvl1pPr>
          </a:lstStyle>
          <a:p>
            <a:pPr>
              <a:defRPr>
                <a:latin typeface="+mn-lt"/>
                <a:ea typeface="+mn-ea"/>
                <a:cs typeface="+mn-cs"/>
                <a:sym typeface="Arial"/>
              </a:defRPr>
            </a:pPr>
            <a:r>
              <a:rPr>
                <a:latin typeface="宋体"/>
                <a:ea typeface="宋体"/>
                <a:cs typeface="宋体"/>
                <a:sym typeface="宋体"/>
              </a:rPr>
              <a:t>有毒物质带来的疾病安全隐患，从简单的皮肤瘙痒、感染直到最坏的癌症风险。</a:t>
            </a:r>
          </a:p>
        </p:txBody>
      </p:sp>
      <p:sp>
        <p:nvSpPr>
          <p:cNvPr id="73" name="Shape 73"/>
          <p:cNvSpPr/>
          <p:nvPr/>
        </p:nvSpPr>
        <p:spPr>
          <a:xfrm>
            <a:off x="611187" y="2917825"/>
            <a:ext cx="2665413" cy="1361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342900" indent="-342900" algn="l">
              <a:lnSpc>
                <a:spcPct val="150000"/>
              </a:lnSpc>
              <a:buClr>
                <a:srgbClr val="619428"/>
              </a:buClr>
              <a:buSzPct val="100000"/>
              <a:buFont typeface="Wingdings"/>
              <a:buChar char="●"/>
              <a:defRPr sz="1800" b="0"/>
            </a:pPr>
            <a:r>
              <a:rPr dirty="0">
                <a:latin typeface="宋体"/>
                <a:ea typeface="宋体"/>
                <a:cs typeface="宋体"/>
                <a:sym typeface="宋体"/>
              </a:rPr>
              <a:t>通过皮肤接触</a:t>
            </a:r>
          </a:p>
          <a:p>
            <a:pPr marL="342900" indent="-342900" algn="l">
              <a:lnSpc>
                <a:spcPct val="150000"/>
              </a:lnSpc>
              <a:buClr>
                <a:srgbClr val="619428"/>
              </a:buClr>
              <a:buSzPct val="100000"/>
              <a:buFont typeface="Wingdings"/>
              <a:buChar char="●"/>
              <a:defRPr sz="1800" b="0"/>
            </a:pPr>
            <a:r>
              <a:rPr dirty="0">
                <a:latin typeface="宋体"/>
                <a:ea typeface="宋体"/>
                <a:cs typeface="宋体"/>
                <a:sym typeface="宋体"/>
              </a:rPr>
              <a:t>通过呼吸</a:t>
            </a:r>
          </a:p>
          <a:p>
            <a:pPr marL="342900" indent="-342900" algn="l">
              <a:lnSpc>
                <a:spcPct val="150000"/>
              </a:lnSpc>
              <a:buClr>
                <a:srgbClr val="619428"/>
              </a:buClr>
              <a:buSzPct val="100000"/>
              <a:buFont typeface="Wingdings"/>
              <a:buChar char="●"/>
              <a:defRPr sz="1800" b="0"/>
            </a:pPr>
            <a:r>
              <a:rPr dirty="0">
                <a:latin typeface="宋体"/>
                <a:ea typeface="宋体"/>
                <a:cs typeface="宋体"/>
                <a:sym typeface="宋体"/>
              </a:rPr>
              <a:t>通过嘴吃入</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69"/>
                                        </p:tgtEl>
                                        <p:attrNameLst>
                                          <p:attrName>style.visibility</p:attrName>
                                        </p:attrNameLst>
                                      </p:cBhvr>
                                      <p:to>
                                        <p:strVal val="visible"/>
                                      </p:to>
                                    </p:set>
                                    <p:animEffect transition="in" filter="wipe(left)">
                                      <p:cBhvr>
                                        <p:cTn id="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146674300293487676.jpg" descr="C:\Users\Administrator\Desktop\环保草PPT\环保PPT素材\环保素材\146674300293487676.jpg"/>
          <p:cNvPicPr>
            <a:picLocks noChangeAspect="1"/>
          </p:cNvPicPr>
          <p:nvPr/>
        </p:nvPicPr>
        <p:blipFill>
          <a:blip r:embed="rId2">
            <a:extLst/>
          </a:blip>
          <a:stretch>
            <a:fillRect/>
          </a:stretch>
        </p:blipFill>
        <p:spPr>
          <a:xfrm>
            <a:off x="3484562" y="2741612"/>
            <a:ext cx="5048251" cy="3671888"/>
          </a:xfrm>
          <a:prstGeom prst="rect">
            <a:avLst/>
          </a:prstGeom>
          <a:ln w="12700">
            <a:miter lim="400000"/>
          </a:ln>
        </p:spPr>
      </p:pic>
      <p:sp>
        <p:nvSpPr>
          <p:cNvPr id="76" name="Shape 76"/>
          <p:cNvSpPr/>
          <p:nvPr/>
        </p:nvSpPr>
        <p:spPr>
          <a:xfrm>
            <a:off x="250825" y="260350"/>
            <a:ext cx="5905500"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3600" b="0">
                <a:solidFill>
                  <a:srgbClr val="619428"/>
                </a:solidFill>
                <a:latin typeface="宋体"/>
                <a:ea typeface="宋体"/>
                <a:cs typeface="宋体"/>
                <a:sym typeface="宋体"/>
              </a:defRPr>
            </a:lvl1pPr>
          </a:lstStyle>
          <a:p>
            <a:pPr>
              <a:defRPr>
                <a:latin typeface="+mn-lt"/>
                <a:ea typeface="+mn-ea"/>
                <a:cs typeface="+mn-cs"/>
                <a:sym typeface="Arial"/>
              </a:defRPr>
            </a:pPr>
            <a:r>
              <a:rPr b="1" dirty="0">
                <a:latin typeface="宋体"/>
                <a:ea typeface="宋体"/>
                <a:cs typeface="宋体"/>
                <a:sym typeface="宋体"/>
              </a:rPr>
              <a:t>一些列的潜在问题：</a:t>
            </a:r>
          </a:p>
        </p:txBody>
      </p:sp>
      <p:sp>
        <p:nvSpPr>
          <p:cNvPr id="77" name="Shape 77"/>
          <p:cNvSpPr/>
          <p:nvPr/>
        </p:nvSpPr>
        <p:spPr>
          <a:xfrm>
            <a:off x="323850" y="981075"/>
            <a:ext cx="8208963" cy="19233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lnSpc>
                <a:spcPct val="150000"/>
              </a:lnSpc>
              <a:defRPr sz="1900" b="0"/>
            </a:pPr>
            <a:r>
              <a:rPr dirty="0">
                <a:latin typeface="宋体"/>
                <a:ea typeface="宋体"/>
                <a:cs typeface="宋体"/>
                <a:sym typeface="宋体"/>
              </a:rPr>
              <a:t>化学物质潜在的问题非常多：挥发性有机化合物（</a:t>
            </a:r>
            <a:r>
              <a:rPr dirty="0"/>
              <a:t>VOCs</a:t>
            </a:r>
            <a:r>
              <a:rPr dirty="0">
                <a:latin typeface="宋体"/>
                <a:ea typeface="宋体"/>
                <a:cs typeface="宋体"/>
                <a:sym typeface="宋体"/>
              </a:rPr>
              <a:t>）</a:t>
            </a:r>
            <a:r>
              <a:rPr dirty="0"/>
              <a:t>,</a:t>
            </a:r>
            <a:r>
              <a:rPr dirty="0">
                <a:latin typeface="宋体"/>
                <a:ea typeface="宋体"/>
                <a:cs typeface="宋体"/>
                <a:sym typeface="宋体"/>
              </a:rPr>
              <a:t>半挥发有机化合物（</a:t>
            </a:r>
            <a:r>
              <a:rPr dirty="0"/>
              <a:t>sVOCs)</a:t>
            </a:r>
            <a:r>
              <a:rPr dirty="0">
                <a:latin typeface="宋体"/>
                <a:ea typeface="宋体"/>
                <a:cs typeface="宋体"/>
                <a:sym typeface="宋体"/>
              </a:rPr>
              <a:t>包括多环芳烃（</a:t>
            </a:r>
            <a:r>
              <a:rPr dirty="0"/>
              <a:t>PAHs</a:t>
            </a:r>
            <a:r>
              <a:rPr dirty="0">
                <a:latin typeface="宋体"/>
                <a:ea typeface="宋体"/>
                <a:cs typeface="宋体"/>
                <a:sym typeface="宋体"/>
              </a:rPr>
              <a:t>）</a:t>
            </a:r>
            <a:r>
              <a:rPr dirty="0"/>
              <a:t>,</a:t>
            </a:r>
            <a:r>
              <a:rPr dirty="0">
                <a:latin typeface="宋体"/>
                <a:ea typeface="宋体"/>
                <a:cs typeface="宋体"/>
                <a:sym typeface="宋体"/>
              </a:rPr>
              <a:t>金属、农药。这取决于他们的浓度水平和存在形式。比如，有些微量元素在高水平下对人体有害，而在低浓度水平时，则对人体有益。</a:t>
            </a:r>
          </a:p>
        </p:txBody>
      </p:sp>
      <p:sp>
        <p:nvSpPr>
          <p:cNvPr id="78" name="Shape 78"/>
          <p:cNvSpPr/>
          <p:nvPr/>
        </p:nvSpPr>
        <p:spPr>
          <a:xfrm>
            <a:off x="395287" y="3016250"/>
            <a:ext cx="3565526" cy="29489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l">
              <a:lnSpc>
                <a:spcPct val="200000"/>
              </a:lnSpc>
              <a:defRPr sz="1800" b="0"/>
            </a:pPr>
            <a:r>
              <a:rPr>
                <a:latin typeface="宋体"/>
                <a:ea typeface="宋体"/>
                <a:cs typeface="宋体"/>
                <a:sym typeface="宋体"/>
              </a:rPr>
              <a:t>     已知影响的例子：</a:t>
            </a:r>
          </a:p>
          <a:p>
            <a:pPr algn="l">
              <a:lnSpc>
                <a:spcPct val="200000"/>
              </a:lnSpc>
              <a:buClr>
                <a:srgbClr val="619428"/>
              </a:buClr>
              <a:buSzPct val="100000"/>
              <a:buFont typeface="Wingdings"/>
              <a:buChar char="●"/>
              <a:defRPr sz="1800" b="0"/>
            </a:pPr>
            <a:r>
              <a:rPr>
                <a:latin typeface="宋体"/>
                <a:ea typeface="宋体"/>
                <a:cs typeface="宋体"/>
                <a:sym typeface="宋体"/>
              </a:rPr>
              <a:t>苯：癌症，白血病</a:t>
            </a:r>
          </a:p>
          <a:p>
            <a:pPr algn="l">
              <a:lnSpc>
                <a:spcPct val="200000"/>
              </a:lnSpc>
              <a:buClr>
                <a:srgbClr val="619428"/>
              </a:buClr>
              <a:buSzPct val="100000"/>
              <a:buFont typeface="Wingdings"/>
              <a:buChar char="●"/>
              <a:defRPr sz="1800" b="0"/>
            </a:pPr>
            <a:r>
              <a:rPr>
                <a:latin typeface="宋体"/>
                <a:ea typeface="宋体"/>
                <a:cs typeface="宋体"/>
                <a:sym typeface="宋体"/>
              </a:rPr>
              <a:t>甲苯：神经性毒性</a:t>
            </a:r>
          </a:p>
          <a:p>
            <a:pPr algn="l">
              <a:lnSpc>
                <a:spcPct val="200000"/>
              </a:lnSpc>
              <a:buClr>
                <a:srgbClr val="619428"/>
              </a:buClr>
              <a:buSzPct val="100000"/>
              <a:buFont typeface="Wingdings"/>
              <a:buChar char="●"/>
              <a:defRPr sz="1800" b="0"/>
            </a:pPr>
            <a:r>
              <a:rPr>
                <a:latin typeface="宋体"/>
                <a:ea typeface="宋体"/>
                <a:cs typeface="宋体"/>
                <a:sym typeface="宋体"/>
              </a:rPr>
              <a:t>汞：神经性毒性</a:t>
            </a:r>
          </a:p>
          <a:p>
            <a:pPr algn="l">
              <a:lnSpc>
                <a:spcPct val="200000"/>
              </a:lnSpc>
              <a:buClr>
                <a:srgbClr val="619428"/>
              </a:buClr>
              <a:buSzPct val="100000"/>
              <a:buFont typeface="Wingdings"/>
              <a:buChar char="●"/>
              <a:defRPr sz="1800" b="0"/>
            </a:pPr>
            <a:r>
              <a:rPr>
                <a:latin typeface="宋体"/>
                <a:ea typeface="宋体"/>
                <a:cs typeface="宋体"/>
                <a:sym typeface="宋体"/>
              </a:rPr>
              <a:t>砷：心脏病</a:t>
            </a:r>
          </a:p>
        </p:txBody>
      </p:sp>
    </p:spTree>
  </p:cSld>
  <p:clrMapOvr>
    <a:masterClrMapping/>
  </p:clrMapOvr>
  <p:transition xmlns:p14="http://schemas.microsoft.com/office/powerpoint/2010/main">
    <p:dissolve/>
  </p:transition>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78"/>
                                        </p:tgtEl>
                                        <p:attrNameLst>
                                          <p:attrName>style.visibility</p:attrName>
                                        </p:attrNameLst>
                                      </p:cBhvr>
                                      <p:to>
                                        <p:strVal val="visible"/>
                                      </p:to>
                                    </p:set>
                                    <p:animEffect transition="in" filter="wipe(up)">
                                      <p:cBhvr>
                                        <p:cTn id="7"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W020121115519297246681.png" descr="W020121115519297246681"/>
          <p:cNvPicPr>
            <a:picLocks noChangeAspect="1"/>
          </p:cNvPicPr>
          <p:nvPr/>
        </p:nvPicPr>
        <p:blipFill>
          <a:blip r:embed="rId2">
            <a:extLst/>
          </a:blip>
          <a:stretch>
            <a:fillRect/>
          </a:stretch>
        </p:blipFill>
        <p:spPr>
          <a:xfrm>
            <a:off x="4537075" y="-11113"/>
            <a:ext cx="4606925" cy="3576638"/>
          </a:xfrm>
          <a:prstGeom prst="rect">
            <a:avLst/>
          </a:prstGeom>
          <a:ln w="12700">
            <a:miter lim="400000"/>
          </a:ln>
        </p:spPr>
      </p:pic>
      <p:sp>
        <p:nvSpPr>
          <p:cNvPr id="81" name="Shape 81"/>
          <p:cNvSpPr>
            <a:spLocks noGrp="1"/>
          </p:cNvSpPr>
          <p:nvPr>
            <p:ph type="body" idx="4294967295"/>
          </p:nvPr>
        </p:nvSpPr>
        <p:spPr>
          <a:xfrm>
            <a:off x="468312" y="1495425"/>
            <a:ext cx="8229601" cy="4525963"/>
          </a:xfrm>
          <a:prstGeom prst="rect">
            <a:avLst/>
          </a:prstGeom>
          <a:extLst>
            <a:ext uri="{C572A759-6A51-4108-AA02-DFA0A04FC94B}">
              <ma14:wrappingTextBoxFlag xmlns:ma14="http://schemas.microsoft.com/office/mac/drawingml/2011/main" val="1"/>
            </a:ext>
          </a:extLst>
        </p:spPr>
        <p:txBody>
          <a:bodyPr>
            <a:normAutofit/>
          </a:bodyPr>
          <a:lstStyle/>
          <a:p>
            <a:pPr>
              <a:lnSpc>
                <a:spcPct val="150000"/>
              </a:lnSpc>
              <a:spcBef>
                <a:spcPts val="1800"/>
              </a:spcBef>
              <a:buClr>
                <a:srgbClr val="619428"/>
              </a:buClr>
              <a:buFont typeface="Wingdings"/>
              <a:buChar char="●"/>
              <a:defRPr sz="2000">
                <a:latin typeface="微软雅黑"/>
                <a:ea typeface="微软雅黑"/>
                <a:cs typeface="微软雅黑"/>
                <a:sym typeface="微软雅黑"/>
              </a:defRPr>
            </a:pPr>
            <a:r>
              <a:t>总挥发性有机化合物（TVOC）</a:t>
            </a:r>
          </a:p>
          <a:p>
            <a:pPr>
              <a:lnSpc>
                <a:spcPct val="150000"/>
              </a:lnSpc>
              <a:spcBef>
                <a:spcPts val="1800"/>
              </a:spcBef>
              <a:buClr>
                <a:srgbClr val="619428"/>
              </a:buClr>
              <a:buFont typeface="Wingdings"/>
              <a:buChar char="●"/>
              <a:defRPr sz="2000">
                <a:latin typeface="微软雅黑"/>
                <a:ea typeface="微软雅黑"/>
                <a:cs typeface="微软雅黑"/>
                <a:sym typeface="微软雅黑"/>
              </a:defRPr>
            </a:pPr>
            <a:r>
              <a:t>游离甲醛</a:t>
            </a:r>
          </a:p>
          <a:p>
            <a:pPr>
              <a:lnSpc>
                <a:spcPct val="150000"/>
              </a:lnSpc>
              <a:spcBef>
                <a:spcPts val="1800"/>
              </a:spcBef>
              <a:buClr>
                <a:srgbClr val="619428"/>
              </a:buClr>
              <a:buFont typeface="Wingdings"/>
              <a:buChar char="●"/>
              <a:defRPr sz="2000">
                <a:latin typeface="微软雅黑"/>
                <a:ea typeface="微软雅黑"/>
                <a:cs typeface="微软雅黑"/>
                <a:sym typeface="微软雅黑"/>
              </a:defRPr>
            </a:pPr>
            <a:r>
              <a:t>游离甲苯二异氰酸酯（TDI）</a:t>
            </a:r>
          </a:p>
          <a:p>
            <a:pPr>
              <a:lnSpc>
                <a:spcPct val="150000"/>
              </a:lnSpc>
              <a:spcBef>
                <a:spcPts val="1800"/>
              </a:spcBef>
              <a:buClr>
                <a:srgbClr val="619428"/>
              </a:buClr>
              <a:buFont typeface="Wingdings"/>
              <a:buChar char="●"/>
              <a:defRPr sz="2000">
                <a:latin typeface="微软雅黑"/>
                <a:ea typeface="微软雅黑"/>
                <a:cs typeface="微软雅黑"/>
                <a:sym typeface="微软雅黑"/>
              </a:defRPr>
            </a:pPr>
            <a:r>
              <a:t>多环芳烃与苯并[a]芘</a:t>
            </a:r>
          </a:p>
          <a:p>
            <a:pPr>
              <a:lnSpc>
                <a:spcPct val="150000"/>
              </a:lnSpc>
              <a:spcBef>
                <a:spcPts val="1800"/>
              </a:spcBef>
              <a:buClr>
                <a:srgbClr val="619428"/>
              </a:buClr>
              <a:buFont typeface="Wingdings"/>
              <a:buChar char="●"/>
              <a:defRPr sz="2000">
                <a:latin typeface="微软雅黑"/>
                <a:ea typeface="微软雅黑"/>
                <a:cs typeface="微软雅黑"/>
                <a:sym typeface="微软雅黑"/>
              </a:defRPr>
            </a:pPr>
            <a:r>
              <a:t>邻苯二甲酸酯类（包括DEHP、DBP、BBP、BINP、DIDP和DNOP）</a:t>
            </a:r>
          </a:p>
          <a:p>
            <a:pPr>
              <a:lnSpc>
                <a:spcPct val="150000"/>
              </a:lnSpc>
              <a:spcBef>
                <a:spcPts val="1800"/>
              </a:spcBef>
              <a:buClr>
                <a:srgbClr val="619428"/>
              </a:buClr>
              <a:buFont typeface="Wingdings"/>
              <a:buChar char="●"/>
              <a:defRPr sz="2000">
                <a:latin typeface="微软雅黑"/>
                <a:ea typeface="微软雅黑"/>
                <a:cs typeface="微软雅黑"/>
                <a:sym typeface="微软雅黑"/>
              </a:defRPr>
            </a:pPr>
            <a:r>
              <a:t>重金属</a:t>
            </a:r>
          </a:p>
        </p:txBody>
      </p:sp>
      <p:sp>
        <p:nvSpPr>
          <p:cNvPr id="82" name="Shape 82"/>
          <p:cNvSpPr>
            <a:spLocks noGrp="1"/>
          </p:cNvSpPr>
          <p:nvPr>
            <p:ph type="title" idx="4294967295"/>
          </p:nvPr>
        </p:nvSpPr>
        <p:spPr>
          <a:xfrm>
            <a:off x="468312" y="115887"/>
            <a:ext cx="4176713" cy="1143001"/>
          </a:xfrm>
          <a:prstGeom prst="rect">
            <a:avLst/>
          </a:prstGeom>
          <a:extLst>
            <a:ext uri="{C572A759-6A51-4108-AA02-DFA0A04FC94B}">
              <ma14:wrappingTextBoxFlag xmlns:ma14="http://schemas.microsoft.com/office/mac/drawingml/2011/main" val="1"/>
            </a:ext>
          </a:extLst>
        </p:spPr>
        <p:txBody>
          <a:bodyPr>
            <a:normAutofit/>
          </a:bodyPr>
          <a:lstStyle>
            <a:lvl1pPr algn="l">
              <a:defRPr sz="3600" b="1">
                <a:solidFill>
                  <a:srgbClr val="619428"/>
                </a:solidFill>
                <a:latin typeface="微软雅黑"/>
                <a:ea typeface="微软雅黑"/>
                <a:cs typeface="微软雅黑"/>
                <a:sym typeface="微软雅黑"/>
              </a:defRPr>
            </a:lvl1pPr>
          </a:lstStyle>
          <a:p>
            <a:r>
              <a:t>高关注物质举例：</a:t>
            </a:r>
          </a:p>
        </p:txBody>
      </p:sp>
      <p:sp>
        <p:nvSpPr>
          <p:cNvPr id="83" name="Shape 83"/>
          <p:cNvSpPr/>
          <p:nvPr/>
        </p:nvSpPr>
        <p:spPr>
          <a:xfrm>
            <a:off x="827087" y="5589587"/>
            <a:ext cx="4321176"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defRPr sz="1800" b="0">
                <a:latin typeface="微软雅黑"/>
                <a:ea typeface="微软雅黑"/>
                <a:cs typeface="微软雅黑"/>
                <a:sym typeface="微软雅黑"/>
              </a:defRPr>
            </a:lvl1pPr>
          </a:lstStyle>
          <a:p>
            <a:r>
              <a: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468312" y="333374"/>
            <a:ext cx="8604251" cy="64633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457200" indent="-457200" algn="l">
              <a:defRPr sz="3600" b="0">
                <a:solidFill>
                  <a:srgbClr val="60A602"/>
                </a:solidFill>
                <a:latin typeface="宋体"/>
                <a:ea typeface="宋体"/>
                <a:cs typeface="宋体"/>
                <a:sym typeface="宋体"/>
              </a:defRPr>
            </a:lvl1pPr>
          </a:lstStyle>
          <a:p>
            <a:r>
              <a:rPr dirty="0" smtClean="0"/>
              <a:t>现行足球</a:t>
            </a:r>
            <a:r>
              <a:rPr dirty="0"/>
              <a:t>场系统废弃的处理方法：</a:t>
            </a:r>
          </a:p>
        </p:txBody>
      </p:sp>
      <p:grpSp>
        <p:nvGrpSpPr>
          <p:cNvPr id="89" name="Group 89"/>
          <p:cNvGrpSpPr/>
          <p:nvPr/>
        </p:nvGrpSpPr>
        <p:grpSpPr>
          <a:xfrm>
            <a:off x="468310" y="1700210"/>
            <a:ext cx="4465642" cy="4506281"/>
            <a:chOff x="0" y="0"/>
            <a:chExt cx="4465641" cy="4506279"/>
          </a:xfrm>
        </p:grpSpPr>
        <p:sp>
          <p:nvSpPr>
            <p:cNvPr id="86" name="Shape 86"/>
            <p:cNvSpPr/>
            <p:nvPr/>
          </p:nvSpPr>
          <p:spPr>
            <a:xfrm>
              <a:off x="-1" y="3386139"/>
              <a:ext cx="4392617" cy="1120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a:lnSpc>
                  <a:spcPct val="140000"/>
                </a:lnSpc>
                <a:defRPr sz="2800" b="0">
                  <a:latin typeface="宋体"/>
                  <a:ea typeface="宋体"/>
                  <a:cs typeface="宋体"/>
                  <a:sym typeface="宋体"/>
                </a:defRPr>
              </a:pPr>
              <a:r>
                <a:t>深埋</a:t>
              </a:r>
            </a:p>
            <a:p>
              <a:pPr algn="l">
                <a:lnSpc>
                  <a:spcPct val="140000"/>
                </a:lnSpc>
                <a:defRPr sz="1800" b="0">
                  <a:latin typeface="宋体"/>
                  <a:ea typeface="宋体"/>
                  <a:cs typeface="宋体"/>
                  <a:sym typeface="宋体"/>
                </a:defRPr>
              </a:pPr>
              <a:r>
                <a:t>这种处理方式不可降解</a:t>
              </a:r>
            </a:p>
          </p:txBody>
        </p:sp>
        <p:pic>
          <p:nvPicPr>
            <p:cNvPr id="87" name="image2.jpeg" descr="挖土"/>
            <p:cNvPicPr>
              <a:picLocks noChangeAspect="1"/>
            </p:cNvPicPr>
            <p:nvPr/>
          </p:nvPicPr>
          <p:blipFill>
            <a:blip r:embed="rId2">
              <a:extLst/>
            </a:blip>
            <a:stretch>
              <a:fillRect/>
            </a:stretch>
          </p:blipFill>
          <p:spPr>
            <a:xfrm>
              <a:off x="73024" y="1586"/>
              <a:ext cx="4392617" cy="3294068"/>
            </a:xfrm>
            <a:prstGeom prst="rect">
              <a:avLst/>
            </a:prstGeom>
            <a:ln w="12700" cap="flat">
              <a:noFill/>
              <a:miter lim="400000"/>
            </a:ln>
            <a:effectLst/>
          </p:spPr>
        </p:pic>
        <p:sp>
          <p:nvSpPr>
            <p:cNvPr id="88" name="Shape 88"/>
            <p:cNvSpPr/>
            <p:nvPr/>
          </p:nvSpPr>
          <p:spPr>
            <a:xfrm>
              <a:off x="73024" y="-1"/>
              <a:ext cx="4392617" cy="3313117"/>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lgn="l">
                <a:defRPr sz="1800" b="0"/>
              </a:pPr>
              <a:endParaRPr/>
            </a:p>
          </p:txBody>
        </p:sp>
      </p:grpSp>
      <p:grpSp>
        <p:nvGrpSpPr>
          <p:cNvPr id="94" name="Group 94"/>
          <p:cNvGrpSpPr/>
          <p:nvPr/>
        </p:nvGrpSpPr>
        <p:grpSpPr>
          <a:xfrm>
            <a:off x="5508625" y="1628775"/>
            <a:ext cx="2879725" cy="4656632"/>
            <a:chOff x="0" y="0"/>
            <a:chExt cx="2879725" cy="4656631"/>
          </a:xfrm>
        </p:grpSpPr>
        <p:pic>
          <p:nvPicPr>
            <p:cNvPr id="90" name="image3.jpeg" descr="09072317230863A"/>
            <p:cNvPicPr>
              <a:picLocks noChangeAspect="1"/>
            </p:cNvPicPr>
            <p:nvPr/>
          </p:nvPicPr>
          <p:blipFill>
            <a:blip r:embed="rId3">
              <a:extLst/>
            </a:blip>
            <a:stretch>
              <a:fillRect/>
            </a:stretch>
          </p:blipFill>
          <p:spPr>
            <a:xfrm>
              <a:off x="0" y="23812"/>
              <a:ext cx="2879725" cy="2105028"/>
            </a:xfrm>
            <a:prstGeom prst="rect">
              <a:avLst/>
            </a:prstGeom>
            <a:ln w="12700" cap="flat">
              <a:noFill/>
              <a:miter lim="400000"/>
            </a:ln>
            <a:effectLst/>
          </p:spPr>
        </p:pic>
        <p:sp>
          <p:nvSpPr>
            <p:cNvPr id="91" name="Shape 91"/>
            <p:cNvSpPr/>
            <p:nvPr/>
          </p:nvSpPr>
          <p:spPr>
            <a:xfrm>
              <a:off x="146508" y="3529012"/>
              <a:ext cx="2658336" cy="11276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l">
                <a:lnSpc>
                  <a:spcPct val="140000"/>
                </a:lnSpc>
                <a:defRPr sz="1800" b="0"/>
              </a:pPr>
              <a:r>
                <a:t>          </a:t>
              </a:r>
              <a:r>
                <a:rPr sz="2800">
                  <a:latin typeface="宋体"/>
                  <a:ea typeface="宋体"/>
                  <a:cs typeface="宋体"/>
                  <a:sym typeface="宋体"/>
                </a:rPr>
                <a:t>焚烧</a:t>
              </a:r>
              <a:endParaRPr sz="2800"/>
            </a:p>
            <a:p>
              <a:pPr algn="l">
                <a:lnSpc>
                  <a:spcPct val="140000"/>
                </a:lnSpc>
                <a:defRPr sz="1800" b="0">
                  <a:latin typeface="宋体"/>
                  <a:ea typeface="宋体"/>
                  <a:cs typeface="宋体"/>
                  <a:sym typeface="宋体"/>
                </a:defRPr>
              </a:pPr>
              <a:r>
                <a:t>产生大量的有害气体</a:t>
              </a:r>
            </a:p>
          </p:txBody>
        </p:sp>
        <p:pic>
          <p:nvPicPr>
            <p:cNvPr id="92" name="image4.jpeg" descr="2203240_105345013066_2"/>
            <p:cNvPicPr>
              <a:picLocks noChangeAspect="1"/>
            </p:cNvPicPr>
            <p:nvPr/>
          </p:nvPicPr>
          <p:blipFill>
            <a:blip r:embed="rId4">
              <a:extLst/>
            </a:blip>
            <a:stretch>
              <a:fillRect/>
            </a:stretch>
          </p:blipFill>
          <p:spPr>
            <a:xfrm>
              <a:off x="0" y="2089150"/>
              <a:ext cx="2879725" cy="1376365"/>
            </a:xfrm>
            <a:prstGeom prst="rect">
              <a:avLst/>
            </a:prstGeom>
            <a:ln w="12700" cap="flat">
              <a:noFill/>
              <a:miter lim="400000"/>
            </a:ln>
            <a:effectLst/>
          </p:spPr>
        </p:pic>
        <p:sp>
          <p:nvSpPr>
            <p:cNvPr id="93" name="Shape 93"/>
            <p:cNvSpPr/>
            <p:nvPr/>
          </p:nvSpPr>
          <p:spPr>
            <a:xfrm>
              <a:off x="0" y="0"/>
              <a:ext cx="2879725" cy="3457577"/>
            </a:xfrm>
            <a:prstGeom prst="rect">
              <a:avLst/>
            </a:prstGeom>
            <a:noFill/>
            <a:ln w="38100" cap="flat">
              <a:solidFill>
                <a:srgbClr val="FF0000"/>
              </a:solidFill>
              <a:prstDash val="solid"/>
              <a:round/>
            </a:ln>
            <a:effectLst/>
          </p:spPr>
          <p:txBody>
            <a:bodyPr wrap="square" lIns="45719" tIns="45719" rIns="45719" bIns="45719" numCol="1" anchor="ctr">
              <a:noAutofit/>
            </a:bodyPr>
            <a:lstStyle/>
            <a:p>
              <a:pPr algn="l">
                <a:defRPr sz="1800" b="0"/>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89"/>
                                        </p:tgtEl>
                                        <p:attrNameLst>
                                          <p:attrName>style.visibility</p:attrName>
                                        </p:attrNameLst>
                                      </p:cBhvr>
                                      <p:to>
                                        <p:strVal val="visible"/>
                                      </p:to>
                                    </p:set>
                                    <p:animEffect transition="in" filter="wipe(up)">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94"/>
                                        </p:tgtEl>
                                        <p:attrNameLst>
                                          <p:attrName>style.visibility</p:attrName>
                                        </p:attrNameLst>
                                      </p:cBhvr>
                                      <p:to>
                                        <p:strVal val="visible"/>
                                      </p:to>
                                    </p:set>
                                    <p:animEffect transition="in" filter="wipe(up)">
                                      <p:cBhvr>
                                        <p:cTn id="12"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1" animBg="1" advAuto="0"/>
      <p:bldP spid="94" grpId="2" animBg="1" advAuto="0"/>
    </p:bldLst>
  </p:timing>
</p:sld>
</file>

<file path=ppt/theme/theme1.xml><?xml version="1.0" encoding="utf-8"?>
<a:theme xmlns:a="http://schemas.openxmlformats.org/drawingml/2006/main" name="默认设计模板">
  <a:themeElements>
    <a:clrScheme name="默认设计模板">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默认设计模板">
      <a:majorFont>
        <a:latin typeface="Helvetica"/>
        <a:ea typeface="Helvetica"/>
        <a:cs typeface="Helvetica"/>
      </a:majorFont>
      <a:minorFont>
        <a:latin typeface="Arial"/>
        <a:ea typeface="Arial"/>
        <a:cs typeface="Arial"/>
      </a:minorFont>
    </a:fontScheme>
    <a:fmtScheme name="默认设计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17960" dir="2700000" rotWithShape="0">
              <a:srgbClr val="708688"/>
            </a:outerShdw>
          </a:effectLst>
        </a:effectStyle>
        <a:effectStyle>
          <a:effectLst>
            <a:outerShdw blurRad="63500" dist="17960" dir="2700000" rotWithShape="0">
              <a:srgbClr val="708688"/>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17960" dir="2700000" rotWithShape="0">
            <a:srgbClr val="708688"/>
          </a:outerShdw>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默认设计模板">
  <a:themeElements>
    <a:clrScheme name="默认设计模板">
      <a:dk1>
        <a:srgbClr val="000000"/>
      </a:dk1>
      <a:lt1>
        <a:srgbClr val="FFFFFF"/>
      </a:lt1>
      <a:dk2>
        <a:srgbClr val="A7A7A7"/>
      </a:dk2>
      <a:lt2>
        <a:srgbClr val="535353"/>
      </a:lt2>
      <a:accent1>
        <a:srgbClr val="BBE0E3"/>
      </a:accent1>
      <a:accent2>
        <a:srgbClr val="333399"/>
      </a:accent2>
      <a:accent3>
        <a:srgbClr val="9BBB59"/>
      </a:accent3>
      <a:accent4>
        <a:srgbClr val="8064A2"/>
      </a:accent4>
      <a:accent5>
        <a:srgbClr val="4BACC6"/>
      </a:accent5>
      <a:accent6>
        <a:srgbClr val="F79646"/>
      </a:accent6>
      <a:hlink>
        <a:srgbClr val="0000FF"/>
      </a:hlink>
      <a:folHlink>
        <a:srgbClr val="FF00FF"/>
      </a:folHlink>
    </a:clrScheme>
    <a:fontScheme name="默认设计模板">
      <a:majorFont>
        <a:latin typeface="Helvetica"/>
        <a:ea typeface="Helvetica"/>
        <a:cs typeface="Helvetica"/>
      </a:majorFont>
      <a:minorFont>
        <a:latin typeface="Arial"/>
        <a:ea typeface="Arial"/>
        <a:cs typeface="Arial"/>
      </a:minorFont>
    </a:fontScheme>
    <a:fmtScheme name="默认设计模板">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17960" dir="2700000" rotWithShape="0">
              <a:srgbClr val="708688"/>
            </a:outerShdw>
          </a:effectLst>
        </a:effectStyle>
        <a:effectStyle>
          <a:effectLst>
            <a:outerShdw blurRad="63500" dist="17960" dir="2700000" rotWithShape="0">
              <a:srgbClr val="708688"/>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17960" dir="2700000" rotWithShape="0">
            <a:srgbClr val="708688"/>
          </a:outerShdw>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180</TotalTime>
  <Words>1089</Words>
  <Application>Microsoft Macintosh PowerPoint</Application>
  <PresentationFormat>全屏显示(4:3)</PresentationFormat>
  <Paragraphs>157</Paragraphs>
  <Slides>38</Slides>
  <Notes>0</Notes>
  <HiddenSlides>0</HiddenSlides>
  <MMClips>0</MMClips>
  <ScaleCrop>false</ScaleCrop>
  <HeadingPairs>
    <vt:vector size="4" baseType="variant">
      <vt:variant>
        <vt:lpstr>主题</vt:lpstr>
      </vt:variant>
      <vt:variant>
        <vt:i4>1</vt:i4>
      </vt:variant>
      <vt:variant>
        <vt:lpstr>幻灯片标题</vt:lpstr>
      </vt:variant>
      <vt:variant>
        <vt:i4>38</vt:i4>
      </vt:variant>
    </vt:vector>
  </HeadingPairs>
  <TitlesOfParts>
    <vt:vector size="39" baseType="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高关注物质举例：</vt:lpstr>
      <vt:lpstr>PowerPoint 演示文稿</vt:lpstr>
      <vt:lpstr>PowerPoint 演示文稿</vt:lpstr>
      <vt:lpstr>绿色运动场地整体解决方案 </vt:lpstr>
      <vt:lpstr>人造草面层结构： </vt:lpstr>
      <vt:lpstr>PowerPoint 演示文稿</vt:lpstr>
      <vt:lpstr>普通人造草与爱奇环保草底背的区别</vt:lpstr>
      <vt:lpstr>绿色运动场地人造草产品系列：</vt:lpstr>
      <vt:lpstr>PowerPoint 演示文稿</vt:lpstr>
      <vt:lpstr>非填充足球草系列：</vt:lpstr>
      <vt:lpstr>非填充系列：</vt:lpstr>
      <vt:lpstr>ECO环保型人造草坪技术参数特点 </vt:lpstr>
      <vt:lpstr>填充型人造草+Eco环保背胶（环保填充颗粒）</vt:lpstr>
      <vt:lpstr>PowerPoint 演示文稿</vt:lpstr>
      <vt:lpstr>PowerPoint 演示文稿</vt:lpstr>
      <vt:lpstr>PowerPoint 演示文稿</vt:lpstr>
      <vt:lpstr>PowerPoint 演示文稿</vt:lpstr>
      <vt:lpstr>场地的维护及保养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apple apple</cp:lastModifiedBy>
  <cp:revision>22</cp:revision>
  <dcterms:modified xsi:type="dcterms:W3CDTF">2018-07-01T13:28:00Z</dcterms:modified>
</cp:coreProperties>
</file>