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8" r:id="rId5"/>
  </p:sldMasterIdLst>
  <p:notesMasterIdLst>
    <p:notesMasterId r:id="rId100"/>
  </p:notesMasterIdLst>
  <p:sldIdLst>
    <p:sldId id="256" r:id="rId6"/>
    <p:sldId id="271" r:id="rId7"/>
    <p:sldId id="361" r:id="rId8"/>
    <p:sldId id="362" r:id="rId9"/>
    <p:sldId id="363" r:id="rId10"/>
    <p:sldId id="570" r:id="rId11"/>
    <p:sldId id="571" r:id="rId12"/>
    <p:sldId id="572" r:id="rId13"/>
    <p:sldId id="573" r:id="rId14"/>
    <p:sldId id="569" r:id="rId15"/>
    <p:sldId id="365" r:id="rId16"/>
    <p:sldId id="366" r:id="rId17"/>
    <p:sldId id="367" r:id="rId18"/>
    <p:sldId id="368" r:id="rId19"/>
    <p:sldId id="369" r:id="rId20"/>
    <p:sldId id="370" r:id="rId21"/>
    <p:sldId id="371" r:id="rId22"/>
    <p:sldId id="372" r:id="rId23"/>
    <p:sldId id="565" r:id="rId24"/>
    <p:sldId id="373" r:id="rId25"/>
    <p:sldId id="374" r:id="rId26"/>
    <p:sldId id="375" r:id="rId27"/>
    <p:sldId id="376" r:id="rId28"/>
    <p:sldId id="537" r:id="rId29"/>
    <p:sldId id="377" r:id="rId30"/>
    <p:sldId id="469" r:id="rId31"/>
    <p:sldId id="471" r:id="rId32"/>
    <p:sldId id="472" r:id="rId33"/>
    <p:sldId id="473" r:id="rId34"/>
    <p:sldId id="474" r:id="rId35"/>
    <p:sldId id="475" r:id="rId36"/>
    <p:sldId id="320" r:id="rId37"/>
    <p:sldId id="360"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7" r:id="rId53"/>
    <p:sldId id="336" r:id="rId54"/>
    <p:sldId id="338" r:id="rId55"/>
    <p:sldId id="339" r:id="rId56"/>
    <p:sldId id="340" r:id="rId57"/>
    <p:sldId id="341" r:id="rId58"/>
    <p:sldId id="342" r:id="rId59"/>
    <p:sldId id="343" r:id="rId60"/>
    <p:sldId id="344" r:id="rId61"/>
    <p:sldId id="539" r:id="rId62"/>
    <p:sldId id="346" r:id="rId63"/>
    <p:sldId id="347" r:id="rId64"/>
    <p:sldId id="348" r:id="rId65"/>
    <p:sldId id="349" r:id="rId66"/>
    <p:sldId id="350" r:id="rId67"/>
    <p:sldId id="353" r:id="rId68"/>
    <p:sldId id="626" r:id="rId69"/>
    <p:sldId id="575" r:id="rId70"/>
    <p:sldId id="576" r:id="rId71"/>
    <p:sldId id="622" r:id="rId72"/>
    <p:sldId id="623" r:id="rId73"/>
    <p:sldId id="624" r:id="rId74"/>
    <p:sldId id="625" r:id="rId75"/>
    <p:sldId id="577" r:id="rId76"/>
    <p:sldId id="578" r:id="rId77"/>
    <p:sldId id="588" r:id="rId78"/>
    <p:sldId id="593" r:id="rId79"/>
    <p:sldId id="594" r:id="rId80"/>
    <p:sldId id="595" r:id="rId81"/>
    <p:sldId id="596" r:id="rId82"/>
    <p:sldId id="597" r:id="rId83"/>
    <p:sldId id="598" r:id="rId84"/>
    <p:sldId id="599" r:id="rId85"/>
    <p:sldId id="600" r:id="rId86"/>
    <p:sldId id="601" r:id="rId87"/>
    <p:sldId id="602" r:id="rId88"/>
    <p:sldId id="603" r:id="rId89"/>
    <p:sldId id="604" r:id="rId90"/>
    <p:sldId id="605" r:id="rId91"/>
    <p:sldId id="606" r:id="rId92"/>
    <p:sldId id="607" r:id="rId93"/>
    <p:sldId id="608" r:id="rId94"/>
    <p:sldId id="609" r:id="rId95"/>
    <p:sldId id="610" r:id="rId96"/>
    <p:sldId id="611" r:id="rId97"/>
    <p:sldId id="612" r:id="rId98"/>
    <p:sldId id="613" r:id="rId99"/>
    <p:sldId id="615" r:id="rId101"/>
    <p:sldId id="614" r:id="rId102"/>
    <p:sldId id="616" r:id="rId103"/>
    <p:sldId id="620" r:id="rId104"/>
    <p:sldId id="627" r:id="rId105"/>
    <p:sldId id="621" r:id="rId106"/>
    <p:sldId id="574" r:id="rId107"/>
    <p:sldId id="384" r:id="rId108"/>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70" d="100"/>
          <a:sy n="70" d="100"/>
        </p:scale>
        <p:origin x="714" y="66"/>
      </p:cViewPr>
      <p:guideLst>
        <p:guide orient="horz" pos="2165"/>
        <p:guide pos="384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1" Type="http://schemas.openxmlformats.org/officeDocument/2006/relationships/tableStyles" Target="tableStyles.xml"/><Relationship Id="rId110" Type="http://schemas.openxmlformats.org/officeDocument/2006/relationships/viewProps" Target="viewProps.xml"/><Relationship Id="rId11" Type="http://schemas.openxmlformats.org/officeDocument/2006/relationships/slide" Target="slides/slide6.xml"/><Relationship Id="rId109" Type="http://schemas.openxmlformats.org/officeDocument/2006/relationships/presProps" Target="presProps.xml"/><Relationship Id="rId108" Type="http://schemas.openxmlformats.org/officeDocument/2006/relationships/slide" Target="slides/slide102.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notesMaster" Target="notesMasters/notesMaster1.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1"/>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4D5B373-5DA5-48BA-8CB3-44A5258A4DFB}"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8" name="幻灯片图像占位符 3"/>
          <p:cNvSpPr>
            <a:spLocks noGrp="1" noRot="1" noChangeAspect="1"/>
          </p:cNvSpPr>
          <p:nvPr>
            <p:ph type="sldImg" idx="2"/>
          </p:nvPr>
        </p:nvSpPr>
        <p:spPr>
          <a:xfrm>
            <a:off x="685800" y="1143000"/>
            <a:ext cx="5486400" cy="3086100"/>
          </a:xfrm>
          <a:prstGeom prst="rect">
            <a:avLst/>
          </a:prstGeom>
          <a:noFill/>
          <a:ln w="12700">
            <a:noFill/>
          </a:ln>
        </p:spPr>
      </p:sp>
      <p:sp>
        <p:nvSpPr>
          <p:cNvPr id="5125" name="备注占位符 4"/>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6" name="页脚占位符 5"/>
          <p:cNvSpPr>
            <a:spLocks noGrp="1" noChangeArrowheads="1"/>
          </p:cNvSpPr>
          <p:nvPr>
            <p:ph type="ftr" sz="quarter" idx="4"/>
          </p:nvPr>
        </p:nvSpPr>
        <p:spPr bwMode="auto">
          <a:xfrm>
            <a:off x="0"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7" name="灯片编号占位符 6"/>
          <p:cNvSpPr>
            <a:spLocks noGrp="1" noChangeArrowheads="1"/>
          </p:cNvSpPr>
          <p:nvPr>
            <p:ph type="sldNum" sz="quarter" idx="5"/>
          </p:nvPr>
        </p:nvSpPr>
        <p:spPr bwMode="auto">
          <a:xfrm>
            <a:off x="3884613" y="8685213"/>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33C80F2-3BF2-4E39-8B93-050B8DDC8B90}" type="slidenum">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xfrm>
            <a:off x="685800" y="4343400"/>
            <a:ext cx="5486400" cy="4114800"/>
          </a:xfrm>
          <a:prstGeom prst="rect">
            <a:avLst/>
          </a:prstGeom>
          <a:noFill/>
          <a:ln w="9525">
            <a:noFill/>
          </a:ln>
        </p:spPr>
        <p:txBody>
          <a:bodyPr/>
          <a:p>
            <a:pPr lvl="0"/>
            <a:endParaRPr lang="zh-CN" altLang="en-US" dirty="0"/>
          </a:p>
        </p:txBody>
      </p:sp>
      <p:sp>
        <p:nvSpPr>
          <p:cNvPr id="103428" name="日期占位符 3"/>
          <p:cNvSpPr txBox="1">
            <a:spLocks noGrp="1"/>
          </p:cNvSpPr>
          <p:nvPr>
            <p:ph type="dt" sz="half"/>
          </p:nvPr>
        </p:nvSpPr>
        <p:spPr>
          <a:xfrm>
            <a:off x="3884613" y="0"/>
            <a:ext cx="2971800" cy="458788"/>
          </a:xfrm>
          <a:prstGeom prst="rect">
            <a:avLst/>
          </a:prstGeom>
          <a:noFill/>
          <a:ln w="9525">
            <a:noFill/>
          </a:ln>
        </p:spPr>
        <p:txBody>
          <a:bodyPr/>
          <a:p>
            <a:pPr lvl="0" algn="r" eaLnBrk="1" hangingPunct="1">
              <a:buChar char="•"/>
            </a:pPr>
            <a:fld id="{BB962C8B-B14F-4D97-AF65-F5344CB8AC3E}" type="datetime1">
              <a:rPr lang="zh-CN" altLang="en-US" dirty="0">
                <a:solidFill>
                  <a:srgbClr val="000000"/>
                </a:solidFill>
              </a:rPr>
            </a:fld>
            <a:endParaRPr lang="zh-CN" altLang="en-US" sz="1200" dirty="0">
              <a:solidFill>
                <a:srgbClr val="000000"/>
              </a:solidFill>
            </a:endParaRPr>
          </a:p>
        </p:txBody>
      </p:sp>
      <p:sp>
        <p:nvSpPr>
          <p:cNvPr id="103429" name="灯片编号占位符 4"/>
          <p:cNvSpPr txBox="1">
            <a:spLocks noGrp="1"/>
          </p:cNvSpPr>
          <p:nvPr>
            <p:ph type="sldNum" sz="quarter"/>
          </p:nvPr>
        </p:nvSpPr>
        <p:spPr>
          <a:xfrm>
            <a:off x="3884613" y="8685213"/>
            <a:ext cx="2971800" cy="458787"/>
          </a:xfrm>
          <a:prstGeom prst="rect">
            <a:avLst/>
          </a:prstGeom>
          <a:noFill/>
          <a:ln w="9525">
            <a:noFill/>
          </a:ln>
        </p:spPr>
        <p:txBody>
          <a:bodyPr anchor="b"/>
          <a:p>
            <a:pPr lvl="0" algn="r" eaLnBrk="1" hangingPunct="1">
              <a:buChar char="•"/>
            </a:pPr>
            <a:fld id="{9A0DB2DC-4C9A-4742-B13C-FB6460FD3503}" type="slidenum">
              <a:rPr lang="zh-CN" altLang="en-US" dirty="0">
                <a:solidFill>
                  <a:srgbClr val="000000"/>
                </a:solidFill>
              </a:rPr>
            </a:fld>
            <a:endParaRPr lang="zh-CN"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485900" y="2595563"/>
            <a:ext cx="4997450" cy="3670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635750" y="2595563"/>
            <a:ext cx="4997450" cy="3670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ts val="2000"/>
              </a:spcBef>
              <a:spcAft>
                <a:spcPct val="0"/>
              </a:spcAft>
              <a:buClr>
                <a:schemeClr val="accent1"/>
              </a:buClr>
              <a:buSzTx/>
              <a:buFont typeface="Wingdings 2" panose="05020102010507070707" pitchFamily="18" charset="2"/>
              <a:buNone/>
              <a:defRPr/>
            </a:pPr>
            <a:endParaRPr kumimoji="0" lang="zh-CN" altLang="en-US" sz="3200" b="0" i="0" u="none" strike="noStrike" kern="1200" cap="none" spc="0" normalizeH="0" baseline="0" noProof="0" smtClean="0">
              <a:ln>
                <a:noFill/>
              </a:ln>
              <a:solidFill>
                <a:srgbClr val="595959"/>
              </a:solidFill>
              <a:effectLst/>
              <a:uLnTx/>
              <a:uFillTx/>
              <a:latin typeface="+mn-lt"/>
              <a:ea typeface="+mn-ea"/>
              <a:cs typeface="+mn-cs"/>
              <a:sym typeface="Century Gothic" panose="020B0502020202020204" pitchFamily="34"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15400" y="1123950"/>
            <a:ext cx="2970213" cy="51419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0" y="1123950"/>
            <a:ext cx="8763000" cy="514191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0" y="1123950"/>
            <a:ext cx="11885613" cy="9144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485900" y="2595563"/>
            <a:ext cx="4997450" cy="3670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635750" y="2595563"/>
            <a:ext cx="4997450" cy="3670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ts val="2000"/>
              </a:spcBef>
              <a:spcAft>
                <a:spcPct val="0"/>
              </a:spcAft>
              <a:buClr>
                <a:schemeClr val="accent1"/>
              </a:buClr>
              <a:buSzTx/>
              <a:buFont typeface="Wingdings 2" panose="05020102010507070707" pitchFamily="18" charset="2"/>
              <a:buNone/>
              <a:defRPr/>
            </a:pPr>
            <a:endParaRPr kumimoji="0" lang="zh-CN" altLang="en-US" sz="3200" b="0" i="0" u="none" strike="noStrike" kern="1200" cap="none" spc="0" normalizeH="0" baseline="0" noProof="0" smtClean="0">
              <a:ln>
                <a:noFill/>
              </a:ln>
              <a:solidFill>
                <a:srgbClr val="595959"/>
              </a:solidFill>
              <a:effectLst/>
              <a:uLnTx/>
              <a:uFillTx/>
              <a:latin typeface="+mn-lt"/>
              <a:ea typeface="+mn-ea"/>
              <a:cs typeface="+mn-cs"/>
              <a:sym typeface="Century Gothic" panose="020B0502020202020204" pitchFamily="34"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15400" y="1123950"/>
            <a:ext cx="2970213" cy="51419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0" y="1123950"/>
            <a:ext cx="8763000" cy="514191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0" y="1123950"/>
            <a:ext cx="11885613" cy="9144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grpSp>
        <p:nvGrpSpPr>
          <p:cNvPr id="5124" name="Group 6"/>
          <p:cNvGrpSpPr/>
          <p:nvPr userDrawn="1"/>
        </p:nvGrpSpPr>
        <p:grpSpPr>
          <a:xfrm>
            <a:off x="0" y="5567363"/>
            <a:ext cx="1216025" cy="1290637"/>
            <a:chOff x="0" y="4175791"/>
            <a:chExt cx="912480" cy="967709"/>
          </a:xfrm>
        </p:grpSpPr>
        <p:sp>
          <p:nvSpPr>
            <p:cNvPr id="10" name="Oval 8"/>
            <p:cNvSpPr/>
            <p:nvPr/>
          </p:nvSpPr>
          <p:spPr>
            <a:xfrm>
              <a:off x="0" y="4175791"/>
              <a:ext cx="152400" cy="373318"/>
            </a:xfrm>
            <a:custGeom>
              <a:avLst/>
              <a:gdLst/>
              <a:ahLst/>
              <a:cxnLst/>
              <a:rect l="l" t="t" r="r" b="b"/>
              <a:pathLst>
                <a:path w="152400" h="373318">
                  <a:moveTo>
                    <a:pt x="0" y="0"/>
                  </a:moveTo>
                  <a:cubicBezTo>
                    <a:pt x="86956" y="17624"/>
                    <a:pt x="152400" y="94499"/>
                    <a:pt x="152400" y="186659"/>
                  </a:cubicBezTo>
                  <a:cubicBezTo>
                    <a:pt x="152400" y="278819"/>
                    <a:pt x="86956" y="355694"/>
                    <a:pt x="0" y="373318"/>
                  </a:cubicBez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Oval 6"/>
            <p:cNvSpPr/>
            <p:nvPr/>
          </p:nvSpPr>
          <p:spPr>
            <a:xfrm>
              <a:off x="0" y="4629150"/>
              <a:ext cx="912480" cy="514350"/>
            </a:xfrm>
            <a:custGeom>
              <a:avLst/>
              <a:gdLst/>
              <a:ahLst/>
              <a:cxnLst/>
              <a:rect l="l" t="t" r="r" b="b"/>
              <a:pathLst>
                <a:path w="912480" h="514350">
                  <a:moveTo>
                    <a:pt x="381000" y="0"/>
                  </a:moveTo>
                  <a:cubicBezTo>
                    <a:pt x="669194" y="0"/>
                    <a:pt x="904005" y="228555"/>
                    <a:pt x="912480" y="514350"/>
                  </a:cubicBezTo>
                  <a:lnTo>
                    <a:pt x="0" y="514350"/>
                  </a:lnTo>
                  <a:lnTo>
                    <a:pt x="0" y="160870"/>
                  </a:lnTo>
                  <a:cubicBezTo>
                    <a:pt x="96454" y="61464"/>
                    <a:pt x="231549" y="0"/>
                    <a:pt x="381000" y="0"/>
                  </a:cubicBezTo>
                  <a:close/>
                </a:path>
              </a:pathLst>
            </a:custGeom>
            <a:solidFill>
              <a:schemeClr val="accent4">
                <a:lumMod val="50000"/>
                <a:alpha val="4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Oval 7"/>
            <p:cNvSpPr/>
            <p:nvPr/>
          </p:nvSpPr>
          <p:spPr>
            <a:xfrm>
              <a:off x="0" y="4362450"/>
              <a:ext cx="381000" cy="571500"/>
            </a:xfrm>
            <a:custGeom>
              <a:avLst/>
              <a:gdLst/>
              <a:ahLst/>
              <a:cxnLst/>
              <a:rect l="l" t="t" r="r" b="b"/>
              <a:pathLst>
                <a:path w="381000" h="571500">
                  <a:moveTo>
                    <a:pt x="95250" y="0"/>
                  </a:moveTo>
                  <a:cubicBezTo>
                    <a:pt x="253065" y="0"/>
                    <a:pt x="381000" y="127935"/>
                    <a:pt x="381000" y="285750"/>
                  </a:cubicBezTo>
                  <a:cubicBezTo>
                    <a:pt x="381000" y="443565"/>
                    <a:pt x="253065" y="571500"/>
                    <a:pt x="95250" y="571500"/>
                  </a:cubicBezTo>
                  <a:cubicBezTo>
                    <a:pt x="61706" y="571500"/>
                    <a:pt x="29512" y="565720"/>
                    <a:pt x="0" y="554004"/>
                  </a:cubicBezTo>
                  <a:lnTo>
                    <a:pt x="0" y="17497"/>
                  </a:lnTo>
                  <a:cubicBezTo>
                    <a:pt x="29512" y="5780"/>
                    <a:pt x="61706" y="0"/>
                    <a:pt x="95250" y="0"/>
                  </a:cubicBezTo>
                  <a:close/>
                </a:path>
              </a:pathLst>
            </a:custGeom>
            <a:solidFill>
              <a:srgbClr val="90EAEB">
                <a:alpha val="8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125" name="Group 10"/>
          <p:cNvGrpSpPr/>
          <p:nvPr userDrawn="1"/>
        </p:nvGrpSpPr>
        <p:grpSpPr>
          <a:xfrm>
            <a:off x="0" y="0"/>
            <a:ext cx="2032000" cy="1600200"/>
            <a:chOff x="0" y="0"/>
            <a:chExt cx="1676400" cy="1276350"/>
          </a:xfrm>
        </p:grpSpPr>
        <p:sp>
          <p:nvSpPr>
            <p:cNvPr id="14" name="Oval 11"/>
            <p:cNvSpPr/>
            <p:nvPr/>
          </p:nvSpPr>
          <p:spPr>
            <a:xfrm>
              <a:off x="762000" y="57150"/>
              <a:ext cx="914400" cy="914400"/>
            </a:xfrm>
            <a:prstGeom prst="ellipse">
              <a:avLst/>
            </a:prstGeom>
            <a:solidFill>
              <a:schemeClr val="tx1">
                <a:alpha val="73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Oval 12"/>
            <p:cNvSpPr/>
            <p:nvPr/>
          </p:nvSpPr>
          <p:spPr>
            <a:xfrm>
              <a:off x="685800" y="742950"/>
              <a:ext cx="533400" cy="533400"/>
            </a:xfrm>
            <a:prstGeom prst="ellipse">
              <a:avLst/>
            </a:prstGeom>
            <a:solidFill>
              <a:srgbClr val="3AA3D0">
                <a:alpha val="8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Oval 3"/>
            <p:cNvSpPr/>
            <p:nvPr/>
          </p:nvSpPr>
          <p:spPr>
            <a:xfrm>
              <a:off x="0" y="0"/>
              <a:ext cx="1295400" cy="1276350"/>
            </a:xfrm>
            <a:custGeom>
              <a:avLst/>
              <a:gdLst/>
              <a:ahLst/>
              <a:cxnLst/>
              <a:rect l="l" t="t" r="r" b="b"/>
              <a:pathLst>
                <a:path w="1295400" h="1276350">
                  <a:moveTo>
                    <a:pt x="0" y="0"/>
                  </a:moveTo>
                  <a:lnTo>
                    <a:pt x="1134906" y="0"/>
                  </a:lnTo>
                  <a:cubicBezTo>
                    <a:pt x="1236529" y="131725"/>
                    <a:pt x="1295400" y="297113"/>
                    <a:pt x="1295400" y="476250"/>
                  </a:cubicBezTo>
                  <a:cubicBezTo>
                    <a:pt x="1295400" y="918133"/>
                    <a:pt x="937183" y="1276350"/>
                    <a:pt x="495300" y="1276350"/>
                  </a:cubicBezTo>
                  <a:cubicBezTo>
                    <a:pt x="307264" y="1276350"/>
                    <a:pt x="134378" y="1211484"/>
                    <a:pt x="0" y="1100138"/>
                  </a:cubicBezTo>
                  <a:close/>
                </a:path>
              </a:pathLst>
            </a:custGeom>
            <a:solidFill>
              <a:schemeClr val="accent5">
                <a:alpha val="7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Oval 21"/>
          <p:cNvSpPr/>
          <p:nvPr/>
        </p:nvSpPr>
        <p:spPr>
          <a:xfrm>
            <a:off x="9372600" y="0"/>
            <a:ext cx="2819400" cy="1487488"/>
          </a:xfrm>
          <a:custGeom>
            <a:avLst/>
            <a:gdLst/>
            <a:ahLst/>
            <a:cxnLst/>
            <a:rect l="l" t="t" r="r" b="b"/>
            <a:pathLst>
              <a:path w="2202975" h="1162051">
                <a:moveTo>
                  <a:pt x="0" y="0"/>
                </a:moveTo>
                <a:lnTo>
                  <a:pt x="2202975" y="0"/>
                </a:lnTo>
                <a:lnTo>
                  <a:pt x="2202975" y="784079"/>
                </a:lnTo>
                <a:cubicBezTo>
                  <a:pt x="1968745" y="1017682"/>
                  <a:pt x="1645520" y="1162051"/>
                  <a:pt x="1288575" y="1162051"/>
                </a:cubicBezTo>
                <a:cubicBezTo>
                  <a:pt x="618170" y="1162051"/>
                  <a:pt x="66711" y="652783"/>
                  <a:pt x="0" y="0"/>
                </a:cubicBez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8" name="Straight Connector 50"/>
          <p:cNvCxnSpPr/>
          <p:nvPr/>
        </p:nvCxnSpPr>
        <p:spPr>
          <a:xfrm>
            <a:off x="2306638" y="868363"/>
            <a:ext cx="4165600" cy="0"/>
          </a:xfrm>
          <a:prstGeom prst="line">
            <a:avLst/>
          </a:prstGeom>
          <a:ln w="12700"/>
          <a:effectLst/>
        </p:spPr>
        <p:style>
          <a:lnRef idx="1">
            <a:schemeClr val="accent1"/>
          </a:lnRef>
          <a:fillRef idx="0">
            <a:schemeClr val="accent1"/>
          </a:fillRef>
          <a:effectRef idx="0">
            <a:schemeClr val="accent1"/>
          </a:effectRef>
          <a:fontRef idx="minor">
            <a:schemeClr val="tx1"/>
          </a:fontRef>
        </p:style>
      </p:cxnSp>
      <p:grpSp>
        <p:nvGrpSpPr>
          <p:cNvPr id="5128" name="Group 51"/>
          <p:cNvGrpSpPr/>
          <p:nvPr userDrawn="1"/>
        </p:nvGrpSpPr>
        <p:grpSpPr>
          <a:xfrm>
            <a:off x="10826750" y="6288088"/>
            <a:ext cx="850900" cy="296862"/>
            <a:chOff x="815698" y="1811037"/>
            <a:chExt cx="638109" cy="223042"/>
          </a:xfrm>
        </p:grpSpPr>
        <p:grpSp>
          <p:nvGrpSpPr>
            <p:cNvPr id="5132" name="Group 52"/>
            <p:cNvGrpSpPr/>
            <p:nvPr userDrawn="1"/>
          </p:nvGrpSpPr>
          <p:grpSpPr>
            <a:xfrm>
              <a:off x="1230765" y="1811037"/>
              <a:ext cx="223042" cy="223042"/>
              <a:chOff x="1167306" y="1811037"/>
              <a:chExt cx="223042" cy="223042"/>
            </a:xfrm>
          </p:grpSpPr>
          <p:sp>
            <p:nvSpPr>
              <p:cNvPr id="24" name="Oval 56"/>
              <p:cNvSpPr/>
              <p:nvPr/>
            </p:nvSpPr>
            <p:spPr>
              <a:xfrm rot="10800000">
                <a:off x="1167306" y="1811037"/>
                <a:ext cx="223042" cy="22304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Isosceles Triangle 57">
                <a:hlinkClick r:id="" action="ppaction://hlinkshowjump?jump=nextslide"/>
              </p:cNvPr>
              <p:cNvSpPr/>
              <p:nvPr/>
            </p:nvSpPr>
            <p:spPr>
              <a:xfrm rot="5400000">
                <a:off x="1223512" y="1861450"/>
                <a:ext cx="141771" cy="122216"/>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133" name="Group 53"/>
            <p:cNvGrpSpPr/>
            <p:nvPr userDrawn="1"/>
          </p:nvGrpSpPr>
          <p:grpSpPr>
            <a:xfrm>
              <a:off x="815698" y="1811037"/>
              <a:ext cx="223042" cy="223042"/>
              <a:chOff x="769905" y="1811037"/>
              <a:chExt cx="223042" cy="223042"/>
            </a:xfrm>
          </p:grpSpPr>
          <p:sp>
            <p:nvSpPr>
              <p:cNvPr id="22" name="Oval 54"/>
              <p:cNvSpPr/>
              <p:nvPr/>
            </p:nvSpPr>
            <p:spPr>
              <a:xfrm rot="10800000">
                <a:off x="769905" y="1811037"/>
                <a:ext cx="223042" cy="223042"/>
              </a:xfrm>
              <a:prstGeom prst="ellips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 name="Isosceles Triangle 55">
                <a:hlinkClick r:id="" action="ppaction://hlinkshowjump?jump=previousslide"/>
              </p:cNvPr>
              <p:cNvSpPr/>
              <p:nvPr/>
            </p:nvSpPr>
            <p:spPr>
              <a:xfrm rot="16200000">
                <a:off x="797760" y="1861451"/>
                <a:ext cx="141770" cy="122215"/>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pic>
        <p:nvPicPr>
          <p:cNvPr id="5129" name="图片 25"/>
          <p:cNvPicPr>
            <a:picLocks noChangeAspect="1"/>
          </p:cNvPicPr>
          <p:nvPr userDrawn="1"/>
        </p:nvPicPr>
        <p:blipFill>
          <a:blip r:embed="rId2"/>
          <a:stretch>
            <a:fillRect/>
          </a:stretch>
        </p:blipFill>
        <p:spPr>
          <a:xfrm>
            <a:off x="9544050" y="560388"/>
            <a:ext cx="2665413" cy="479425"/>
          </a:xfrm>
          <a:prstGeom prst="rect">
            <a:avLst/>
          </a:prstGeom>
          <a:noFill/>
          <a:ln w="9525">
            <a:noFill/>
          </a:ln>
        </p:spPr>
      </p:pic>
      <p:sp>
        <p:nvSpPr>
          <p:cNvPr id="2" name="日期占位符 1"/>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灯片编号占位符 3"/>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
        <p:nvSpPr>
          <p:cNvPr id="4" name="灯片编号占位符 3"/>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77863" y="1628775"/>
            <a:ext cx="5394325" cy="46878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24588" y="1628775"/>
            <a:ext cx="5394325" cy="46878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ts val="2000"/>
              </a:spcBef>
              <a:spcAft>
                <a:spcPct val="0"/>
              </a:spcAft>
              <a:buClr>
                <a:schemeClr val="accent1"/>
              </a:buClr>
              <a:buSzTx/>
              <a:buFont typeface="Wingdings 2" panose="05020102010507070707" pitchFamily="18" charset="2"/>
              <a:buNone/>
              <a:defRPr/>
            </a:pPr>
            <a:endParaRPr kumimoji="0" lang="zh-CN" altLang="en-US" sz="3200" b="0" i="0" u="none" strike="noStrike" kern="1200" cap="none" spc="0" normalizeH="0" baseline="0" noProof="0" smtClean="0">
              <a:ln>
                <a:noFill/>
              </a:ln>
              <a:solidFill>
                <a:srgbClr val="595959"/>
              </a:solidFill>
              <a:effectLst/>
              <a:uLnTx/>
              <a:uFillTx/>
              <a:latin typeface="+mn-lt"/>
              <a:ea typeface="+mn-ea"/>
              <a:cs typeface="+mn-cs"/>
              <a:sym typeface="Songti SC Regular"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8763" y="0"/>
            <a:ext cx="3051175" cy="63166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350" y="0"/>
            <a:ext cx="9002713" cy="631666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350" y="0"/>
            <a:ext cx="12206288" cy="914400"/>
          </a:xfrm>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zh-CN" dirty="0"/>
              <a:t>单击此处编辑母版标题样式</a:t>
            </a:r>
            <a:endParaRPr lang="zh-CN" altLang="zh-CN"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5A5FC8F-BEAA-45CC-BBC6-73AD4598EE46}" type="datetime1">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9833ACE-E719-4170-BDD2-163C5257AF4F}"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hf sldNum="0" hdr="0" ftr="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050" name="Rectangle 6"/>
          <p:cNvSpPr>
            <a:spLocks noChangeArrowheads="1"/>
          </p:cNvSpPr>
          <p:nvPr/>
        </p:nvSpPr>
        <p:spPr bwMode="auto">
          <a:xfrm>
            <a:off x="1219200" y="0"/>
            <a:ext cx="10666413" cy="182563"/>
          </a:xfrm>
          <a:prstGeom prst="rect">
            <a:avLst/>
          </a:prstGeom>
          <a:solidFill>
            <a:srgbClr val="D6D9CD"/>
          </a:solidFill>
          <a:ln>
            <a:noFill/>
          </a:ln>
          <a:extLst>
            <a:ext uri="{91240B29-F687-4F45-9708-019B960494DF}">
              <a14:hiddenLine xmlns:a14="http://schemas.microsoft.com/office/drawing/2010/main" w="9525">
                <a:solidFill>
                  <a:srgbClr val="000000"/>
                </a:solidFill>
                <a:bevel/>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FFFFFF"/>
              </a:solidFill>
              <a:effectLst/>
              <a:uLnTx/>
              <a:uFillTx/>
              <a:latin typeface="Century Gothic" panose="020B0502020202020204" pitchFamily="34" charset="0"/>
              <a:ea typeface="宋体" panose="02010600030101010101" pitchFamily="2" charset="-122"/>
              <a:cs typeface="+mn-cs"/>
              <a:sym typeface="Century Gothic" panose="020B0502020202020204" pitchFamily="34" charset="0"/>
            </a:endParaRPr>
          </a:p>
        </p:txBody>
      </p:sp>
      <p:sp>
        <p:nvSpPr>
          <p:cNvPr id="2051" name="Rectangle 7"/>
          <p:cNvSpPr>
            <a:spLocks noChangeArrowheads="1"/>
          </p:cNvSpPr>
          <p:nvPr/>
        </p:nvSpPr>
        <p:spPr bwMode="auto">
          <a:xfrm>
            <a:off x="1219200" y="6675438"/>
            <a:ext cx="10666413" cy="182563"/>
          </a:xfrm>
          <a:prstGeom prst="rect">
            <a:avLst/>
          </a:prstGeom>
          <a:solidFill>
            <a:srgbClr val="E4E6DE"/>
          </a:solidFill>
          <a:ln>
            <a:noFill/>
          </a:ln>
          <a:extLst>
            <a:ext uri="{91240B29-F687-4F45-9708-019B960494DF}">
              <a14:hiddenLine xmlns:a14="http://schemas.microsoft.com/office/drawing/2010/main" w="9525">
                <a:solidFill>
                  <a:srgbClr val="000000"/>
                </a:solidFill>
                <a:bevel/>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FFFFFF"/>
              </a:solidFill>
              <a:effectLst/>
              <a:uLnTx/>
              <a:uFillTx/>
              <a:latin typeface="Century Gothic" panose="020B0502020202020204" pitchFamily="34" charset="0"/>
              <a:ea typeface="宋体" panose="02010600030101010101" pitchFamily="2" charset="-122"/>
              <a:cs typeface="+mn-cs"/>
              <a:sym typeface="Century Gothic" panose="020B0502020202020204" pitchFamily="34" charset="0"/>
            </a:endParaRPr>
          </a:p>
        </p:txBody>
      </p:sp>
      <p:sp>
        <p:nvSpPr>
          <p:cNvPr id="2052" name="Title Placeholder 1"/>
          <p:cNvSpPr>
            <a:spLocks noGrp="1"/>
          </p:cNvSpPr>
          <p:nvPr>
            <p:ph type="title"/>
          </p:nvPr>
        </p:nvSpPr>
        <p:spPr>
          <a:xfrm>
            <a:off x="0" y="1123950"/>
            <a:ext cx="11885613" cy="914400"/>
          </a:xfrm>
          <a:prstGeom prst="rect">
            <a:avLst/>
          </a:prstGeom>
          <a:solidFill>
            <a:schemeClr val="tx2"/>
          </a:solidFill>
          <a:ln w="9525">
            <a:noFill/>
          </a:ln>
        </p:spPr>
        <p:txBody>
          <a:bodyPr lIns="1188720" rIns="274320" anchor="ctr"/>
          <a:p>
            <a:pPr lvl="0"/>
            <a:r>
              <a:rPr lang="zh-CN" altLang="zh-CN" dirty="0"/>
              <a:t>单击此处编辑母版标题样式</a:t>
            </a:r>
            <a:endParaRPr lang="zh-CN" altLang="zh-CN" dirty="0"/>
          </a:p>
        </p:txBody>
      </p:sp>
      <p:sp>
        <p:nvSpPr>
          <p:cNvPr id="2053" name="Text Placeholder 2"/>
          <p:cNvSpPr>
            <a:spLocks noGrp="1"/>
          </p:cNvSpPr>
          <p:nvPr>
            <p:ph type="body" idx="1"/>
          </p:nvPr>
        </p:nvSpPr>
        <p:spPr>
          <a:xfrm>
            <a:off x="1485900" y="2595563"/>
            <a:ext cx="10147300" cy="3670300"/>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二级</a:t>
            </a:r>
            <a:endParaRPr lang="zh-CN" altLang="zh-CN" dirty="0"/>
          </a:p>
          <a:p>
            <a:pPr lvl="2"/>
            <a:r>
              <a:rPr lang="zh-CN" altLang="zh-CN" dirty="0"/>
              <a:t>三级</a:t>
            </a:r>
            <a:endParaRPr lang="zh-CN" altLang="zh-CN" dirty="0"/>
          </a:p>
          <a:p>
            <a:pPr lvl="3"/>
            <a:r>
              <a:rPr lang="zh-CN" altLang="zh-CN" dirty="0"/>
              <a:t>四级</a:t>
            </a:r>
            <a:endParaRPr lang="zh-CN" altLang="zh-CN" dirty="0"/>
          </a:p>
          <a:p>
            <a:pPr lvl="4"/>
            <a:r>
              <a:rPr lang="zh-CN" altLang="zh-CN" dirty="0"/>
              <a:t>五级</a:t>
            </a:r>
            <a:endParaRPr lang="zh-CN" altLang="zh-CN" dirty="0"/>
          </a:p>
        </p:txBody>
      </p:sp>
      <p:sp>
        <p:nvSpPr>
          <p:cNvPr id="2054" name="Date Placeholder 3"/>
          <p:cNvSpPr>
            <a:spLocks noGrp="1" noChangeArrowheads="1"/>
          </p:cNvSpPr>
          <p:nvPr>
            <p:ph type="dt" sz="half" idx="2"/>
          </p:nvPr>
        </p:nvSpPr>
        <p:spPr bwMode="auto">
          <a:xfrm>
            <a:off x="8774113" y="188913"/>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000">
                <a:solidFill>
                  <a:srgbClr val="59595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77247C-DA7F-41E7-BB28-3DD047B57057}"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2055" name="Footer Placeholder 4"/>
          <p:cNvSpPr>
            <a:spLocks noGrp="1" noChangeArrowheads="1"/>
          </p:cNvSpPr>
          <p:nvPr>
            <p:ph type="ftr" sz="quarter" idx="3"/>
          </p:nvPr>
        </p:nvSpPr>
        <p:spPr bwMode="auto">
          <a:xfrm>
            <a:off x="1493838" y="188913"/>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000">
                <a:solidFill>
                  <a:srgbClr val="59595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2056" name="Slide Number Placeholder 5"/>
          <p:cNvSpPr>
            <a:spLocks noGrp="1" noChangeArrowheads="1"/>
          </p:cNvSpPr>
          <p:nvPr>
            <p:ph type="sldNum" sz="quarter" idx="4"/>
          </p:nvPr>
        </p:nvSpPr>
        <p:spPr bwMode="auto">
          <a:xfrm>
            <a:off x="11720513" y="65690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800" smtClean="0">
                <a:solidFill>
                  <a:srgbClr val="59595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F6274D2B-FE41-4EB8-8975-26F857D93C33}"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fade/>
  </p:transition>
  <p:hf sldNum="0" hdr="0" ftr="0"/>
  <p:txStyles>
    <p:titleStyle>
      <a:lvl1pPr algn="l" rtl="0" eaLnBrk="0" fontAlgn="base" hangingPunct="0">
        <a:spcBef>
          <a:spcPct val="0"/>
        </a:spcBef>
        <a:spcAft>
          <a:spcPct val="0"/>
        </a:spcAft>
        <a:defRPr sz="3600" kern="1200">
          <a:solidFill>
            <a:schemeClr val="bg1"/>
          </a:solidFill>
          <a:latin typeface="+mj-lt"/>
          <a:ea typeface="+mj-ea"/>
          <a:cs typeface="+mj-cs"/>
          <a:sym typeface="Century Gothic" panose="020B0502020202020204" pitchFamily="34" charset="0"/>
        </a:defRPr>
      </a:lvl1pPr>
      <a:lvl2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2pPr>
      <a:lvl3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3pPr>
      <a:lvl4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4pPr>
      <a:lvl5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5pPr>
      <a:lvl6pPr marL="4572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6pPr>
      <a:lvl7pPr marL="9144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7pPr>
      <a:lvl8pPr marL="13716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8pPr>
      <a:lvl9pPr marL="18288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9pPr>
    </p:titleStyle>
    <p:bodyStyle>
      <a:lvl1pPr marL="342900" indent="-342900" algn="l" defTabSz="0"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Century Gothic" panose="020B0502020202020204" pitchFamily="34" charset="0"/>
        </a:defRPr>
      </a:lvl1pPr>
      <a:lvl2pPr marL="6858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2pPr>
      <a:lvl3pPr marL="10350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3pPr>
      <a:lvl4pPr marL="13716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4pPr>
      <a:lvl5pPr marL="17208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074" name="Rectangle 6"/>
          <p:cNvSpPr>
            <a:spLocks noChangeArrowheads="1"/>
          </p:cNvSpPr>
          <p:nvPr/>
        </p:nvSpPr>
        <p:spPr bwMode="auto">
          <a:xfrm>
            <a:off x="1219200" y="0"/>
            <a:ext cx="10666413" cy="182563"/>
          </a:xfrm>
          <a:prstGeom prst="rect">
            <a:avLst/>
          </a:prstGeom>
          <a:solidFill>
            <a:srgbClr val="D6D9CD"/>
          </a:solidFill>
          <a:ln>
            <a:noFill/>
          </a:ln>
          <a:extLst>
            <a:ext uri="{91240B29-F687-4F45-9708-019B960494DF}">
              <a14:hiddenLine xmlns:a14="http://schemas.microsoft.com/office/drawing/2010/main" w="9525">
                <a:solidFill>
                  <a:srgbClr val="000000"/>
                </a:solidFill>
                <a:bevel/>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FFFFFF"/>
              </a:solidFill>
              <a:effectLst/>
              <a:uLnTx/>
              <a:uFillTx/>
              <a:latin typeface="Century Gothic" panose="020B0502020202020204" pitchFamily="34" charset="0"/>
              <a:ea typeface="宋体" panose="02010600030101010101" pitchFamily="2" charset="-122"/>
              <a:cs typeface="+mn-cs"/>
              <a:sym typeface="Century Gothic" panose="020B0502020202020204" pitchFamily="34" charset="0"/>
            </a:endParaRPr>
          </a:p>
        </p:txBody>
      </p:sp>
      <p:sp>
        <p:nvSpPr>
          <p:cNvPr id="3075" name="Rectangle 7"/>
          <p:cNvSpPr>
            <a:spLocks noChangeArrowheads="1"/>
          </p:cNvSpPr>
          <p:nvPr/>
        </p:nvSpPr>
        <p:spPr bwMode="auto">
          <a:xfrm>
            <a:off x="1219200" y="6675438"/>
            <a:ext cx="10666413" cy="182563"/>
          </a:xfrm>
          <a:prstGeom prst="rect">
            <a:avLst/>
          </a:prstGeom>
          <a:solidFill>
            <a:srgbClr val="E4E6DE"/>
          </a:solidFill>
          <a:ln>
            <a:noFill/>
          </a:ln>
          <a:extLst>
            <a:ext uri="{91240B29-F687-4F45-9708-019B960494DF}">
              <a14:hiddenLine xmlns:a14="http://schemas.microsoft.com/office/drawing/2010/main" w="9525">
                <a:solidFill>
                  <a:srgbClr val="000000"/>
                </a:solidFill>
                <a:bevel/>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smtClean="0">
              <a:ln>
                <a:noFill/>
              </a:ln>
              <a:solidFill>
                <a:srgbClr val="FFFFFF"/>
              </a:solidFill>
              <a:effectLst/>
              <a:uLnTx/>
              <a:uFillTx/>
              <a:latin typeface="Century Gothic" panose="020B0502020202020204" pitchFamily="34" charset="0"/>
              <a:ea typeface="宋体" panose="02010600030101010101" pitchFamily="2" charset="-122"/>
              <a:cs typeface="+mn-cs"/>
              <a:sym typeface="Century Gothic" panose="020B0502020202020204" pitchFamily="34" charset="0"/>
            </a:endParaRPr>
          </a:p>
        </p:txBody>
      </p:sp>
      <p:sp>
        <p:nvSpPr>
          <p:cNvPr id="3076" name="Title Placeholder 1"/>
          <p:cNvSpPr>
            <a:spLocks noGrp="1"/>
          </p:cNvSpPr>
          <p:nvPr>
            <p:ph type="title"/>
          </p:nvPr>
        </p:nvSpPr>
        <p:spPr>
          <a:xfrm>
            <a:off x="0" y="1123950"/>
            <a:ext cx="11885613" cy="914400"/>
          </a:xfrm>
          <a:prstGeom prst="rect">
            <a:avLst/>
          </a:prstGeom>
          <a:solidFill>
            <a:schemeClr val="tx2"/>
          </a:solidFill>
          <a:ln w="9525">
            <a:noFill/>
          </a:ln>
        </p:spPr>
        <p:txBody>
          <a:bodyPr lIns="1188720" rIns="274320" anchor="ctr"/>
          <a:p>
            <a:pPr lvl="0"/>
            <a:r>
              <a:rPr lang="zh-CN" altLang="zh-CN" dirty="0"/>
              <a:t>单击此处编辑母版标题样式</a:t>
            </a:r>
            <a:endParaRPr lang="zh-CN" altLang="zh-CN" dirty="0"/>
          </a:p>
        </p:txBody>
      </p:sp>
      <p:sp>
        <p:nvSpPr>
          <p:cNvPr id="3077" name="Text Placeholder 2"/>
          <p:cNvSpPr>
            <a:spLocks noGrp="1"/>
          </p:cNvSpPr>
          <p:nvPr>
            <p:ph type="body" idx="1"/>
          </p:nvPr>
        </p:nvSpPr>
        <p:spPr>
          <a:xfrm>
            <a:off x="1485900" y="2595563"/>
            <a:ext cx="10147300" cy="3670300"/>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二级</a:t>
            </a:r>
            <a:endParaRPr lang="zh-CN" altLang="zh-CN" dirty="0"/>
          </a:p>
          <a:p>
            <a:pPr lvl="2"/>
            <a:r>
              <a:rPr lang="zh-CN" altLang="zh-CN" dirty="0"/>
              <a:t>三级</a:t>
            </a:r>
            <a:endParaRPr lang="zh-CN" altLang="zh-CN" dirty="0"/>
          </a:p>
          <a:p>
            <a:pPr lvl="3"/>
            <a:r>
              <a:rPr lang="zh-CN" altLang="zh-CN" dirty="0"/>
              <a:t>四级</a:t>
            </a:r>
            <a:endParaRPr lang="zh-CN" altLang="zh-CN" dirty="0"/>
          </a:p>
          <a:p>
            <a:pPr lvl="4"/>
            <a:r>
              <a:rPr lang="zh-CN" altLang="zh-CN" dirty="0"/>
              <a:t>五级</a:t>
            </a:r>
            <a:endParaRPr lang="zh-CN" altLang="zh-CN" dirty="0"/>
          </a:p>
        </p:txBody>
      </p:sp>
      <p:sp>
        <p:nvSpPr>
          <p:cNvPr id="3078" name="Date Placeholder 2"/>
          <p:cNvSpPr>
            <a:spLocks noGrp="1" noChangeArrowheads="1"/>
          </p:cNvSpPr>
          <p:nvPr>
            <p:ph type="dt" sz="half" idx="2"/>
          </p:nvPr>
        </p:nvSpPr>
        <p:spPr bwMode="auto">
          <a:xfrm>
            <a:off x="8774113" y="188913"/>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000">
                <a:solidFill>
                  <a:srgbClr val="595959"/>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B4EF499-3279-453F-97C3-F9439F4F8822}" type="datetime1">
              <a:rPr kumimoji="0" lang="zh-CN" altLang="en-US"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3079" name="Footer Placeholder 3"/>
          <p:cNvSpPr>
            <a:spLocks noGrp="1" noChangeArrowheads="1"/>
          </p:cNvSpPr>
          <p:nvPr>
            <p:ph type="ftr" sz="quarter" idx="3"/>
          </p:nvPr>
        </p:nvSpPr>
        <p:spPr bwMode="auto">
          <a:xfrm>
            <a:off x="1493838" y="188913"/>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000">
                <a:solidFill>
                  <a:srgbClr val="59595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0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endParaRPr>
          </a:p>
        </p:txBody>
      </p:sp>
      <p:sp>
        <p:nvSpPr>
          <p:cNvPr id="3080" name="Slide Number Placeholder 4"/>
          <p:cNvSpPr>
            <a:spLocks noGrp="1" noChangeArrowheads="1"/>
          </p:cNvSpPr>
          <p:nvPr>
            <p:ph type="sldNum" sz="quarter" idx="4"/>
          </p:nvPr>
        </p:nvSpPr>
        <p:spPr bwMode="auto">
          <a:xfrm>
            <a:off x="11720513" y="65690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800" smtClean="0">
                <a:solidFill>
                  <a:srgbClr val="59595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35EA154-4BF3-4B94-85F6-CE6922F44894}"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fade/>
  </p:transition>
  <p:hf sldNum="0" hdr="0" ftr="0"/>
  <p:txStyles>
    <p:titleStyle>
      <a:lvl1pPr algn="l" rtl="0" eaLnBrk="0" fontAlgn="base" hangingPunct="0">
        <a:spcBef>
          <a:spcPct val="0"/>
        </a:spcBef>
        <a:spcAft>
          <a:spcPct val="0"/>
        </a:spcAft>
        <a:defRPr sz="3600" kern="1200">
          <a:solidFill>
            <a:schemeClr val="bg1"/>
          </a:solidFill>
          <a:latin typeface="+mj-lt"/>
          <a:ea typeface="+mj-ea"/>
          <a:cs typeface="+mj-cs"/>
          <a:sym typeface="Century Gothic" panose="020B0502020202020204" pitchFamily="34" charset="0"/>
        </a:defRPr>
      </a:lvl1pPr>
      <a:lvl2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2pPr>
      <a:lvl3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3pPr>
      <a:lvl4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4pPr>
      <a:lvl5pPr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5pPr>
      <a:lvl6pPr marL="4572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6pPr>
      <a:lvl7pPr marL="9144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7pPr>
      <a:lvl8pPr marL="13716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8pPr>
      <a:lvl9pPr marL="1828800" algn="l" rtl="0" eaLnBrk="0" fontAlgn="base" hangingPunct="0">
        <a:spcBef>
          <a:spcPct val="0"/>
        </a:spcBef>
        <a:spcAft>
          <a:spcPct val="0"/>
        </a:spcAft>
        <a:defRPr sz="3600">
          <a:solidFill>
            <a:schemeClr val="bg1"/>
          </a:solidFill>
          <a:latin typeface="Century Gothic" panose="020B0502020202020204" pitchFamily="34" charset="0"/>
          <a:ea typeface="宋体" panose="02010600030101010101" pitchFamily="2" charset="-122"/>
          <a:sym typeface="Century Gothic" panose="020B0502020202020204" pitchFamily="34" charset="0"/>
        </a:defRPr>
      </a:lvl9pPr>
    </p:titleStyle>
    <p:bodyStyle>
      <a:lvl1pPr marL="342900" indent="-342900" algn="l" defTabSz="0"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Century Gothic" panose="020B0502020202020204" pitchFamily="34" charset="0"/>
        </a:defRPr>
      </a:lvl1pPr>
      <a:lvl2pPr marL="6858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2pPr>
      <a:lvl3pPr marL="10350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3pPr>
      <a:lvl4pPr marL="13716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4pPr>
      <a:lvl5pPr marL="17208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4098" name="Title Placeholder 1"/>
          <p:cNvSpPr>
            <a:spLocks noGrp="1"/>
          </p:cNvSpPr>
          <p:nvPr>
            <p:ph type="title"/>
          </p:nvPr>
        </p:nvSpPr>
        <p:spPr>
          <a:xfrm>
            <a:off x="-6350" y="0"/>
            <a:ext cx="12206288" cy="914400"/>
          </a:xfrm>
          <a:prstGeom prst="rect">
            <a:avLst/>
          </a:prstGeom>
          <a:solidFill>
            <a:schemeClr val="tx2"/>
          </a:solidFill>
          <a:ln w="9525">
            <a:noFill/>
          </a:ln>
        </p:spPr>
        <p:txBody>
          <a:bodyPr lIns="288000" rIns="274320" anchor="ctr"/>
          <a:p>
            <a:pPr lvl="0"/>
            <a:endParaRPr lang="zh-CN" altLang="zh-CN" dirty="0"/>
          </a:p>
        </p:txBody>
      </p:sp>
      <p:sp>
        <p:nvSpPr>
          <p:cNvPr id="4099" name="Text Placeholder 2"/>
          <p:cNvSpPr>
            <a:spLocks noGrp="1"/>
          </p:cNvSpPr>
          <p:nvPr>
            <p:ph type="body" idx="1"/>
          </p:nvPr>
        </p:nvSpPr>
        <p:spPr>
          <a:xfrm>
            <a:off x="677863" y="1628775"/>
            <a:ext cx="10941050" cy="4687888"/>
          </a:xfrm>
          <a:prstGeom prst="rect">
            <a:avLst/>
          </a:prstGeom>
          <a:noFill/>
          <a:ln w="9525">
            <a:noFill/>
          </a:ln>
        </p:spPr>
        <p:txBody>
          <a:bodyPr/>
          <a:p>
            <a:pPr lvl="0"/>
            <a:r>
              <a:rPr lang="zh-CN" altLang="zh-CN" dirty="0"/>
              <a:t>按一下以編輯母片文字樣式</a:t>
            </a:r>
            <a:endParaRPr lang="zh-CN" altLang="zh-CN" dirty="0"/>
          </a:p>
          <a:p>
            <a:pPr lvl="1"/>
            <a:r>
              <a:rPr lang="zh-CN" altLang="zh-CN" dirty="0"/>
              <a:t>第二層</a:t>
            </a:r>
            <a:endParaRPr lang="zh-CN" altLang="zh-CN" dirty="0"/>
          </a:p>
          <a:p>
            <a:pPr lvl="2"/>
            <a:r>
              <a:rPr lang="zh-CN" altLang="zh-CN" dirty="0"/>
              <a:t>第三層</a:t>
            </a:r>
            <a:endParaRPr lang="zh-CN" altLang="zh-CN" dirty="0"/>
          </a:p>
          <a:p>
            <a:pPr lvl="3"/>
            <a:r>
              <a:rPr lang="zh-CN" altLang="zh-CN" dirty="0"/>
              <a:t>第四層</a:t>
            </a:r>
            <a:endParaRPr lang="zh-CN" altLang="zh-CN" dirty="0"/>
          </a:p>
          <a:p>
            <a:pPr lvl="4"/>
            <a:r>
              <a:rPr lang="zh-CN" altLang="zh-CN" dirty="0"/>
              <a:t>第五層</a:t>
            </a:r>
            <a:endParaRPr lang="zh-CN" altLang="zh-CN" dirty="0"/>
          </a:p>
        </p:txBody>
      </p:sp>
      <p:sp>
        <p:nvSpPr>
          <p:cNvPr id="4100" name="Slide Number Placeholder 5"/>
          <p:cNvSpPr>
            <a:spLocks noGrp="1" noChangeArrowheads="1"/>
          </p:cNvSpPr>
          <p:nvPr>
            <p:ph type="sldNum" sz="quarter" idx="4"/>
          </p:nvPr>
        </p:nvSpPr>
        <p:spPr bwMode="auto">
          <a:xfrm>
            <a:off x="11720513" y="65690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800" smtClean="0">
                <a:solidFill>
                  <a:srgbClr val="59595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fld id="{A088425D-7615-4724-B913-50D82E0D9042}" type="slidenum">
              <a:rPr kumimoji="0" lang="zh-CN" altLang="en-US" sz="800" b="0" i="0" u="none" strike="noStrike" kern="1200" cap="none" spc="0" normalizeH="0" baseline="0" noProof="0">
                <a:ln>
                  <a:noFill/>
                </a:ln>
                <a:solidFill>
                  <a:srgbClr val="595959"/>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med">
    <p:fade/>
  </p:transition>
  <p:hf sldNum="0" hdr="0" ftr="0" dt="0"/>
  <p:txStyles>
    <p:titleStyle>
      <a:lvl1pPr algn="ctr" rtl="0" eaLnBrk="0" fontAlgn="base" hangingPunct="0">
        <a:spcBef>
          <a:spcPct val="0"/>
        </a:spcBef>
        <a:spcAft>
          <a:spcPct val="0"/>
        </a:spcAft>
        <a:defRPr sz="3600" b="1" kern="1200">
          <a:solidFill>
            <a:schemeClr val="bg1"/>
          </a:solidFill>
          <a:latin typeface="+mj-lt"/>
          <a:ea typeface="+mj-ea"/>
          <a:cs typeface="+mj-cs"/>
          <a:sym typeface="Heiti SC Light" charset="0"/>
        </a:defRPr>
      </a:lvl1pPr>
      <a:lvl2pPr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2pPr>
      <a:lvl3pPr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3pPr>
      <a:lvl4pPr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4pPr>
      <a:lvl5pPr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5pPr>
      <a:lvl6pPr marL="457200"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6pPr>
      <a:lvl7pPr marL="914400"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7pPr>
      <a:lvl8pPr marL="1371600"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8pPr>
      <a:lvl9pPr marL="1828800" algn="ctr" rtl="0" eaLnBrk="0" fontAlgn="base" hangingPunct="0">
        <a:spcBef>
          <a:spcPct val="0"/>
        </a:spcBef>
        <a:spcAft>
          <a:spcPct val="0"/>
        </a:spcAft>
        <a:defRPr sz="3600" b="1">
          <a:solidFill>
            <a:schemeClr val="bg1"/>
          </a:solidFill>
          <a:latin typeface="Songti SC Regular" charset="0"/>
          <a:ea typeface="Heiti SC Light" charset="0"/>
          <a:cs typeface="Heiti SC Light" charset="0"/>
          <a:sym typeface="Heiti SC Light" charset="0"/>
        </a:defRPr>
      </a:lvl9pPr>
    </p:titleStyle>
    <p:bodyStyle>
      <a:lvl1pPr marL="342900" indent="-342900" algn="l" defTabSz="0"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Songti SC Regular" charset="0"/>
        </a:defRPr>
      </a:lvl1pPr>
      <a:lvl2pPr marL="685800" indent="-336550" algn="l" defTabSz="0" rtl="0" eaLnBrk="0" fontAlgn="base" hangingPunct="0">
        <a:spcBef>
          <a:spcPts val="600"/>
        </a:spcBef>
        <a:spcAft>
          <a:spcPct val="0"/>
        </a:spcAft>
        <a:buClr>
          <a:srgbClr val="51640A"/>
        </a:buClr>
        <a:buFont typeface="Wingdings 2" panose="05020102010507070707" pitchFamily="18" charset="2"/>
        <a:buChar char=""/>
        <a:defRPr sz="2000" kern="1200">
          <a:solidFill>
            <a:srgbClr val="595959"/>
          </a:solidFill>
          <a:latin typeface="+mn-lt"/>
          <a:ea typeface="+mn-ea"/>
          <a:cs typeface="+mn-cs"/>
          <a:sym typeface="Songti SC Regular" charset="0"/>
        </a:defRPr>
      </a:lvl2pPr>
      <a:lvl3pPr marL="1035050" indent="-349250" algn="l" defTabSz="0" rtl="0" eaLnBrk="0" fontAlgn="base" hangingPunct="0">
        <a:spcBef>
          <a:spcPts val="6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Songti SC Regular" charset="0"/>
        </a:defRPr>
      </a:lvl3pPr>
      <a:lvl4pPr marL="1371600" indent="-336550" algn="l" defTabSz="0" rtl="0" eaLnBrk="0" fontAlgn="base" hangingPunct="0">
        <a:spcBef>
          <a:spcPts val="600"/>
        </a:spcBef>
        <a:spcAft>
          <a:spcPct val="0"/>
        </a:spcAft>
        <a:buClr>
          <a:srgbClr val="51640A"/>
        </a:buClr>
        <a:buFont typeface="Wingdings 2" panose="05020102010507070707" pitchFamily="18" charset="2"/>
        <a:buChar char=""/>
        <a:defRPr sz="2000" kern="1200">
          <a:solidFill>
            <a:srgbClr val="595959"/>
          </a:solidFill>
          <a:latin typeface="+mn-lt"/>
          <a:ea typeface="+mn-ea"/>
          <a:cs typeface="+mn-cs"/>
          <a:sym typeface="Songti SC Regular" charset="0"/>
        </a:defRPr>
      </a:lvl4pPr>
      <a:lvl5pPr marL="1720850" indent="-349250" algn="l" defTabSz="0" rtl="0" eaLnBrk="0" fontAlgn="base" hangingPunct="0">
        <a:spcBef>
          <a:spcPts val="6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Songti SC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49.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7.png"/><Relationship Id="rId1" Type="http://schemas.openxmlformats.org/officeDocument/2006/relationships/image" Target="../media/image4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9.em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1.png"/><Relationship Id="rId1" Type="http://schemas.openxmlformats.org/officeDocument/2006/relationships/image" Target="../media/image50.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5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55.png"/><Relationship Id="rId1"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56.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57.png"/><Relationship Id="rId1" Type="http://schemas.openxmlformats.org/officeDocument/2006/relationships/hyperlink" Target="&#27931;&#26441;&#30710;&#27963;&#21147;&#27931;&#22478;%20L.A.LIVE_&#39640;&#28165;.mp4" TargetMode="Externa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58.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59.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0.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2.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3.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4.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8.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69.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0.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76.pn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77.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8.jpe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6.xml"/><Relationship Id="rId2" Type="http://schemas.openxmlformats.org/officeDocument/2006/relationships/image" Target="../media/image80.png"/><Relationship Id="rId1" Type="http://schemas.openxmlformats.org/officeDocument/2006/relationships/image" Target="../media/image7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81.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82.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84.png"/><Relationship Id="rId1"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86.png"/><Relationship Id="rId1"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标题 3"/>
          <p:cNvSpPr>
            <a:spLocks noGrp="1"/>
          </p:cNvSpPr>
          <p:nvPr>
            <p:ph type="title"/>
          </p:nvPr>
        </p:nvSpPr>
        <p:spPr>
          <a:xfrm>
            <a:off x="709613" y="1720850"/>
            <a:ext cx="10795000" cy="1119188"/>
          </a:xfrm>
          <a:ln/>
        </p:spPr>
        <p:txBody>
          <a:bodyPr vert="horz" wrap="square" lIns="1188720" tIns="45720" rIns="274320" bIns="45720" anchor="b"/>
          <a:p>
            <a:r>
              <a:rPr lang="zh-CN" altLang="zh-CN" sz="6000" dirty="0">
                <a:latin typeface="华文中宋" panose="02010600040101010101" pitchFamily="2" charset="-122"/>
                <a:ea typeface="华文中宋" panose="02010600040101010101" pitchFamily="2" charset="-122"/>
                <a:sym typeface="华文中宋" panose="02010600040101010101" pitchFamily="2" charset="-122"/>
              </a:rPr>
              <a:t>体育场馆运营管理改革</a:t>
            </a:r>
            <a:r>
              <a:rPr lang="zh-CN" altLang="en-US" sz="6000" dirty="0">
                <a:latin typeface="华文中宋" panose="02010600040101010101" pitchFamily="2" charset="-122"/>
                <a:ea typeface="华文中宋" panose="02010600040101010101" pitchFamily="2" charset="-122"/>
                <a:sym typeface="华文中宋" panose="02010600040101010101" pitchFamily="2" charset="-122"/>
              </a:rPr>
              <a:t>展望</a:t>
            </a:r>
            <a:endParaRPr lang="zh-CN" altLang="zh-CN" sz="6000" dirty="0">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7171" name="文本占位符 4"/>
          <p:cNvSpPr>
            <a:spLocks noGrp="1"/>
          </p:cNvSpPr>
          <p:nvPr>
            <p:ph type="body"/>
          </p:nvPr>
        </p:nvSpPr>
        <p:spPr>
          <a:xfrm>
            <a:off x="831850" y="4589463"/>
            <a:ext cx="10515600" cy="1500187"/>
          </a:xfrm>
          <a:ln/>
        </p:spPr>
        <p:txBody>
          <a:bodyPr vert="horz" wrap="square" lIns="91440" tIns="45720" rIns="91440" bIns="45720" anchor="t"/>
          <a:p>
            <a:pPr marL="0" indent="0" algn="ctr">
              <a:buNone/>
            </a:pPr>
            <a:r>
              <a:rPr lang="zh-CN" altLang="en-US" sz="3200" b="1" dirty="0">
                <a:latin typeface="华文中宋" panose="02010600040101010101" pitchFamily="2" charset="-122"/>
                <a:ea typeface="华文中宋" panose="02010600040101010101" pitchFamily="2" charset="-122"/>
                <a:sym typeface="华文中宋" panose="02010600040101010101" pitchFamily="2" charset="-122"/>
              </a:rPr>
              <a:t>华中师范大学 陈元欣</a:t>
            </a:r>
            <a:endParaRPr lang="en-US" altLang="zh-CN" sz="3200" b="1" dirty="0">
              <a:latin typeface="华文中宋" panose="02010600040101010101" pitchFamily="2" charset="-122"/>
              <a:ea typeface="华文中宋" panose="02010600040101010101" pitchFamily="2" charset="-122"/>
              <a:sym typeface="华文中宋" panose="02010600040101010101" pitchFamily="2" charset="-122"/>
            </a:endParaRPr>
          </a:p>
          <a:p>
            <a:pPr marL="0" indent="0" algn="ctr">
              <a:buNone/>
            </a:pPr>
            <a:endParaRPr lang="zh-CN" altLang="en-US" sz="3200" b="1" dirty="0">
              <a:latin typeface="华文中宋" panose="02010600040101010101" pitchFamily="2" charset="-122"/>
              <a:ea typeface="华文中宋" panose="02010600040101010101" pitchFamily="2" charset="-122"/>
              <a:sym typeface="华文中宋" panose="020106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ln/>
        </p:spPr>
        <p:txBody>
          <a:bodyPr vert="horz" wrap="square" lIns="1188720" tIns="45720" rIns="274320" bIns="45720" anchor="ctr"/>
          <a:p>
            <a:r>
              <a:rPr lang="zh-CN" altLang="en-US" dirty="0"/>
              <a:t>体育总局关于大型体育场馆运营管理改革思路</a:t>
            </a:r>
            <a:endParaRPr lang="zh-CN" altLang="zh-CN" dirty="0"/>
          </a:p>
        </p:txBody>
      </p:sp>
      <p:sp>
        <p:nvSpPr>
          <p:cNvPr id="16387" name="矩形 1"/>
          <p:cNvSpPr/>
          <p:nvPr/>
        </p:nvSpPr>
        <p:spPr>
          <a:xfrm>
            <a:off x="592138" y="2482850"/>
            <a:ext cx="7794625" cy="1416050"/>
          </a:xfrm>
          <a:prstGeom prst="rect">
            <a:avLst/>
          </a:prstGeom>
          <a:noFill/>
          <a:ln w="9525">
            <a:noFill/>
          </a:ln>
        </p:spPr>
        <p:txBody>
          <a:bodyPr>
            <a:spAutoFit/>
          </a:bodyPr>
          <a:p>
            <a:pPr eaLnBrk="1" hangingPunct="1"/>
            <a:r>
              <a:rPr lang="en-US" altLang="zh-CN" sz="2400" b="1" dirty="0">
                <a:solidFill>
                  <a:srgbClr val="000000"/>
                </a:solidFill>
                <a:latin typeface="宋体" panose="02010600030101010101" pitchFamily="2" charset="-122"/>
                <a:ea typeface="微软雅黑" panose="020B0503020204020204" pitchFamily="34" charset="-122"/>
              </a:rPr>
              <a:t>“</a:t>
            </a:r>
            <a:r>
              <a:rPr lang="zh-CN" altLang="zh-CN" sz="2400" b="1" dirty="0">
                <a:solidFill>
                  <a:srgbClr val="000000"/>
                </a:solidFill>
                <a:latin typeface="Arial" panose="020B0604020202020204" pitchFamily="34" charset="0"/>
                <a:ea typeface="微软雅黑" panose="020B0503020204020204" pitchFamily="34" charset="-122"/>
              </a:rPr>
              <a:t>对行政机关和事业单位所属的体育场馆，通过引入社会资本和现代公司化运营机制等，推广</a:t>
            </a:r>
            <a:r>
              <a:rPr lang="zh-CN" altLang="en-US" sz="2400" b="1" dirty="0">
                <a:solidFill>
                  <a:srgbClr val="FF0000"/>
                </a:solidFill>
                <a:latin typeface="Arial" panose="020B0604020202020204" pitchFamily="34" charset="0"/>
                <a:ea typeface="微软雅黑" panose="020B0503020204020204" pitchFamily="34" charset="-122"/>
              </a:rPr>
              <a:t>‘</a:t>
            </a:r>
            <a:r>
              <a:rPr lang="zh-CN" altLang="zh-CN" sz="2400" b="1" dirty="0">
                <a:solidFill>
                  <a:srgbClr val="FF0000"/>
                </a:solidFill>
                <a:latin typeface="Arial" panose="020B0604020202020204" pitchFamily="34" charset="0"/>
                <a:ea typeface="微软雅黑" panose="020B0503020204020204" pitchFamily="34" charset="-122"/>
              </a:rPr>
              <a:t>所有权属于国有，经营权属于公司</a:t>
            </a:r>
            <a:r>
              <a:rPr lang="zh-CN" altLang="en-US" sz="2400" b="1" dirty="0">
                <a:solidFill>
                  <a:srgbClr val="FF0000"/>
                </a:solidFill>
                <a:latin typeface="Arial" panose="020B0604020202020204" pitchFamily="34" charset="0"/>
                <a:ea typeface="微软雅黑" panose="020B0503020204020204" pitchFamily="34" charset="-122"/>
              </a:rPr>
              <a:t>’</a:t>
            </a:r>
            <a:r>
              <a:rPr lang="zh-CN" altLang="zh-CN" sz="2400" b="1" dirty="0">
                <a:solidFill>
                  <a:srgbClr val="000000"/>
                </a:solidFill>
                <a:latin typeface="Arial" panose="020B0604020202020204" pitchFamily="34" charset="0"/>
                <a:ea typeface="微软雅黑" panose="020B0503020204020204" pitchFamily="34" charset="-122"/>
              </a:rPr>
              <a:t>的分离改革模式</a:t>
            </a:r>
            <a:r>
              <a:rPr lang="en-US" altLang="zh-CN" sz="2400" b="1" dirty="0">
                <a:solidFill>
                  <a:srgbClr val="000000"/>
                </a:solidFill>
                <a:latin typeface="Arial" panose="020B0604020202020204" pitchFamily="34" charset="0"/>
                <a:ea typeface="微软雅黑" panose="020B0503020204020204" pitchFamily="34" charset="-122"/>
              </a:rPr>
              <a:t>”</a:t>
            </a:r>
            <a:endParaRPr lang="en-US" altLang="zh-CN" sz="2400" b="1" dirty="0">
              <a:solidFill>
                <a:srgbClr val="000000"/>
              </a:solidFill>
              <a:latin typeface="Arial" panose="020B0604020202020204" pitchFamily="34" charset="0"/>
              <a:ea typeface="微软雅黑" panose="020B0503020204020204" pitchFamily="34" charset="-122"/>
            </a:endParaRPr>
          </a:p>
          <a:p>
            <a:pPr eaLnBrk="1" hangingPunct="1"/>
            <a:endParaRPr lang="en-US" altLang="zh-CN" sz="1400" b="1" dirty="0">
              <a:solidFill>
                <a:srgbClr val="000000"/>
              </a:solidFill>
              <a:latin typeface="Arial" panose="020B0604020202020204" pitchFamily="34" charset="0"/>
              <a:ea typeface="微软雅黑" panose="020B0503020204020204" pitchFamily="34" charset="-122"/>
            </a:endParaRPr>
          </a:p>
        </p:txBody>
      </p:sp>
      <p:grpSp>
        <p:nvGrpSpPr>
          <p:cNvPr id="5" name="组合 4"/>
          <p:cNvGrpSpPr/>
          <p:nvPr/>
        </p:nvGrpSpPr>
        <p:grpSpPr>
          <a:xfrm>
            <a:off x="6589713" y="3970338"/>
            <a:ext cx="4678362" cy="1316037"/>
            <a:chOff x="5303912" y="3275275"/>
            <a:chExt cx="5580620" cy="1308299"/>
          </a:xfrm>
        </p:grpSpPr>
        <p:cxnSp>
          <p:nvCxnSpPr>
            <p:cNvPr id="6" name="直接连接符 5"/>
            <p:cNvCxnSpPr/>
            <p:nvPr/>
          </p:nvCxnSpPr>
          <p:spPr>
            <a:xfrm>
              <a:off x="5879585" y="4283722"/>
              <a:ext cx="4393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等腰三角形 6"/>
            <p:cNvSpPr/>
            <p:nvPr/>
          </p:nvSpPr>
          <p:spPr>
            <a:xfrm>
              <a:off x="7841418" y="4293191"/>
              <a:ext cx="469628" cy="290383"/>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srgbClr val="000000"/>
                </a:solidFill>
                <a:effectLst/>
                <a:uLnTx/>
                <a:uFillTx/>
                <a:latin typeface="+mn-lt"/>
                <a:ea typeface="+mn-ea"/>
                <a:cs typeface="+mn-cs"/>
              </a:endParaRPr>
            </a:p>
          </p:txBody>
        </p:sp>
        <p:sp>
          <p:nvSpPr>
            <p:cNvPr id="8" name="圆角矩形 7"/>
            <p:cNvSpPr/>
            <p:nvPr/>
          </p:nvSpPr>
          <p:spPr>
            <a:xfrm>
              <a:off x="5303912" y="3707692"/>
              <a:ext cx="1687252" cy="50343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mn-lt"/>
                  <a:ea typeface="+mn-ea"/>
                  <a:cs typeface="+mn-cs"/>
                </a:rPr>
                <a:t>所有权</a:t>
              </a:r>
              <a:endParaRPr kumimoji="0" lang="zh-CN" altLang="en-US" sz="1600" b="1" i="0" u="none" strike="noStrike" kern="1200" cap="none" spc="0" normalizeH="0" baseline="0" noProof="0" dirty="0">
                <a:ln>
                  <a:noFill/>
                </a:ln>
                <a:solidFill>
                  <a:srgbClr val="000000"/>
                </a:solidFill>
                <a:effectLst/>
                <a:uLnTx/>
                <a:uFillTx/>
                <a:latin typeface="+mn-lt"/>
                <a:ea typeface="+mn-ea"/>
                <a:cs typeface="+mn-cs"/>
              </a:endParaRPr>
            </a:p>
          </p:txBody>
        </p:sp>
        <p:sp>
          <p:nvSpPr>
            <p:cNvPr id="9" name="圆角矩形 8"/>
            <p:cNvSpPr/>
            <p:nvPr/>
          </p:nvSpPr>
          <p:spPr>
            <a:xfrm>
              <a:off x="5519789" y="3275275"/>
              <a:ext cx="1249817" cy="432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mn-lt"/>
                  <a:ea typeface="+mn-ea"/>
                  <a:cs typeface="+mn-cs"/>
                </a:rPr>
                <a:t>国有</a:t>
              </a:r>
              <a:endParaRPr kumimoji="0" lang="zh-CN" altLang="en-US" sz="1600" b="1" i="0" u="none" strike="noStrike" kern="1200" cap="none" spc="0" normalizeH="0" baseline="0" noProof="0" dirty="0">
                <a:ln>
                  <a:noFill/>
                </a:ln>
                <a:solidFill>
                  <a:srgbClr val="000000"/>
                </a:solidFill>
                <a:effectLst/>
                <a:uLnTx/>
                <a:uFillTx/>
                <a:latin typeface="+mn-lt"/>
                <a:ea typeface="+mn-ea"/>
                <a:cs typeface="+mn-cs"/>
              </a:endParaRPr>
            </a:p>
          </p:txBody>
        </p:sp>
        <p:sp>
          <p:nvSpPr>
            <p:cNvPr id="10" name="圆角矩形 9"/>
            <p:cNvSpPr/>
            <p:nvPr/>
          </p:nvSpPr>
          <p:spPr>
            <a:xfrm>
              <a:off x="9396114" y="3707692"/>
              <a:ext cx="1488418" cy="50343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mn-lt"/>
                  <a:ea typeface="+mn-ea"/>
                  <a:cs typeface="+mn-cs"/>
                </a:rPr>
                <a:t>经营权</a:t>
              </a:r>
              <a:endParaRPr kumimoji="0" lang="zh-CN" altLang="en-US" sz="1600" b="1" i="0" u="none" strike="noStrike" kern="1200" cap="none" spc="0" normalizeH="0" baseline="0" noProof="0" dirty="0">
                <a:ln>
                  <a:noFill/>
                </a:ln>
                <a:solidFill>
                  <a:srgbClr val="000000"/>
                </a:solidFill>
                <a:effectLst/>
                <a:uLnTx/>
                <a:uFillTx/>
                <a:latin typeface="+mn-lt"/>
                <a:ea typeface="+mn-ea"/>
                <a:cs typeface="+mn-cs"/>
              </a:endParaRPr>
            </a:p>
          </p:txBody>
        </p:sp>
        <p:sp>
          <p:nvSpPr>
            <p:cNvPr id="11" name="圆角矩形 10"/>
            <p:cNvSpPr/>
            <p:nvPr/>
          </p:nvSpPr>
          <p:spPr>
            <a:xfrm>
              <a:off x="9640397" y="3275275"/>
              <a:ext cx="1028258" cy="432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mn-lt"/>
                  <a:ea typeface="+mn-ea"/>
                  <a:cs typeface="+mn-cs"/>
                </a:rPr>
                <a:t>公司</a:t>
              </a:r>
              <a:endParaRPr kumimoji="0" lang="zh-CN" altLang="en-US" sz="1600" b="1" i="0" u="none" strike="noStrike" kern="1200" cap="none" spc="0" normalizeH="0" baseline="0" noProof="0" dirty="0">
                <a:ln>
                  <a:noFill/>
                </a:ln>
                <a:solidFill>
                  <a:srgbClr val="000000"/>
                </a:solidFill>
                <a:effectLst/>
                <a:uLnTx/>
                <a:uFillTx/>
                <a:latin typeface="+mn-lt"/>
                <a:ea typeface="+mn-ea"/>
                <a:cs typeface="+mn-cs"/>
              </a:endParaRPr>
            </a:p>
          </p:txBody>
        </p:sp>
      </p:grpSp>
      <p:sp>
        <p:nvSpPr>
          <p:cNvPr id="16389" name="矩形 2"/>
          <p:cNvSpPr/>
          <p:nvPr/>
        </p:nvSpPr>
        <p:spPr>
          <a:xfrm>
            <a:off x="779463" y="4892675"/>
            <a:ext cx="9445625" cy="1816100"/>
          </a:xfrm>
          <a:prstGeom prst="rect">
            <a:avLst/>
          </a:prstGeom>
          <a:noFill/>
          <a:ln w="9525">
            <a:noFill/>
          </a:ln>
        </p:spPr>
        <p:txBody>
          <a:bodyPr>
            <a:spAutoFit/>
          </a:bodyPr>
          <a:p>
            <a:pPr eaLnBrk="1" hangingPunct="1"/>
            <a:r>
              <a:rPr lang="zh-CN" altLang="en-US" sz="2800" b="1" dirty="0">
                <a:solidFill>
                  <a:srgbClr val="000000"/>
                </a:solidFill>
                <a:latin typeface="微软雅黑" panose="020B0503020204020204" pitchFamily="34" charset="-122"/>
                <a:ea typeface="微软雅黑" panose="020B0503020204020204" pitchFamily="34" charset="-122"/>
              </a:rPr>
              <a:t>总局思路</a:t>
            </a:r>
            <a:r>
              <a:rPr lang="zh-CN" altLang="en-US" sz="2800" b="1" dirty="0">
                <a:solidFill>
                  <a:srgbClr val="000000"/>
                </a:solidFill>
                <a:latin typeface="Arial" panose="020B0604020202020204" pitchFamily="34" charset="0"/>
                <a:ea typeface="微软雅黑" panose="020B0503020204020204" pitchFamily="34" charset="-122"/>
              </a:rPr>
              <a:t>：</a:t>
            </a:r>
            <a:endParaRPr lang="en-US" altLang="zh-CN" sz="2800" b="1" dirty="0">
              <a:solidFill>
                <a:srgbClr val="000000"/>
              </a:solidFill>
              <a:latin typeface="Arial" panose="020B0604020202020204" pitchFamily="34" charset="0"/>
              <a:ea typeface="微软雅黑" panose="020B0503020204020204" pitchFamily="34" charset="-122"/>
            </a:endParaRPr>
          </a:p>
          <a:p>
            <a:pPr eaLnBrk="1" hangingPunct="1"/>
            <a:r>
              <a:rPr lang="en-US" altLang="zh-CN" sz="2800" dirty="0">
                <a:solidFill>
                  <a:srgbClr val="000000"/>
                </a:solidFill>
                <a:latin typeface="宋体" panose="02010600030101010101" pitchFamily="2" charset="-122"/>
                <a:cs typeface="Times New Roman" panose="02020603050405020304" pitchFamily="18" charset="0"/>
              </a:rPr>
              <a:t>    </a:t>
            </a:r>
            <a:r>
              <a:rPr lang="zh-CN" altLang="en-US" sz="2800" dirty="0">
                <a:solidFill>
                  <a:srgbClr val="000000"/>
                </a:solidFill>
                <a:latin typeface="宋体" panose="02010600030101010101" pitchFamily="2" charset="-122"/>
                <a:cs typeface="Times New Roman" panose="02020603050405020304" pitchFamily="18" charset="0"/>
              </a:rPr>
              <a:t>体育总局</a:t>
            </a:r>
            <a:r>
              <a:rPr lang="zh-CN" altLang="zh-CN" sz="2800" dirty="0">
                <a:solidFill>
                  <a:srgbClr val="000000"/>
                </a:solidFill>
                <a:latin typeface="宋体" panose="02010600030101010101" pitchFamily="2" charset="-122"/>
                <a:cs typeface="Times New Roman" panose="02020603050405020304" pitchFamily="18" charset="0"/>
              </a:rPr>
              <a:t>在</a:t>
            </a:r>
            <a:r>
              <a:rPr lang="zh-CN" altLang="en-US" sz="2800" b="1" dirty="0">
                <a:solidFill>
                  <a:srgbClr val="000000"/>
                </a:solidFill>
                <a:latin typeface="宋体" panose="02010600030101010101" pitchFamily="2" charset="-122"/>
                <a:cs typeface="Times New Roman" panose="02020603050405020304" pitchFamily="18" charset="0"/>
              </a:rPr>
              <a:t>浙江省、江苏省、重庆市</a:t>
            </a:r>
            <a:r>
              <a:rPr lang="zh-CN" altLang="zh-CN" sz="2800" dirty="0">
                <a:solidFill>
                  <a:srgbClr val="000000"/>
                </a:solidFill>
                <a:latin typeface="宋体" panose="02010600030101010101" pitchFamily="2" charset="-122"/>
                <a:cs typeface="Times New Roman" panose="02020603050405020304" pitchFamily="18" charset="0"/>
              </a:rPr>
              <a:t>进行体育场馆经营权改革试点，探索经营权改革的成功经验并在全国范围内</a:t>
            </a:r>
            <a:r>
              <a:rPr lang="zh-CN" altLang="en-US" sz="2800" dirty="0">
                <a:solidFill>
                  <a:srgbClr val="000000"/>
                </a:solidFill>
                <a:latin typeface="宋体" panose="02010600030101010101" pitchFamily="2" charset="-122"/>
                <a:cs typeface="Times New Roman" panose="02020603050405020304" pitchFamily="18" charset="0"/>
              </a:rPr>
              <a:t>推进两改试点</a:t>
            </a:r>
            <a:r>
              <a:rPr lang="zh-CN" altLang="zh-CN" sz="2800" dirty="0">
                <a:solidFill>
                  <a:srgbClr val="000000"/>
                </a:solidFill>
                <a:latin typeface="宋体" panose="02010600030101010101" pitchFamily="2" charset="-122"/>
                <a:cs typeface="Times New Roman" panose="02020603050405020304" pitchFamily="18" charset="0"/>
              </a:rPr>
              <a:t>，以推动场馆管理体制改革向更纵深方向发展。</a:t>
            </a:r>
            <a:endParaRPr lang="zh-CN" altLang="en-US" sz="2800" b="1" dirty="0">
              <a:solidFill>
                <a:srgbClr val="000000"/>
              </a:solidFill>
              <a:latin typeface="宋体" panose="02010600030101010101" pitchFamily="2" charset="-122"/>
              <a:ea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标题 1"/>
          <p:cNvSpPr>
            <a:spLocks noGrp="1"/>
          </p:cNvSpPr>
          <p:nvPr>
            <p:ph type="title"/>
          </p:nvPr>
        </p:nvSpPr>
        <p:spPr>
          <a:ln/>
        </p:spPr>
        <p:txBody>
          <a:bodyPr vert="horz" wrap="square" lIns="1188720" tIns="45720" rIns="274320" bIns="45720" anchor="ctr"/>
          <a:p>
            <a:r>
              <a:rPr lang="zh-CN" altLang="zh-CN" dirty="0"/>
              <a:t>体育综合体发展的三种形式</a:t>
            </a:r>
            <a:endParaRPr lang="zh-CN" altLang="zh-CN" dirty="0"/>
          </a:p>
        </p:txBody>
      </p:sp>
      <p:sp>
        <p:nvSpPr>
          <p:cNvPr id="109571" name="内容占位符 4"/>
          <p:cNvSpPr>
            <a:spLocks noGrp="1"/>
          </p:cNvSpPr>
          <p:nvPr>
            <p:ph idx="1"/>
          </p:nvPr>
        </p:nvSpPr>
        <p:spPr>
          <a:xfrm>
            <a:off x="590550" y="2528888"/>
            <a:ext cx="10750550" cy="3670300"/>
          </a:xfrm>
          <a:ln/>
        </p:spPr>
        <p:txBody>
          <a:bodyPr vert="horz" wrap="square" lIns="91440" tIns="45720" rIns="91440" bIns="45720" anchor="t"/>
          <a:p>
            <a:r>
              <a:rPr lang="zh-CN" altLang="en-US" sz="2800" dirty="0"/>
              <a:t>改造现有体育场馆，增设服务设施，完善服务功能，形成综合体</a:t>
            </a:r>
            <a:endParaRPr lang="en-US" altLang="zh-CN" sz="2800" dirty="0"/>
          </a:p>
          <a:p>
            <a:r>
              <a:rPr lang="zh-CN" altLang="en-US" sz="2800" dirty="0"/>
              <a:t>现有商业综合体改造为体育服务综合体</a:t>
            </a:r>
            <a:endParaRPr lang="en-US" altLang="zh-CN" sz="2800" dirty="0"/>
          </a:p>
          <a:p>
            <a:r>
              <a:rPr lang="zh-CN" altLang="en-US" sz="2800" dirty="0"/>
              <a:t>新建体育综合体项目</a:t>
            </a:r>
            <a:endParaRPr lang="en-US" altLang="zh-CN" sz="2800" dirty="0"/>
          </a:p>
          <a:p>
            <a:r>
              <a:rPr lang="zh-CN" altLang="en-US" sz="2800" dirty="0"/>
              <a:t>核心是确定主流业态与主力店，体育的主力店是什么？</a:t>
            </a:r>
            <a:endParaRPr lang="en-US" altLang="zh-CN" sz="2800" dirty="0"/>
          </a:p>
          <a:p>
            <a:endParaRPr lang="zh-CN" altLang="en-US" sz="2800" dirty="0"/>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038" y="423863"/>
            <a:ext cx="12206288" cy="914400"/>
          </a:xfrm>
        </p:spPr>
        <p:txBody>
          <a:bodyPr vert="horz" wrap="square" lIns="288000" tIns="45720" rIns="27432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bg1"/>
                </a:solidFill>
                <a:effectLst/>
                <a:uLnTx/>
                <a:uFillTx/>
                <a:latin typeface="+mn-ea"/>
                <a:ea typeface="+mn-ea"/>
                <a:cs typeface="+mj-cs"/>
                <a:sym typeface="Heiti SC Light" charset="0"/>
              </a:rPr>
              <a:t>六、体育场馆两改方案研究设计</a:t>
            </a:r>
            <a:endParaRPr kumimoji="0" lang="zh-CN" altLang="en-US" sz="3600" b="1" i="0" u="none" strike="noStrike" kern="1200" cap="none" spc="0" normalizeH="0" baseline="0" noProof="0" dirty="0">
              <a:ln>
                <a:noFill/>
              </a:ln>
              <a:solidFill>
                <a:schemeClr val="bg1"/>
              </a:solidFill>
              <a:effectLst/>
              <a:uLnTx/>
              <a:uFillTx/>
              <a:latin typeface="+mn-ea"/>
              <a:ea typeface="+mn-ea"/>
              <a:cs typeface="+mj-cs"/>
              <a:sym typeface="Heiti SC Light" charset="0"/>
            </a:endParaRPr>
          </a:p>
        </p:txBody>
      </p:sp>
      <p:sp>
        <p:nvSpPr>
          <p:cNvPr id="110595" name="内容占位符 2"/>
          <p:cNvSpPr>
            <a:spLocks noGrp="1"/>
          </p:cNvSpPr>
          <p:nvPr>
            <p:ph idx="1"/>
          </p:nvPr>
        </p:nvSpPr>
        <p:spPr>
          <a:ln/>
        </p:spPr>
        <p:txBody>
          <a:bodyPr vert="horz" wrap="square" lIns="91440" tIns="45720" rIns="91440" bIns="45720" anchor="t"/>
          <a:p>
            <a:r>
              <a:rPr lang="zh-CN" altLang="en-US" dirty="0"/>
              <a:t>各省市选择一批场馆进行试点：改造功能、改革机制</a:t>
            </a:r>
            <a:endParaRPr lang="en-US" altLang="zh-CN" dirty="0"/>
          </a:p>
          <a:p>
            <a:r>
              <a:rPr lang="zh-CN" altLang="en-US" dirty="0"/>
              <a:t>改造功能：吸引社会力量对场馆进行适用性改造，丰富和完善服务功能，打造体育综合体</a:t>
            </a:r>
            <a:endParaRPr lang="en-US" altLang="zh-CN" dirty="0"/>
          </a:p>
          <a:p>
            <a:r>
              <a:rPr lang="zh-CN" altLang="en-US" dirty="0"/>
              <a:t>改革机制：推进场馆所有权属于国有，经营权属于公司的两权分离改革，破解体制机制障碍，增强发展活力</a:t>
            </a:r>
            <a:endParaRPr lang="en-US" altLang="zh-CN" dirty="0"/>
          </a:p>
          <a:p>
            <a:r>
              <a:rPr lang="zh-CN" altLang="en-US" dirty="0"/>
              <a:t>研究出台两改实施方案，涉及：国有资产管理、经营权出让、公益使用、业态布局、规范合同、加强政府监管和政策支持等方面内容</a:t>
            </a:r>
            <a:endParaRPr lang="en-US" altLang="zh-CN" dirty="0"/>
          </a:p>
          <a:p>
            <a:r>
              <a:rPr lang="zh-CN" altLang="en-US" dirty="0"/>
              <a:t>编制改革主要模式和操作指南等指导性文件</a:t>
            </a:r>
            <a:endParaRPr lang="en-US" altLang="zh-CN" dirty="0"/>
          </a:p>
          <a:p>
            <a:r>
              <a:rPr lang="zh-CN" altLang="en-US" dirty="0"/>
              <a:t>印发示范合同</a:t>
            </a:r>
            <a:endParaRPr lang="en-US" altLang="zh-CN" dirty="0"/>
          </a:p>
          <a:p>
            <a:r>
              <a:rPr lang="zh-CN" altLang="en-US" dirty="0"/>
              <a:t>编印典型案例，如深圳大运中心、黄龙体育中心等</a:t>
            </a:r>
            <a:endParaRPr lang="zh-CN" altLang="en-US" dirty="0"/>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标题 3"/>
          <p:cNvSpPr>
            <a:spLocks noGrp="1" noChangeArrowheads="1"/>
          </p:cNvSpPr>
          <p:nvPr>
            <p:ph type="ctrTitle" idx="4294967295"/>
          </p:nvPr>
        </p:nvSpPr>
        <p:spPr bwMode="auto">
          <a:xfrm>
            <a:off x="1246188" y="2818151"/>
            <a:ext cx="10058400" cy="1974512"/>
          </a:xfrm>
          <a:ln/>
          <a:effectLst/>
          <a:scene3d>
            <a:camera prst="orthographicFront"/>
            <a:lightRig rig="balanced" dir="t"/>
          </a:scene3d>
          <a:sp3d prstMaterial="plastic"/>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b"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6000" b="0" i="0" u="none" strike="noStrike" kern="1200" cap="none" spc="0" normalizeH="0" baseline="0" noProof="0" dirty="0" smtClean="0">
                <a:ln>
                  <a:noFill/>
                </a:ln>
                <a:solidFill>
                  <a:schemeClr val="bg1"/>
                </a:solidFill>
                <a:effectLst/>
                <a:uLnTx/>
                <a:uFillTx/>
                <a:latin typeface="华文新魏" panose="02010800040101010101" pitchFamily="2" charset="-122"/>
                <a:ea typeface="华文新魏" panose="02010800040101010101" pitchFamily="2" charset="-122"/>
                <a:cs typeface="+mj-cs"/>
                <a:sym typeface="华文新魏" panose="02010800040101010101" pitchFamily="2" charset="-122"/>
              </a:rPr>
              <a:t>谢谢大家！</a:t>
            </a:r>
            <a:endParaRPr kumimoji="0" lang="zh-CN" altLang="zh-CN" sz="6000" b="0" i="0" u="none" strike="noStrike" kern="1200" cap="none" spc="0" normalizeH="0" baseline="0" noProof="0" dirty="0" smtClean="0">
              <a:ln>
                <a:noFill/>
              </a:ln>
              <a:solidFill>
                <a:schemeClr val="bg1"/>
              </a:solidFill>
              <a:effectLst/>
              <a:uLnTx/>
              <a:uFillTx/>
              <a:latin typeface="华文新魏" panose="02010800040101010101" pitchFamily="2" charset="-122"/>
              <a:ea typeface="华文新魏" panose="02010800040101010101" pitchFamily="2" charset="-122"/>
              <a:cs typeface="+mj-cs"/>
              <a:sym typeface="华文新魏" panose="02010800040101010101" pitchFamily="2" charset="-122"/>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p:cNvSpPr>
          <p:nvPr>
            <p:ph type="title"/>
          </p:nvPr>
        </p:nvSpPr>
        <p:spPr>
          <a:ln/>
        </p:spPr>
        <p:txBody>
          <a:bodyPr vert="horz" wrap="square" lIns="1188720" tIns="45720" rIns="274320" bIns="45720" anchor="ctr"/>
          <a:p>
            <a:r>
              <a:rPr lang="zh-CN" altLang="en-US" b="1" dirty="0"/>
              <a:t>二、</a:t>
            </a:r>
            <a:r>
              <a:rPr lang="zh-CN" altLang="zh-CN" b="1" dirty="0"/>
              <a:t>运营</a:t>
            </a:r>
            <a:r>
              <a:rPr lang="zh-CN" altLang="en-US" b="1" dirty="0"/>
              <a:t>管理改革</a:t>
            </a:r>
            <a:r>
              <a:rPr lang="zh-CN" altLang="zh-CN" b="1" dirty="0"/>
              <a:t>的基本思路</a:t>
            </a:r>
            <a:endParaRPr lang="zh-CN" altLang="zh-CN" b="1" dirty="0"/>
          </a:p>
        </p:txBody>
      </p:sp>
      <p:sp>
        <p:nvSpPr>
          <p:cNvPr id="17411" name="Rectangle 3"/>
          <p:cNvSpPr>
            <a:spLocks noGrp="1"/>
          </p:cNvSpPr>
          <p:nvPr>
            <p:ph type="body"/>
          </p:nvPr>
        </p:nvSpPr>
        <p:spPr>
          <a:xfrm>
            <a:off x="1728788" y="2444750"/>
            <a:ext cx="8920162" cy="4267200"/>
          </a:xfrm>
          <a:ln/>
        </p:spPr>
        <p:txBody>
          <a:bodyPr vert="horz" wrap="square" lIns="91440" tIns="45720" rIns="91440" bIns="45720" anchor="t"/>
          <a:p>
            <a:r>
              <a:rPr lang="zh-CN" altLang="en-US" sz="2800" b="1" dirty="0"/>
              <a:t>实施两权分离，保留所有权，</a:t>
            </a:r>
            <a:r>
              <a:rPr lang="zh-CN" altLang="zh-CN" sz="2800" b="1" dirty="0"/>
              <a:t>放开体育场馆运营权，引入社会力量共同参与体育场馆的运营，加大体育场馆经营权对社会的开放力度</a:t>
            </a:r>
            <a:endParaRPr lang="zh-CN" altLang="zh-CN" sz="2800" b="1" dirty="0"/>
          </a:p>
          <a:p>
            <a:r>
              <a:rPr lang="zh-CN" altLang="zh-CN" sz="2800" b="1" dirty="0"/>
              <a:t>新建体育场馆</a:t>
            </a:r>
            <a:r>
              <a:rPr lang="zh-CN" altLang="zh-CN" sz="2800" b="1" dirty="0">
                <a:latin typeface="Arial" panose="020B0604020202020204" pitchFamily="34" charset="0"/>
                <a:sym typeface="Arial" panose="020B0604020202020204" pitchFamily="34" charset="0"/>
              </a:rPr>
              <a:t>——</a:t>
            </a:r>
            <a:r>
              <a:rPr lang="zh-CN" altLang="zh-CN" sz="2800" b="1" dirty="0"/>
              <a:t>委托经营或公司化经营</a:t>
            </a:r>
            <a:endParaRPr lang="zh-CN" altLang="zh-CN" sz="2800" b="1" dirty="0"/>
          </a:p>
          <a:p>
            <a:r>
              <a:rPr lang="zh-CN" altLang="zh-CN" sz="2800" b="1" dirty="0"/>
              <a:t>原有体育场馆</a:t>
            </a:r>
            <a:r>
              <a:rPr lang="zh-CN" altLang="zh-CN" sz="2800" b="1" dirty="0">
                <a:latin typeface="Arial" panose="020B0604020202020204" pitchFamily="34" charset="0"/>
                <a:sym typeface="Arial" panose="020B0604020202020204" pitchFamily="34" charset="0"/>
              </a:rPr>
              <a:t>——</a:t>
            </a:r>
            <a:r>
              <a:rPr lang="zh-CN" altLang="zh-CN" sz="2800" b="1" dirty="0"/>
              <a:t>复合化运营  四层运营</a:t>
            </a:r>
            <a:endParaRPr lang="zh-CN" altLang="zh-CN" sz="2800"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434" name="Group 4"/>
          <p:cNvGrpSpPr/>
          <p:nvPr/>
        </p:nvGrpSpPr>
        <p:grpSpPr>
          <a:xfrm>
            <a:off x="1847850" y="1701800"/>
            <a:ext cx="8928100" cy="4213225"/>
            <a:chOff x="0" y="0"/>
            <a:chExt cx="13891" cy="6633"/>
          </a:xfrm>
        </p:grpSpPr>
        <p:sp>
          <p:nvSpPr>
            <p:cNvPr id="18436" name="AutoShape 5"/>
            <p:cNvSpPr/>
            <p:nvPr/>
          </p:nvSpPr>
          <p:spPr>
            <a:xfrm flipH="1" flipV="1">
              <a:off x="325" y="4636"/>
              <a:ext cx="8798" cy="600"/>
            </a:xfrm>
            <a:prstGeom prst="parallelogram">
              <a:avLst>
                <a:gd name="adj" fmla="val 206166"/>
              </a:avLst>
            </a:prstGeom>
            <a:solidFill>
              <a:srgbClr val="DFDFDF"/>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37" name="AutoShape 6"/>
            <p:cNvSpPr/>
            <p:nvPr/>
          </p:nvSpPr>
          <p:spPr>
            <a:xfrm flipH="1" flipV="1">
              <a:off x="7666" y="0"/>
              <a:ext cx="5560" cy="600"/>
            </a:xfrm>
            <a:prstGeom prst="parallelogram">
              <a:avLst>
                <a:gd name="adj" fmla="val 158904"/>
              </a:avLst>
            </a:prstGeom>
            <a:solidFill>
              <a:srgbClr val="DFDFDF">
                <a:alpha val="69019"/>
              </a:srgbClr>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38" name="AutoShape 7"/>
            <p:cNvSpPr/>
            <p:nvPr/>
          </p:nvSpPr>
          <p:spPr>
            <a:xfrm flipH="1" flipV="1">
              <a:off x="5708" y="1545"/>
              <a:ext cx="6043" cy="600"/>
            </a:xfrm>
            <a:prstGeom prst="parallelogram">
              <a:avLst>
                <a:gd name="adj" fmla="val 166182"/>
              </a:avLst>
            </a:prstGeom>
            <a:solidFill>
              <a:srgbClr val="DFDFDF"/>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39" name="AutoShape 8"/>
            <p:cNvSpPr/>
            <p:nvPr/>
          </p:nvSpPr>
          <p:spPr>
            <a:xfrm flipH="1" flipV="1">
              <a:off x="3865" y="3089"/>
              <a:ext cx="6675" cy="600"/>
            </a:xfrm>
            <a:prstGeom prst="parallelogram">
              <a:avLst>
                <a:gd name="adj" fmla="val 178255"/>
              </a:avLst>
            </a:prstGeom>
            <a:solidFill>
              <a:srgbClr val="DFDFDF"/>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40" name="AutoShape 9"/>
            <p:cNvSpPr/>
            <p:nvPr/>
          </p:nvSpPr>
          <p:spPr>
            <a:xfrm flipH="1" flipV="1">
              <a:off x="298" y="4621"/>
              <a:ext cx="4590" cy="600"/>
            </a:xfrm>
            <a:prstGeom prst="parallelogram">
              <a:avLst>
                <a:gd name="adj" fmla="val 229959"/>
              </a:avLst>
            </a:prstGeom>
            <a:solidFill>
              <a:srgbClr val="AEAEAE"/>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41" name="Rectangle 10"/>
            <p:cNvSpPr/>
            <p:nvPr/>
          </p:nvSpPr>
          <p:spPr>
            <a:xfrm>
              <a:off x="298" y="5221"/>
              <a:ext cx="3195" cy="945"/>
            </a:xfrm>
            <a:prstGeom prst="rect">
              <a:avLst/>
            </a:prstGeom>
            <a:gradFill rotWithShape="1">
              <a:gsLst>
                <a:gs pos="0">
                  <a:srgbClr val="FF9900"/>
                </a:gs>
                <a:gs pos="100000">
                  <a:srgbClr val="764700"/>
                </a:gs>
              </a:gsLst>
              <a:lin ang="2700000" scaled="1"/>
              <a:tileRect/>
            </a:gradFill>
            <a:ln w="9525">
              <a:noFill/>
            </a:ln>
          </p:spPr>
          <p:txBody>
            <a:bodyPr wrap="none" anchor="ctr"/>
            <a:p>
              <a:pPr algn="ctr" eaLnBrk="1" hangingPunct="1">
                <a:buFont typeface="Times New Roman" panose="02020603050405020304" pitchFamily="18" charset="0"/>
                <a:buNone/>
              </a:pPr>
              <a:r>
                <a:rPr lang="zh-CN" altLang="en-US" sz="2400" b="1" i="1" dirty="0">
                  <a:solidFill>
                    <a:srgbClr val="FFFFFF"/>
                  </a:solidFill>
                  <a:latin typeface="Arial" panose="020B0604020202020204" pitchFamily="34" charset="0"/>
                </a:rPr>
                <a:t>基础运营</a:t>
              </a:r>
              <a:endParaRPr lang="en-US" altLang="zh-CN" sz="2400" b="1" i="1" dirty="0">
                <a:solidFill>
                  <a:srgbClr val="FFFFFF"/>
                </a:solidFill>
                <a:latin typeface="Arial" panose="020B0604020202020204" pitchFamily="34" charset="0"/>
              </a:endParaRPr>
            </a:p>
          </p:txBody>
        </p:sp>
        <p:sp>
          <p:nvSpPr>
            <p:cNvPr id="18442" name="AutoShape 11"/>
            <p:cNvSpPr/>
            <p:nvPr/>
          </p:nvSpPr>
          <p:spPr>
            <a:xfrm flipH="1" flipV="1">
              <a:off x="1693" y="3074"/>
              <a:ext cx="4590" cy="600"/>
            </a:xfrm>
            <a:prstGeom prst="parallelogram">
              <a:avLst>
                <a:gd name="adj" fmla="val 229959"/>
              </a:avLst>
            </a:prstGeom>
            <a:solidFill>
              <a:srgbClr val="AEAEAE"/>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43" name="Rectangle 12"/>
            <p:cNvSpPr/>
            <p:nvPr/>
          </p:nvSpPr>
          <p:spPr>
            <a:xfrm>
              <a:off x="1693" y="3674"/>
              <a:ext cx="3195" cy="947"/>
            </a:xfrm>
            <a:prstGeom prst="rect">
              <a:avLst/>
            </a:prstGeom>
            <a:gradFill rotWithShape="1">
              <a:gsLst>
                <a:gs pos="0">
                  <a:srgbClr val="FF6600"/>
                </a:gs>
                <a:gs pos="100000">
                  <a:srgbClr val="762F00"/>
                </a:gs>
              </a:gsLst>
              <a:lin ang="2700000" scaled="1"/>
              <a:tileRect/>
            </a:gradFill>
            <a:ln w="9525">
              <a:noFill/>
            </a:ln>
          </p:spPr>
          <p:txBody>
            <a:bodyPr wrap="none" anchor="ctr"/>
            <a:p>
              <a:pPr algn="ctr" eaLnBrk="1" hangingPunct="1">
                <a:buFont typeface="Times New Roman" panose="02020603050405020304" pitchFamily="18" charset="0"/>
                <a:buNone/>
              </a:pPr>
              <a:r>
                <a:rPr lang="zh-CN" altLang="en-US" sz="2400" b="1" i="1" dirty="0">
                  <a:solidFill>
                    <a:srgbClr val="FFFFFF"/>
                  </a:solidFill>
                  <a:latin typeface="Arial" panose="020B0604020202020204" pitchFamily="34" charset="0"/>
                </a:rPr>
                <a:t>辅助运营</a:t>
              </a:r>
              <a:endParaRPr lang="en-US" altLang="zh-CN" sz="2400" b="1" i="1" dirty="0">
                <a:solidFill>
                  <a:srgbClr val="FFFFFF"/>
                </a:solidFill>
                <a:latin typeface="Arial" panose="020B0604020202020204" pitchFamily="34" charset="0"/>
              </a:endParaRPr>
            </a:p>
          </p:txBody>
        </p:sp>
        <p:sp>
          <p:nvSpPr>
            <p:cNvPr id="18444" name="AutoShape 13"/>
            <p:cNvSpPr/>
            <p:nvPr/>
          </p:nvSpPr>
          <p:spPr>
            <a:xfrm flipH="1" flipV="1">
              <a:off x="3088" y="1530"/>
              <a:ext cx="4590" cy="600"/>
            </a:xfrm>
            <a:prstGeom prst="parallelogram">
              <a:avLst>
                <a:gd name="adj" fmla="val 229959"/>
              </a:avLst>
            </a:prstGeom>
            <a:solidFill>
              <a:srgbClr val="AEAEAE"/>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45" name="Rectangle 14"/>
            <p:cNvSpPr/>
            <p:nvPr/>
          </p:nvSpPr>
          <p:spPr>
            <a:xfrm>
              <a:off x="3088" y="2129"/>
              <a:ext cx="3195" cy="945"/>
            </a:xfrm>
            <a:prstGeom prst="rect">
              <a:avLst/>
            </a:prstGeom>
            <a:gradFill rotWithShape="1">
              <a:gsLst>
                <a:gs pos="0">
                  <a:srgbClr val="CC3300"/>
                </a:gs>
                <a:gs pos="100000">
                  <a:srgbClr val="5E1800"/>
                </a:gs>
              </a:gsLst>
              <a:lin ang="2700000" scaled="1"/>
              <a:tileRect/>
            </a:gradFill>
            <a:ln w="9525">
              <a:noFill/>
            </a:ln>
          </p:spPr>
          <p:txBody>
            <a:bodyPr wrap="none" anchor="ctr"/>
            <a:p>
              <a:pPr algn="ctr" eaLnBrk="1" hangingPunct="1">
                <a:buFont typeface="Times New Roman" panose="02020603050405020304" pitchFamily="18" charset="0"/>
                <a:buNone/>
              </a:pPr>
              <a:r>
                <a:rPr lang="zh-CN" altLang="en-US" sz="2400" b="1" i="1" dirty="0">
                  <a:solidFill>
                    <a:srgbClr val="FFFFFF"/>
                  </a:solidFill>
                  <a:latin typeface="Arial" panose="020B0604020202020204" pitchFamily="34" charset="0"/>
                </a:rPr>
                <a:t>增值运营</a:t>
              </a:r>
              <a:endParaRPr lang="en-US" altLang="zh-CN" sz="2400" b="1" i="1" dirty="0">
                <a:solidFill>
                  <a:srgbClr val="FFFFFF"/>
                </a:solidFill>
                <a:latin typeface="Arial" panose="020B0604020202020204" pitchFamily="34" charset="0"/>
              </a:endParaRPr>
            </a:p>
          </p:txBody>
        </p:sp>
        <p:sp>
          <p:nvSpPr>
            <p:cNvPr id="18446" name="AutoShape 15"/>
            <p:cNvSpPr/>
            <p:nvPr/>
          </p:nvSpPr>
          <p:spPr>
            <a:xfrm flipH="1" flipV="1">
              <a:off x="4470" y="0"/>
              <a:ext cx="4188" cy="600"/>
            </a:xfrm>
            <a:prstGeom prst="parallelogram">
              <a:avLst>
                <a:gd name="adj" fmla="val 168748"/>
              </a:avLst>
            </a:prstGeom>
            <a:solidFill>
              <a:srgbClr val="AEAEAE">
                <a:alpha val="69019"/>
              </a:srgbClr>
            </a:solidFill>
            <a:ln w="9525">
              <a:noFill/>
            </a:ln>
          </p:spPr>
          <p:txBody>
            <a:bodyPr wrap="none" anchor="ctr"/>
            <a:p>
              <a:pPr eaLnBrk="1" hangingPunct="1">
                <a:buFont typeface="Arial" panose="020B0604020202020204" pitchFamily="34" charset="0"/>
                <a:buNone/>
              </a:pPr>
              <a:endParaRPr lang="zh-CN" altLang="zh-CN" dirty="0">
                <a:latin typeface="Arial" panose="020B0604020202020204" pitchFamily="34" charset="0"/>
              </a:endParaRPr>
            </a:p>
          </p:txBody>
        </p:sp>
        <p:sp>
          <p:nvSpPr>
            <p:cNvPr id="18447" name="Rectangle 16"/>
            <p:cNvSpPr/>
            <p:nvPr/>
          </p:nvSpPr>
          <p:spPr>
            <a:xfrm>
              <a:off x="4470" y="600"/>
              <a:ext cx="3195" cy="945"/>
            </a:xfrm>
            <a:prstGeom prst="rect">
              <a:avLst/>
            </a:prstGeom>
            <a:gradFill rotWithShape="1">
              <a:gsLst>
                <a:gs pos="0">
                  <a:srgbClr val="A50021"/>
                </a:gs>
                <a:gs pos="100000">
                  <a:srgbClr val="4C000F"/>
                </a:gs>
              </a:gsLst>
              <a:lin ang="2700000" scaled="1"/>
              <a:tileRect/>
            </a:gradFill>
            <a:ln w="9525">
              <a:noFill/>
            </a:ln>
          </p:spPr>
          <p:txBody>
            <a:bodyPr wrap="none" anchor="ctr"/>
            <a:p>
              <a:pPr algn="ctr">
                <a:buFont typeface="Wingdings" panose="05000000000000000000" pitchFamily="2" charset="2"/>
                <a:buNone/>
              </a:pPr>
              <a:r>
                <a:rPr lang="zh-CN" altLang="en-US" sz="2400" b="1" dirty="0">
                  <a:solidFill>
                    <a:srgbClr val="FFFFFF"/>
                  </a:solidFill>
                  <a:latin typeface="Times New Roman" panose="02020603050405020304" pitchFamily="18" charset="0"/>
                  <a:sym typeface="Times New Roman" panose="02020603050405020304" pitchFamily="18" charset="0"/>
                </a:rPr>
                <a:t> </a:t>
              </a:r>
              <a:r>
                <a:rPr lang="zh-CN" altLang="en-US" sz="2400" b="1" i="1" dirty="0">
                  <a:solidFill>
                    <a:srgbClr val="FFFFFF"/>
                  </a:solidFill>
                  <a:latin typeface="Times New Roman" panose="02020603050405020304" pitchFamily="18" charset="0"/>
                  <a:sym typeface="Times New Roman" panose="02020603050405020304" pitchFamily="18" charset="0"/>
                </a:rPr>
                <a:t>合作运营</a:t>
              </a:r>
              <a:endParaRPr lang="en-US" altLang="zh-CN" sz="2400" b="1" i="1" dirty="0">
                <a:solidFill>
                  <a:srgbClr val="FFFFFF"/>
                </a:solidFill>
                <a:latin typeface="Times New Roman" panose="02020603050405020304" pitchFamily="18" charset="0"/>
                <a:sym typeface="Times New Roman" panose="02020603050405020304" pitchFamily="18" charset="0"/>
              </a:endParaRPr>
            </a:p>
          </p:txBody>
        </p:sp>
        <p:sp>
          <p:nvSpPr>
            <p:cNvPr id="18448" name="Line 17"/>
            <p:cNvSpPr/>
            <p:nvPr/>
          </p:nvSpPr>
          <p:spPr>
            <a:xfrm>
              <a:off x="1135" y="4621"/>
              <a:ext cx="10171" cy="1"/>
            </a:xfrm>
            <a:prstGeom prst="line">
              <a:avLst/>
            </a:prstGeom>
            <a:ln w="12700" cap="flat" cmpd="sng">
              <a:solidFill>
                <a:srgbClr val="B2B2B2"/>
              </a:solidFill>
              <a:prstDash val="sysDot"/>
              <a:bevel/>
              <a:headEnd type="none" w="med" len="med"/>
              <a:tailEnd type="none" w="med" len="med"/>
            </a:ln>
          </p:spPr>
        </p:sp>
        <p:sp>
          <p:nvSpPr>
            <p:cNvPr id="18449" name="Line 18"/>
            <p:cNvSpPr/>
            <p:nvPr/>
          </p:nvSpPr>
          <p:spPr>
            <a:xfrm>
              <a:off x="2565" y="3074"/>
              <a:ext cx="9516" cy="1"/>
            </a:xfrm>
            <a:prstGeom prst="line">
              <a:avLst/>
            </a:prstGeom>
            <a:ln w="12700" cap="flat" cmpd="sng">
              <a:solidFill>
                <a:srgbClr val="B2B2B2"/>
              </a:solidFill>
              <a:prstDash val="sysDot"/>
              <a:bevel/>
              <a:headEnd type="none" w="med" len="med"/>
              <a:tailEnd type="none" w="med" len="med"/>
            </a:ln>
          </p:spPr>
        </p:sp>
        <p:sp>
          <p:nvSpPr>
            <p:cNvPr id="18450" name="Line 19"/>
            <p:cNvSpPr/>
            <p:nvPr/>
          </p:nvSpPr>
          <p:spPr>
            <a:xfrm>
              <a:off x="3865" y="1545"/>
              <a:ext cx="8898" cy="1"/>
            </a:xfrm>
            <a:prstGeom prst="line">
              <a:avLst/>
            </a:prstGeom>
            <a:ln w="12700" cap="flat" cmpd="sng">
              <a:solidFill>
                <a:srgbClr val="B2B2B2"/>
              </a:solidFill>
              <a:prstDash val="sysDot"/>
              <a:bevel/>
              <a:headEnd type="none" w="med" len="med"/>
              <a:tailEnd type="none" w="med" len="med"/>
            </a:ln>
          </p:spPr>
        </p:sp>
        <p:sp>
          <p:nvSpPr>
            <p:cNvPr id="18451" name="Line 20"/>
            <p:cNvSpPr/>
            <p:nvPr/>
          </p:nvSpPr>
          <p:spPr>
            <a:xfrm>
              <a:off x="0" y="6166"/>
              <a:ext cx="10541" cy="1"/>
            </a:xfrm>
            <a:prstGeom prst="line">
              <a:avLst/>
            </a:prstGeom>
            <a:ln w="12700" cap="flat" cmpd="sng">
              <a:solidFill>
                <a:srgbClr val="B2B2B2"/>
              </a:solidFill>
              <a:prstDash val="sysDot"/>
              <a:bevel/>
              <a:headEnd type="none" w="med" len="med"/>
              <a:tailEnd type="none" w="med" len="med"/>
            </a:ln>
          </p:spPr>
        </p:sp>
        <p:sp>
          <p:nvSpPr>
            <p:cNvPr id="18452" name="Text Box 21"/>
            <p:cNvSpPr/>
            <p:nvPr/>
          </p:nvSpPr>
          <p:spPr>
            <a:xfrm>
              <a:off x="3575" y="5441"/>
              <a:ext cx="8054" cy="494"/>
            </a:xfrm>
            <a:prstGeom prst="rect">
              <a:avLst/>
            </a:prstGeom>
            <a:noFill/>
            <a:ln w="9525">
              <a:noFill/>
            </a:ln>
          </p:spPr>
          <p:txBody>
            <a:bodyPr>
              <a:spAutoFit/>
            </a:bodyPr>
            <a:p>
              <a:pPr marL="114300" indent="-114300">
                <a:lnSpc>
                  <a:spcPct val="90000"/>
                </a:lnSpc>
                <a:buFont typeface="Times New Roman" panose="02020603050405020304" pitchFamily="18" charset="0"/>
                <a:buChar char="•"/>
              </a:pPr>
              <a:r>
                <a:rPr lang="zh-CN" altLang="en-US" sz="1600" dirty="0">
                  <a:latin typeface="Arial" panose="020B0604020202020204" pitchFamily="34" charset="0"/>
                </a:rPr>
                <a:t>主要是提供场地保障服务和公共体育服务</a:t>
              </a:r>
              <a:endParaRPr lang="en-US" altLang="zh-CN" sz="1600" dirty="0">
                <a:solidFill>
                  <a:srgbClr val="000000"/>
                </a:solidFill>
                <a:latin typeface="Arial" panose="020B0604020202020204" pitchFamily="34" charset="0"/>
              </a:endParaRPr>
            </a:p>
          </p:txBody>
        </p:sp>
        <p:sp>
          <p:nvSpPr>
            <p:cNvPr id="18453" name="Text Box 22"/>
            <p:cNvSpPr/>
            <p:nvPr/>
          </p:nvSpPr>
          <p:spPr>
            <a:xfrm>
              <a:off x="4995" y="3741"/>
              <a:ext cx="6118" cy="850"/>
            </a:xfrm>
            <a:prstGeom prst="rect">
              <a:avLst/>
            </a:prstGeom>
            <a:noFill/>
            <a:ln w="9525">
              <a:noFill/>
            </a:ln>
          </p:spPr>
          <p:txBody>
            <a:bodyPr>
              <a:spAutoFit/>
            </a:bodyPr>
            <a:p>
              <a:pPr marL="114300" indent="-114300">
                <a:lnSpc>
                  <a:spcPct val="90000"/>
                </a:lnSpc>
                <a:buFont typeface="Times New Roman" panose="02020603050405020304" pitchFamily="18" charset="0"/>
                <a:buChar char="•"/>
              </a:pPr>
              <a:r>
                <a:rPr lang="zh-CN" altLang="en-US" sz="1600" dirty="0">
                  <a:latin typeface="Arial" panose="020B0604020202020204" pitchFamily="34" charset="0"/>
                </a:rPr>
                <a:t>主要是提供物业管理、园林绿化、安全保卫等辅助服务</a:t>
              </a:r>
              <a:endParaRPr lang="en-US" altLang="zh-CN" sz="1600" dirty="0">
                <a:solidFill>
                  <a:srgbClr val="000000"/>
                </a:solidFill>
                <a:latin typeface="Arial" panose="020B0604020202020204" pitchFamily="34" charset="0"/>
              </a:endParaRPr>
            </a:p>
          </p:txBody>
        </p:sp>
        <p:sp>
          <p:nvSpPr>
            <p:cNvPr id="18454" name="Text Box 23"/>
            <p:cNvSpPr/>
            <p:nvPr/>
          </p:nvSpPr>
          <p:spPr>
            <a:xfrm>
              <a:off x="6358" y="2209"/>
              <a:ext cx="7023" cy="850"/>
            </a:xfrm>
            <a:prstGeom prst="rect">
              <a:avLst/>
            </a:prstGeom>
            <a:noFill/>
            <a:ln w="9525">
              <a:noFill/>
            </a:ln>
          </p:spPr>
          <p:txBody>
            <a:bodyPr>
              <a:spAutoFit/>
            </a:bodyPr>
            <a:p>
              <a:pPr marL="114300" indent="-114300">
                <a:lnSpc>
                  <a:spcPct val="90000"/>
                </a:lnSpc>
                <a:buFont typeface="Times New Roman" panose="02020603050405020304" pitchFamily="18" charset="0"/>
                <a:buChar char="•"/>
              </a:pPr>
              <a:r>
                <a:rPr lang="zh-CN" altLang="en-US" sz="1600" dirty="0">
                  <a:latin typeface="Arial" panose="020B0604020202020204" pitchFamily="34" charset="0"/>
                </a:rPr>
                <a:t>主要是成立运营公司，发挥和拓展场馆在赛事运营和活动策划方面的核心竞争力，输出管理</a:t>
              </a:r>
              <a:endParaRPr lang="en-US" altLang="zh-CN" sz="1600" dirty="0">
                <a:solidFill>
                  <a:srgbClr val="000000"/>
                </a:solidFill>
                <a:latin typeface="Arial" panose="020B0604020202020204" pitchFamily="34" charset="0"/>
              </a:endParaRPr>
            </a:p>
          </p:txBody>
        </p:sp>
        <p:sp>
          <p:nvSpPr>
            <p:cNvPr id="18455" name="Text Box 24"/>
            <p:cNvSpPr/>
            <p:nvPr/>
          </p:nvSpPr>
          <p:spPr>
            <a:xfrm>
              <a:off x="7761" y="567"/>
              <a:ext cx="6130" cy="850"/>
            </a:xfrm>
            <a:prstGeom prst="rect">
              <a:avLst/>
            </a:prstGeom>
            <a:noFill/>
            <a:ln w="9525">
              <a:noFill/>
            </a:ln>
          </p:spPr>
          <p:txBody>
            <a:bodyPr>
              <a:spAutoFit/>
            </a:bodyPr>
            <a:p>
              <a:pPr marL="114300" indent="-114300">
                <a:lnSpc>
                  <a:spcPct val="90000"/>
                </a:lnSpc>
                <a:buFont typeface="Times New Roman" panose="02020603050405020304" pitchFamily="18" charset="0"/>
                <a:buChar char="•"/>
              </a:pPr>
              <a:r>
                <a:rPr lang="zh-CN" altLang="en-US" sz="1600" dirty="0">
                  <a:latin typeface="Arial" panose="020B0604020202020204" pitchFamily="34" charset="0"/>
                </a:rPr>
                <a:t>主要是与相关专业运营公司进行战略合作，引入更多的大型文体活动资源</a:t>
              </a:r>
              <a:endParaRPr lang="en-US" altLang="zh-CN" sz="1600" dirty="0">
                <a:solidFill>
                  <a:srgbClr val="000000"/>
                </a:solidFill>
                <a:latin typeface="Arial" panose="020B0604020202020204" pitchFamily="34" charset="0"/>
              </a:endParaRPr>
            </a:p>
          </p:txBody>
        </p:sp>
        <p:sp>
          <p:nvSpPr>
            <p:cNvPr id="18456" name="Text Box 25"/>
            <p:cNvSpPr/>
            <p:nvPr/>
          </p:nvSpPr>
          <p:spPr>
            <a:xfrm>
              <a:off x="298" y="6248"/>
              <a:ext cx="2545" cy="385"/>
            </a:xfrm>
            <a:prstGeom prst="rect">
              <a:avLst/>
            </a:prstGeom>
            <a:noFill/>
            <a:ln w="9525">
              <a:noFill/>
            </a:ln>
          </p:spPr>
          <p:txBody>
            <a:bodyPr>
              <a:spAutoFit/>
            </a:bodyPr>
            <a:p>
              <a:pPr eaLnBrk="1" hangingPunct="1">
                <a:spcBef>
                  <a:spcPct val="50000"/>
                </a:spcBef>
                <a:buFont typeface="Times New Roman" panose="02020603050405020304" pitchFamily="18" charset="0"/>
                <a:buNone/>
              </a:pPr>
              <a:endParaRPr lang="zh-CN" altLang="zh-CN" sz="1000" dirty="0">
                <a:solidFill>
                  <a:srgbClr val="000000"/>
                </a:solidFill>
                <a:latin typeface="Arial" panose="020B0604020202020204" pitchFamily="34" charset="0"/>
              </a:endParaRPr>
            </a:p>
          </p:txBody>
        </p:sp>
        <p:sp>
          <p:nvSpPr>
            <p:cNvPr id="18457" name="AutoShape 26"/>
            <p:cNvSpPr/>
            <p:nvPr/>
          </p:nvSpPr>
          <p:spPr>
            <a:xfrm rot="-5505806">
              <a:off x="232" y="3465"/>
              <a:ext cx="1799" cy="1688"/>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16218" y="10776"/>
                  </a:moveTo>
                  <a:cubicBezTo>
                    <a:pt x="16205" y="7792"/>
                    <a:pt x="13783" y="5380"/>
                    <a:pt x="10800" y="5380"/>
                  </a:cubicBezTo>
                  <a:cubicBezTo>
                    <a:pt x="9208" y="5380"/>
                    <a:pt x="7697" y="6080"/>
                    <a:pt x="6667" y="7294"/>
                  </a:cubicBezTo>
                  <a:lnTo>
                    <a:pt x="2564" y="3812"/>
                  </a:lnTo>
                  <a:cubicBezTo>
                    <a:pt x="4616" y="1394"/>
                    <a:pt x="7628" y="-1"/>
                    <a:pt x="10800" y="-1"/>
                  </a:cubicBezTo>
                  <a:cubicBezTo>
                    <a:pt x="16746" y="-1"/>
                    <a:pt x="21573" y="4806"/>
                    <a:pt x="21599" y="10752"/>
                  </a:cubicBezTo>
                  <a:lnTo>
                    <a:pt x="24299" y="10740"/>
                  </a:lnTo>
                  <a:lnTo>
                    <a:pt x="18932" y="16155"/>
                  </a:lnTo>
                  <a:lnTo>
                    <a:pt x="13518" y="10787"/>
                  </a:lnTo>
                  <a:lnTo>
                    <a:pt x="16218" y="10776"/>
                  </a:lnTo>
                  <a:close/>
                </a:path>
              </a:pathLst>
            </a:custGeom>
            <a:gradFill rotWithShape="0">
              <a:gsLst>
                <a:gs pos="0">
                  <a:srgbClr val="FF9933">
                    <a:alpha val="100000"/>
                  </a:srgbClr>
                </a:gs>
                <a:gs pos="100000">
                  <a:srgbClr val="764718">
                    <a:alpha val="100000"/>
                  </a:srgbClr>
                </a:gs>
              </a:gsLst>
              <a:lin ang="5400000" scaled="1"/>
              <a:tileRect/>
            </a:gradFill>
            <a:ln w="9525">
              <a:noFill/>
            </a:ln>
          </p:spPr>
          <p:txBody>
            <a:bodyPr/>
            <a:p>
              <a:endParaRPr lang="zh-CN" altLang="en-US"/>
            </a:p>
          </p:txBody>
        </p:sp>
        <p:sp>
          <p:nvSpPr>
            <p:cNvPr id="18458" name="AutoShape 27"/>
            <p:cNvSpPr/>
            <p:nvPr/>
          </p:nvSpPr>
          <p:spPr>
            <a:xfrm rot="-5505806">
              <a:off x="1627" y="1905"/>
              <a:ext cx="1799" cy="1688"/>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16218" y="10776"/>
                  </a:moveTo>
                  <a:cubicBezTo>
                    <a:pt x="16205" y="7792"/>
                    <a:pt x="13783" y="5380"/>
                    <a:pt x="10800" y="5380"/>
                  </a:cubicBezTo>
                  <a:cubicBezTo>
                    <a:pt x="9208" y="5380"/>
                    <a:pt x="7697" y="6080"/>
                    <a:pt x="6667" y="7294"/>
                  </a:cubicBezTo>
                  <a:lnTo>
                    <a:pt x="2564" y="3812"/>
                  </a:lnTo>
                  <a:cubicBezTo>
                    <a:pt x="4616" y="1394"/>
                    <a:pt x="7628" y="-1"/>
                    <a:pt x="10800" y="-1"/>
                  </a:cubicBezTo>
                  <a:cubicBezTo>
                    <a:pt x="16746" y="-1"/>
                    <a:pt x="21573" y="4806"/>
                    <a:pt x="21599" y="10752"/>
                  </a:cubicBezTo>
                  <a:lnTo>
                    <a:pt x="24299" y="10740"/>
                  </a:lnTo>
                  <a:lnTo>
                    <a:pt x="18932" y="16155"/>
                  </a:lnTo>
                  <a:lnTo>
                    <a:pt x="13518" y="10787"/>
                  </a:lnTo>
                  <a:lnTo>
                    <a:pt x="16218" y="10776"/>
                  </a:lnTo>
                  <a:close/>
                </a:path>
              </a:pathLst>
            </a:custGeom>
            <a:gradFill rotWithShape="0">
              <a:gsLst>
                <a:gs pos="0">
                  <a:srgbClr val="FF9933">
                    <a:alpha val="100000"/>
                  </a:srgbClr>
                </a:gs>
                <a:gs pos="100000">
                  <a:srgbClr val="764718">
                    <a:alpha val="100000"/>
                  </a:srgbClr>
                </a:gs>
              </a:gsLst>
              <a:lin ang="5400000" scaled="1"/>
              <a:tileRect/>
            </a:gradFill>
            <a:ln w="9525">
              <a:noFill/>
            </a:ln>
          </p:spPr>
          <p:txBody>
            <a:bodyPr/>
            <a:p>
              <a:endParaRPr lang="zh-CN" altLang="en-US"/>
            </a:p>
          </p:txBody>
        </p:sp>
        <p:sp>
          <p:nvSpPr>
            <p:cNvPr id="18459" name="AutoShape 28"/>
            <p:cNvSpPr/>
            <p:nvPr/>
          </p:nvSpPr>
          <p:spPr>
            <a:xfrm rot="-5505806">
              <a:off x="2971" y="347"/>
              <a:ext cx="1799" cy="1685"/>
            </a:xfrm>
            <a:custGeom>
              <a:avLst/>
              <a:gdLst>
                <a:gd name="txL" fmla="*/ 0 w 21600"/>
                <a:gd name="txT" fmla="*/ 0 h 21600"/>
                <a:gd name="txR" fmla="*/ 21600 w 21600"/>
                <a:gd name="txB" fmla="*/ 21600 h 21600"/>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21600" h="21600">
                  <a:moveTo>
                    <a:pt x="16218" y="10776"/>
                  </a:moveTo>
                  <a:cubicBezTo>
                    <a:pt x="16205" y="7792"/>
                    <a:pt x="13783" y="5380"/>
                    <a:pt x="10800" y="5380"/>
                  </a:cubicBezTo>
                  <a:cubicBezTo>
                    <a:pt x="9208" y="5380"/>
                    <a:pt x="7697" y="6080"/>
                    <a:pt x="6667" y="7294"/>
                  </a:cubicBezTo>
                  <a:lnTo>
                    <a:pt x="2564" y="3812"/>
                  </a:lnTo>
                  <a:cubicBezTo>
                    <a:pt x="4616" y="1394"/>
                    <a:pt x="7628" y="-1"/>
                    <a:pt x="10800" y="-1"/>
                  </a:cubicBezTo>
                  <a:cubicBezTo>
                    <a:pt x="16746" y="-1"/>
                    <a:pt x="21573" y="4806"/>
                    <a:pt x="21599" y="10752"/>
                  </a:cubicBezTo>
                  <a:lnTo>
                    <a:pt x="24299" y="10740"/>
                  </a:lnTo>
                  <a:lnTo>
                    <a:pt x="18932" y="16155"/>
                  </a:lnTo>
                  <a:lnTo>
                    <a:pt x="13518" y="10787"/>
                  </a:lnTo>
                  <a:lnTo>
                    <a:pt x="16218" y="10776"/>
                  </a:lnTo>
                  <a:close/>
                </a:path>
              </a:pathLst>
            </a:custGeom>
            <a:gradFill rotWithShape="0">
              <a:gsLst>
                <a:gs pos="0">
                  <a:srgbClr val="FF9933">
                    <a:alpha val="100000"/>
                  </a:srgbClr>
                </a:gs>
                <a:gs pos="100000">
                  <a:srgbClr val="764718">
                    <a:alpha val="100000"/>
                  </a:srgbClr>
                </a:gs>
              </a:gsLst>
              <a:lin ang="5400000" scaled="1"/>
              <a:tileRect/>
            </a:gradFill>
            <a:ln w="9525">
              <a:noFill/>
            </a:ln>
          </p:spPr>
          <p:txBody>
            <a:bodyPr/>
            <a:p>
              <a:endParaRPr lang="zh-CN" altLang="en-US"/>
            </a:p>
          </p:txBody>
        </p:sp>
      </p:grpSp>
      <p:sp>
        <p:nvSpPr>
          <p:cNvPr id="18435" name="标题 1"/>
          <p:cNvSpPr>
            <a:spLocks noGrp="1"/>
          </p:cNvSpPr>
          <p:nvPr>
            <p:ph type="title"/>
          </p:nvPr>
        </p:nvSpPr>
        <p:spPr>
          <a:xfrm>
            <a:off x="1917700" y="441325"/>
            <a:ext cx="8609013" cy="1143000"/>
          </a:xfrm>
          <a:noFill/>
          <a:ln/>
        </p:spPr>
        <p:txBody>
          <a:bodyPr vert="horz" wrap="square" lIns="1188720" tIns="45720" rIns="274320" bIns="45720" anchor="ctr"/>
          <a:p>
            <a:r>
              <a:rPr lang="zh-CN" altLang="zh-CN" sz="3200" b="1" dirty="0">
                <a:solidFill>
                  <a:schemeClr val="tx1"/>
                </a:solidFill>
              </a:rPr>
              <a:t>运营</a:t>
            </a:r>
            <a:r>
              <a:rPr lang="zh-CN" altLang="en-US" sz="3200" b="1" dirty="0">
                <a:solidFill>
                  <a:schemeClr val="tx1"/>
                </a:solidFill>
              </a:rPr>
              <a:t>管理改革</a:t>
            </a:r>
            <a:r>
              <a:rPr lang="zh-CN" altLang="zh-CN" sz="3200" b="1" dirty="0">
                <a:solidFill>
                  <a:schemeClr val="tx1"/>
                </a:solidFill>
              </a:rPr>
              <a:t>的实现路径</a:t>
            </a:r>
            <a:r>
              <a:rPr lang="en-US" altLang="zh-CN" sz="3200" b="1" dirty="0">
                <a:solidFill>
                  <a:schemeClr val="tx1"/>
                </a:solidFill>
              </a:rPr>
              <a:t>——</a:t>
            </a:r>
            <a:r>
              <a:rPr lang="zh-CN" altLang="en-US" sz="3200" b="1" dirty="0">
                <a:solidFill>
                  <a:schemeClr val="tx1"/>
                </a:solidFill>
              </a:rPr>
              <a:t>四层运营</a:t>
            </a:r>
            <a:endParaRPr lang="zh-CN" altLang="zh-CN" dirty="0">
              <a:solidFill>
                <a:schemeClr val="tx1"/>
              </a:solidFill>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内容占位符 5"/>
          <p:cNvPicPr preferRelativeResize="0">
            <a:picLocks noGrp="1"/>
          </p:cNvPicPr>
          <p:nvPr>
            <p:ph idx="1"/>
          </p:nvPr>
        </p:nvPicPr>
        <p:blipFill>
          <a:blip r:embed="rId1"/>
          <a:srcRect/>
          <a:stretch>
            <a:fillRect/>
          </a:stretch>
        </p:blipFill>
        <p:spPr>
          <a:xfrm>
            <a:off x="1547813" y="1163638"/>
            <a:ext cx="8559800" cy="4816475"/>
          </a:xfrm>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内容占位符 5"/>
          <p:cNvPicPr>
            <a:picLocks noGrp="1"/>
          </p:cNvPicPr>
          <p:nvPr/>
        </p:nvPicPr>
        <p:blipFill>
          <a:blip r:embed="rId1"/>
          <a:stretch>
            <a:fillRect/>
          </a:stretch>
        </p:blipFill>
        <p:spPr>
          <a:xfrm>
            <a:off x="2063750" y="1125538"/>
            <a:ext cx="8332788" cy="4529137"/>
          </a:xfrm>
          <a:prstGeom prst="rect">
            <a:avLst/>
          </a:prstGeom>
          <a:noFill/>
          <a:ln w="9525">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noChangeArrowheads="1"/>
          </p:cNvSpPr>
          <p:nvPr>
            <p:ph type="title" idx="4294967295"/>
          </p:nvPr>
        </p:nvSpPr>
        <p:spPr>
          <a:xfrm>
            <a:off x="627063" y="331788"/>
            <a:ext cx="10166350" cy="1143000"/>
          </a:xfrm>
          <a:noFill/>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10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j-cs"/>
                <a:sym typeface="黑体" panose="02010609060101010101" pitchFamily="49" charset="-122"/>
              </a:rPr>
              <a:t>场馆运营改革发展方向：</a:t>
            </a:r>
            <a:r>
              <a:rPr kumimoji="0" lang="zh-CN" sz="3200" b="1" i="0" u="none" strike="noStrike" kern="1200" cap="none" spc="100" normalizeH="0" baseline="0" noProof="0" dirty="0" smtClean="0">
                <a:ln>
                  <a:noFill/>
                </a:ln>
                <a:solidFill>
                  <a:schemeClr val="tx1"/>
                </a:solidFill>
                <a:effectLst/>
                <a:uLnTx/>
                <a:uFillTx/>
                <a:latin typeface="+mj-lt"/>
                <a:ea typeface="+mj-ea"/>
                <a:cs typeface="+mj-cs"/>
                <a:sym typeface="黑体" panose="02010609060101010101" pitchFamily="49" charset="-122"/>
              </a:rPr>
              <a:t>由</a:t>
            </a:r>
            <a:r>
              <a:rPr kumimoji="0" lang="zh-CN" sz="3200" b="1" i="0" u="none" strike="noStrike" kern="1200" cap="none" spc="10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sym typeface="黑体" panose="02010609060101010101" pitchFamily="49" charset="-122"/>
              </a:rPr>
              <a:t>场馆运营商转型为体育产业综合运营商</a:t>
            </a:r>
            <a:r>
              <a:rPr kumimoji="0" lang="zh-CN" altLang="en-US" sz="3200" b="1" i="0" u="none" strike="noStrike" kern="1200" cap="none" spc="10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sym typeface="黑体" panose="02010609060101010101" pitchFamily="49" charset="-122"/>
              </a:rPr>
              <a:t>，核心是走出场馆</a:t>
            </a:r>
            <a:endParaRPr kumimoji="0" lang="zh-CN" sz="3200" b="0" i="0" u="none" strike="noStrike" kern="1200" cap="none" spc="10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sym typeface="黑体" panose="02010609060101010101" pitchFamily="49" charset="-122"/>
            </a:endParaRPr>
          </a:p>
        </p:txBody>
      </p:sp>
      <p:pic>
        <p:nvPicPr>
          <p:cNvPr id="21507" name="内容占位符 5"/>
          <p:cNvPicPr preferRelativeResize="0">
            <a:picLocks noGrp="1"/>
          </p:cNvPicPr>
          <p:nvPr>
            <p:ph idx="1"/>
          </p:nvPr>
        </p:nvPicPr>
        <p:blipFill>
          <a:blip r:embed="rId1"/>
          <a:srcRect/>
          <a:stretch>
            <a:fillRect/>
          </a:stretch>
        </p:blipFill>
        <p:spPr>
          <a:xfrm>
            <a:off x="5664200" y="2149475"/>
            <a:ext cx="5114925" cy="3835400"/>
          </a:xfrm>
          <a:ln/>
        </p:spPr>
      </p:pic>
      <p:pic>
        <p:nvPicPr>
          <p:cNvPr id="21508" name="内容占位符 5"/>
          <p:cNvPicPr/>
          <p:nvPr/>
        </p:nvPicPr>
        <p:blipFill>
          <a:blip r:embed="rId2"/>
          <a:stretch>
            <a:fillRect/>
          </a:stretch>
        </p:blipFill>
        <p:spPr>
          <a:xfrm>
            <a:off x="2060575" y="2743200"/>
            <a:ext cx="2438400" cy="2419350"/>
          </a:xfrm>
          <a:prstGeom prst="rect">
            <a:avLst/>
          </a:prstGeom>
          <a:noFill/>
          <a:ln w="9525">
            <a:noFill/>
          </a:ln>
        </p:spPr>
      </p:pic>
      <p:pic>
        <p:nvPicPr>
          <p:cNvPr id="21509" name="图表 7"/>
          <p:cNvPicPr/>
          <p:nvPr/>
        </p:nvPicPr>
        <p:blipFill>
          <a:blip r:embed="rId3"/>
          <a:stretch>
            <a:fillRect/>
          </a:stretch>
        </p:blipFill>
        <p:spPr>
          <a:xfrm>
            <a:off x="4724400" y="3425825"/>
            <a:ext cx="1450975" cy="944563"/>
          </a:xfrm>
          <a:prstGeom prst="rect">
            <a:avLst/>
          </a:prstGeom>
          <a:noFill/>
          <a:ln w="9525">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内容占位符 8"/>
          <p:cNvPicPr preferRelativeResize="0">
            <a:picLocks noGrp="1"/>
          </p:cNvPicPr>
          <p:nvPr>
            <p:ph idx="1"/>
          </p:nvPr>
        </p:nvPicPr>
        <p:blipFill>
          <a:blip r:embed="rId1"/>
          <a:srcRect/>
          <a:stretch>
            <a:fillRect/>
          </a:stretch>
        </p:blipFill>
        <p:spPr>
          <a:xfrm>
            <a:off x="1708150" y="1768475"/>
            <a:ext cx="7566025" cy="3851275"/>
          </a:xfrm>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内容占位符 8"/>
          <p:cNvPicPr preferRelativeResize="0">
            <a:picLocks noGrp="1"/>
          </p:cNvPicPr>
          <p:nvPr>
            <p:ph idx="1"/>
          </p:nvPr>
        </p:nvPicPr>
        <p:blipFill>
          <a:blip r:embed="rId1"/>
          <a:srcRect/>
          <a:stretch>
            <a:fillRect/>
          </a:stretch>
        </p:blipFill>
        <p:spPr>
          <a:xfrm>
            <a:off x="1919288" y="2205038"/>
            <a:ext cx="8255000" cy="3432175"/>
          </a:xfrm>
          <a:ln/>
        </p:spPr>
      </p:pic>
      <p:grpSp>
        <p:nvGrpSpPr>
          <p:cNvPr id="23555" name="组 3"/>
          <p:cNvGrpSpPr/>
          <p:nvPr/>
        </p:nvGrpSpPr>
        <p:grpSpPr>
          <a:xfrm>
            <a:off x="7753350" y="2565400"/>
            <a:ext cx="457200" cy="1454150"/>
            <a:chOff x="0" y="0"/>
            <a:chExt cx="456775" cy="1454736"/>
          </a:xfrm>
        </p:grpSpPr>
        <p:sp>
          <p:nvSpPr>
            <p:cNvPr id="23557" name="直线连接符 3"/>
            <p:cNvSpPr/>
            <p:nvPr/>
          </p:nvSpPr>
          <p:spPr>
            <a:xfrm rot="3238367">
              <a:off x="-673406" y="728982"/>
              <a:ext cx="1399151" cy="52339"/>
            </a:xfrm>
            <a:custGeom>
              <a:avLst/>
              <a:gdLst>
                <a:gd name="txL" fmla="*/ 0 w 1399151"/>
                <a:gd name="txT" fmla="*/ 0 h 52339"/>
                <a:gd name="txR" fmla="*/ 1399151 w 1399151"/>
                <a:gd name="txB" fmla="*/ 52339 h 52339"/>
              </a:gdLst>
              <a:ahLst/>
              <a:cxnLst>
                <a:cxn ang="0">
                  <a:pos x="0" y="26323"/>
                </a:cxn>
                <a:cxn ang="0">
                  <a:pos x="1398411" y="26323"/>
                </a:cxn>
              </a:cxnLst>
              <a:rect l="txL" t="txT" r="txR" b="txB"/>
              <a:pathLst>
                <a:path w="1399151" h="52339">
                  <a:moveTo>
                    <a:pt x="0" y="26323"/>
                  </a:moveTo>
                  <a:lnTo>
                    <a:pt x="1398411" y="26323"/>
                  </a:lnTo>
                </a:path>
              </a:pathLst>
            </a:custGeom>
            <a:noFill/>
            <a:ln w="9525" cap="flat" cmpd="sng">
              <a:solidFill>
                <a:srgbClr val="232378">
                  <a:alpha val="100000"/>
                </a:srgbClr>
              </a:solidFill>
              <a:prstDash val="solid"/>
              <a:bevel/>
              <a:headEnd type="none" w="med" len="med"/>
              <a:tailEnd type="none" w="med" len="med"/>
            </a:ln>
          </p:spPr>
          <p:txBody>
            <a:bodyPr/>
            <a:p>
              <a:endParaRPr lang="zh-CN" altLang="en-US"/>
            </a:p>
          </p:txBody>
        </p:sp>
        <p:sp>
          <p:nvSpPr>
            <p:cNvPr id="23558" name="直线连接符 4"/>
            <p:cNvSpPr/>
            <p:nvPr/>
          </p:nvSpPr>
          <p:spPr>
            <a:xfrm rot="-3310532">
              <a:off x="386933" y="37"/>
              <a:ext cx="69878" cy="69785"/>
            </a:xfrm>
            <a:prstGeom prst="rect">
              <a:avLst/>
            </a:prstGeom>
            <a:noFill/>
            <a:ln w="9525">
              <a:noFill/>
            </a:ln>
          </p:spPr>
          <p:txBody>
            <a:bodyPr lIns="12700" tIns="0" rIns="12700" bIns="0" anchor="ctr"/>
            <a:p>
              <a:pPr algn="ctr" eaLnBrk="1" hangingPunct="1">
                <a:lnSpc>
                  <a:spcPct val="90000"/>
                </a:lnSpc>
                <a:spcAft>
                  <a:spcPct val="35000"/>
                </a:spcAft>
                <a:buFont typeface="Arial" panose="020B0604020202020204" pitchFamily="34" charset="0"/>
                <a:buNone/>
              </a:pPr>
              <a:endParaRPr lang="zh-CN" altLang="zh-CN" sz="500" dirty="0">
                <a:solidFill>
                  <a:srgbClr val="000000"/>
                </a:solidFill>
                <a:latin typeface="Arial" panose="020B0604020202020204" pitchFamily="34" charset="0"/>
              </a:endParaRPr>
            </a:p>
          </p:txBody>
        </p:sp>
      </p:grpSp>
      <p:sp>
        <p:nvSpPr>
          <p:cNvPr id="23556" name="直线连接符 3"/>
          <p:cNvSpPr/>
          <p:nvPr/>
        </p:nvSpPr>
        <p:spPr>
          <a:xfrm rot="-3251085">
            <a:off x="7078663" y="4533900"/>
            <a:ext cx="1398587" cy="52388"/>
          </a:xfrm>
          <a:custGeom>
            <a:avLst/>
            <a:gdLst>
              <a:gd name="txL" fmla="*/ 0 w 1398588"/>
              <a:gd name="txT" fmla="*/ 0 h 52388"/>
              <a:gd name="txR" fmla="*/ 1398588 w 1398588"/>
              <a:gd name="txB" fmla="*/ 52388 h 52388"/>
            </a:gdLst>
            <a:ahLst/>
            <a:cxnLst>
              <a:cxn ang="0">
                <a:pos x="0" y="26301"/>
              </a:cxn>
              <a:cxn ang="0">
                <a:pos x="1398411" y="26301"/>
              </a:cxn>
            </a:cxnLst>
            <a:rect l="txL" t="txT" r="txR" b="txB"/>
            <a:pathLst>
              <a:path w="1398588" h="52388">
                <a:moveTo>
                  <a:pt x="0" y="26323"/>
                </a:moveTo>
                <a:lnTo>
                  <a:pt x="1398411" y="26323"/>
                </a:lnTo>
              </a:path>
            </a:pathLst>
          </a:custGeom>
          <a:noFill/>
          <a:ln w="9525" cap="flat" cmpd="sng">
            <a:solidFill>
              <a:srgbClr val="232378">
                <a:alpha val="100000"/>
              </a:srgbClr>
            </a:solidFill>
            <a:prstDash val="solid"/>
            <a:bevel/>
            <a:headEnd type="none" w="med" len="med"/>
            <a:tailEnd type="none" w="med" len="med"/>
          </a:ln>
        </p:spPr>
        <p:txBody>
          <a:bodyPr/>
          <a:p>
            <a:endParaRPr lang="zh-CN" altLang="en-US"/>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p:cNvSpPr>
          <p:nvPr>
            <p:ph type="title"/>
          </p:nvPr>
        </p:nvSpPr>
        <p:spPr>
          <a:xfrm>
            <a:off x="0" y="636588"/>
            <a:ext cx="11885613" cy="914400"/>
          </a:xfrm>
          <a:ln/>
        </p:spPr>
        <p:txBody>
          <a:bodyPr vert="horz" wrap="square" lIns="1188720" tIns="45720" rIns="274320" bIns="45720" anchor="ctr"/>
          <a:p>
            <a:r>
              <a:rPr lang="zh-CN" altLang="en-US" sz="3400" b="1" dirty="0"/>
              <a:t>乐视体育</a:t>
            </a:r>
            <a:r>
              <a:rPr lang="zh-CN" altLang="zh-CN" sz="3400" b="1" dirty="0"/>
              <a:t>中心从场馆运营向运营场馆转型</a:t>
            </a:r>
            <a:endParaRPr lang="zh-CN" altLang="zh-CN" dirty="0"/>
          </a:p>
        </p:txBody>
      </p:sp>
      <p:sp>
        <p:nvSpPr>
          <p:cNvPr id="24579" name="Rectangle 3"/>
          <p:cNvSpPr>
            <a:spLocks noGrp="1"/>
          </p:cNvSpPr>
          <p:nvPr>
            <p:ph type="body"/>
          </p:nvPr>
        </p:nvSpPr>
        <p:spPr>
          <a:xfrm>
            <a:off x="812800" y="2105025"/>
            <a:ext cx="10820400" cy="4160838"/>
          </a:xfrm>
          <a:ln/>
        </p:spPr>
        <p:txBody>
          <a:bodyPr vert="horz" wrap="square" lIns="91440" tIns="45720" rIns="91440" bIns="45720" anchor="t"/>
          <a:p>
            <a:r>
              <a:rPr lang="en-US" altLang="zh-CN" b="1" dirty="0"/>
              <a:t>2015</a:t>
            </a:r>
            <a:r>
              <a:rPr lang="zh-CN" altLang="en-US" b="1" dirty="0"/>
              <a:t>年体育中心使用率</a:t>
            </a:r>
            <a:endParaRPr lang="zh-CN" altLang="zh-CN" b="1" dirty="0"/>
          </a:p>
        </p:txBody>
      </p:sp>
      <p:pic>
        <p:nvPicPr>
          <p:cNvPr id="24580" name="Picture 5"/>
          <p:cNvPicPr>
            <a:picLocks noChangeAspect="1"/>
          </p:cNvPicPr>
          <p:nvPr/>
        </p:nvPicPr>
        <p:blipFill>
          <a:blip r:embed="rId1"/>
          <a:stretch>
            <a:fillRect/>
          </a:stretch>
        </p:blipFill>
        <p:spPr>
          <a:xfrm>
            <a:off x="1436688" y="2841625"/>
            <a:ext cx="9070975" cy="3000375"/>
          </a:xfrm>
          <a:prstGeom prst="rect">
            <a:avLst/>
          </a:prstGeom>
          <a:noFill/>
          <a:ln w="9525">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标题 1"/>
          <p:cNvSpPr>
            <a:spLocks noGrp="1"/>
          </p:cNvSpPr>
          <p:nvPr>
            <p:ph type="title"/>
          </p:nvPr>
        </p:nvSpPr>
        <p:spPr>
          <a:xfrm>
            <a:off x="0" y="763588"/>
            <a:ext cx="11885613" cy="914400"/>
          </a:xfrm>
          <a:ln/>
        </p:spPr>
        <p:txBody>
          <a:bodyPr vert="horz" wrap="square" lIns="1188720" tIns="45720" rIns="274320" bIns="45720" anchor="ctr"/>
          <a:p>
            <a:r>
              <a:rPr lang="zh-CN" altLang="en-US" dirty="0"/>
              <a:t>乐视体育中心历年活动场次统计</a:t>
            </a:r>
            <a:endParaRPr lang="zh-CN" altLang="en-US" dirty="0"/>
          </a:p>
        </p:txBody>
      </p:sp>
      <p:sp>
        <p:nvSpPr>
          <p:cNvPr id="25603" name="内容占位符 3"/>
          <p:cNvSpPr>
            <a:spLocks noGrp="1"/>
          </p:cNvSpPr>
          <p:nvPr>
            <p:ph sz="half" idx="1"/>
          </p:nvPr>
        </p:nvSpPr>
        <p:spPr>
          <a:ln/>
        </p:spPr>
        <p:txBody>
          <a:bodyPr vert="horz" wrap="square" lIns="91440" tIns="45720" rIns="91440" bIns="45720" anchor="t"/>
          <a:p>
            <a:pPr/>
            <a:endParaRPr lang="zh-CN" altLang="en-US" dirty="0"/>
          </a:p>
        </p:txBody>
      </p:sp>
      <p:sp>
        <p:nvSpPr>
          <p:cNvPr id="25604" name="内容占位符 4"/>
          <p:cNvSpPr>
            <a:spLocks noGrp="1"/>
          </p:cNvSpPr>
          <p:nvPr>
            <p:ph sz="half" idx="2"/>
          </p:nvPr>
        </p:nvSpPr>
        <p:spPr>
          <a:xfrm>
            <a:off x="7959725" y="1978025"/>
            <a:ext cx="3582988" cy="4287838"/>
          </a:xfrm>
          <a:ln/>
        </p:spPr>
        <p:txBody>
          <a:bodyPr vert="horz" wrap="square" lIns="91440" tIns="45720" rIns="91440" bIns="45720" anchor="t"/>
          <a:p>
            <a:pPr/>
            <a:r>
              <a:rPr lang="en-US" altLang="zh-CN" sz="2400" b="1" dirty="0">
                <a:solidFill>
                  <a:schemeClr val="accent2"/>
                </a:solidFill>
              </a:rPr>
              <a:t>NO Events No Arena</a:t>
            </a:r>
            <a:endParaRPr lang="en-US" altLang="zh-CN" sz="2400" b="1" dirty="0">
              <a:solidFill>
                <a:schemeClr val="accent2"/>
              </a:solidFill>
            </a:endParaRPr>
          </a:p>
          <a:p>
            <a:pPr/>
            <a:r>
              <a:rPr lang="en-US" altLang="zh-CN" sz="2400" b="1" dirty="0">
                <a:solidFill>
                  <a:schemeClr val="tx1"/>
                </a:solidFill>
              </a:rPr>
              <a:t>2015</a:t>
            </a:r>
            <a:r>
              <a:rPr lang="zh-CN" altLang="en-US" sz="2400" b="1" dirty="0">
                <a:solidFill>
                  <a:schemeClr val="tx1"/>
                </a:solidFill>
              </a:rPr>
              <a:t>年，五棵松场馆群共举行各类活动</a:t>
            </a:r>
            <a:r>
              <a:rPr lang="en-US" altLang="zh-CN" sz="2400" b="1" dirty="0">
                <a:solidFill>
                  <a:schemeClr val="tx1"/>
                </a:solidFill>
              </a:rPr>
              <a:t>420</a:t>
            </a:r>
            <a:r>
              <a:rPr lang="zh-CN" altLang="en-US" sz="2400" b="1" dirty="0">
                <a:solidFill>
                  <a:schemeClr val="tx1"/>
                </a:solidFill>
              </a:rPr>
              <a:t>场，全年集聚人流量约</a:t>
            </a:r>
            <a:r>
              <a:rPr lang="en-US" altLang="zh-CN" sz="2400" b="1" dirty="0">
                <a:solidFill>
                  <a:schemeClr val="tx1"/>
                </a:solidFill>
              </a:rPr>
              <a:t>300</a:t>
            </a:r>
            <a:r>
              <a:rPr lang="zh-CN" altLang="en-US" sz="2400" b="1" dirty="0">
                <a:solidFill>
                  <a:schemeClr val="tx1"/>
                </a:solidFill>
              </a:rPr>
              <a:t>万人次，火爆的人气为其商业开发尤其无形资产的开发带来了海量的价值。</a:t>
            </a:r>
            <a:endParaRPr lang="zh-CN" altLang="en-US" sz="2400" b="1" dirty="0">
              <a:solidFill>
                <a:schemeClr val="tx1"/>
              </a:solidFill>
            </a:endParaRPr>
          </a:p>
        </p:txBody>
      </p:sp>
      <p:sp>
        <p:nvSpPr>
          <p:cNvPr id="25605" name="日期占位符 2"/>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rPr>
            </a:fld>
            <a:endParaRPr lang="zh-CN" altLang="en-US" sz="1000" dirty="0">
              <a:solidFill>
                <a:srgbClr val="595959"/>
              </a:solidFill>
              <a:latin typeface="Calibri" panose="020F0502020204030204" pitchFamily="34" charset="0"/>
              <a:sym typeface="Calibri" panose="020F0502020204030204" pitchFamily="34" charset="0"/>
            </a:endParaRPr>
          </a:p>
        </p:txBody>
      </p:sp>
      <p:pic>
        <p:nvPicPr>
          <p:cNvPr id="229378" name="Picture 2"/>
          <p:cNvPicPr>
            <a:picLocks noChangeAspect="1" noChangeArrowheads="1"/>
          </p:cNvPicPr>
          <p:nvPr/>
        </p:nvPicPr>
        <p:blipFill>
          <a:blip r:embed="rId1"/>
          <a:srcRect/>
          <a:stretch>
            <a:fillRect/>
          </a:stretch>
        </p:blipFill>
        <p:spPr bwMode="auto">
          <a:xfrm>
            <a:off x="239713" y="1873250"/>
            <a:ext cx="7315200" cy="4378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标题 4"/>
          <p:cNvSpPr>
            <a:spLocks noGrp="1"/>
          </p:cNvSpPr>
          <p:nvPr>
            <p:ph type="title"/>
          </p:nvPr>
        </p:nvSpPr>
        <p:spPr>
          <a:xfrm>
            <a:off x="0" y="854075"/>
            <a:ext cx="11885613" cy="914400"/>
          </a:xfrm>
          <a:ln/>
        </p:spPr>
        <p:txBody>
          <a:bodyPr vert="horz" wrap="square" lIns="1188720" tIns="45720" rIns="274320" bIns="45720" anchor="ctr"/>
          <a:p>
            <a:r>
              <a:rPr lang="zh-CN" altLang="zh-CN" dirty="0"/>
              <a:t>目  录</a:t>
            </a:r>
            <a:endParaRPr lang="zh-CN" altLang="zh-CN" dirty="0"/>
          </a:p>
        </p:txBody>
      </p:sp>
      <p:sp>
        <p:nvSpPr>
          <p:cNvPr id="8195" name="内容占位符 2"/>
          <p:cNvSpPr>
            <a:spLocks noGrp="1"/>
          </p:cNvSpPr>
          <p:nvPr>
            <p:ph idx="1"/>
          </p:nvPr>
        </p:nvSpPr>
        <p:spPr>
          <a:xfrm>
            <a:off x="1458913" y="1922463"/>
            <a:ext cx="10147300" cy="4586287"/>
          </a:xfrm>
          <a:ln/>
        </p:spPr>
        <p:txBody>
          <a:bodyPr vert="horz" wrap="square" lIns="91440" tIns="45720" rIns="91440" bIns="45720" anchor="t"/>
          <a:p>
            <a:r>
              <a:rPr lang="zh-CN" altLang="en-US" sz="2800" dirty="0"/>
              <a:t>体育场馆运营管理改革必要性</a:t>
            </a:r>
            <a:endParaRPr lang="en-US" altLang="zh-CN" sz="2800" dirty="0"/>
          </a:p>
          <a:p>
            <a:r>
              <a:rPr lang="zh-CN" altLang="en-US" sz="2800" dirty="0"/>
              <a:t>运营管理改革的基本思路</a:t>
            </a:r>
            <a:endParaRPr lang="en-US" altLang="zh-CN" sz="2800" dirty="0"/>
          </a:p>
          <a:p>
            <a:r>
              <a:rPr lang="zh-CN" altLang="en-US" sz="2800" dirty="0"/>
              <a:t>市场主体的培育</a:t>
            </a:r>
            <a:endParaRPr lang="en-US" altLang="zh-CN" sz="2800" dirty="0"/>
          </a:p>
          <a:p>
            <a:r>
              <a:rPr lang="zh-CN" altLang="en-US" sz="2800" dirty="0"/>
              <a:t>体育场馆运营管理企业化改革</a:t>
            </a:r>
            <a:endParaRPr lang="en-US" altLang="zh-CN" sz="2800" dirty="0"/>
          </a:p>
          <a:p>
            <a:r>
              <a:rPr lang="zh-CN" altLang="en-US" sz="2800" dirty="0"/>
              <a:t>体育综合体</a:t>
            </a:r>
            <a:endParaRPr lang="en-US" altLang="zh-CN" sz="2800" dirty="0"/>
          </a:p>
          <a:p>
            <a:r>
              <a:rPr lang="zh-CN" altLang="en-US" sz="2800" dirty="0"/>
              <a:t>体育场馆两改方案设计</a:t>
            </a:r>
            <a:endParaRPr lang="en-US" altLang="zh-CN" sz="2800"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灯片编号占位符 4"/>
          <p:cNvSpPr txBox="1">
            <a:spLocks noGrp="1"/>
          </p:cNvSpPr>
          <p:nvPr>
            <p:ph type="sldNum" sz="quarter" idx="12"/>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hangingPunct="1">
              <a:buFont typeface="Arial" panose="020B0604020202020204" pitchFamily="34" charset="0"/>
              <a:buChar char="•"/>
            </a:pPr>
            <a:fld id="{9A0DB2DC-4C9A-4742-B13C-FB6460FD3503}" type="slidenum">
              <a:rPr lang="zh-CN" altLang="en-US" sz="800" dirty="0">
                <a:solidFill>
                  <a:srgbClr val="595959"/>
                </a:solidFill>
              </a:rPr>
            </a:fld>
            <a:endParaRPr lang="zh-CN" altLang="en-US" sz="800" dirty="0">
              <a:solidFill>
                <a:srgbClr val="595959"/>
              </a:solidFill>
              <a:latin typeface="Calibri" panose="020F0502020204030204" pitchFamily="34" charset="0"/>
              <a:sym typeface="Calibri" panose="020F0502020204030204" pitchFamily="34" charset="0"/>
            </a:endParaRPr>
          </a:p>
        </p:txBody>
      </p:sp>
      <p:sp>
        <p:nvSpPr>
          <p:cNvPr id="26627" name="Rectangle 2"/>
          <p:cNvSpPr>
            <a:spLocks noGrp="1"/>
          </p:cNvSpPr>
          <p:nvPr>
            <p:ph type="title"/>
          </p:nvPr>
        </p:nvSpPr>
        <p:spPr>
          <a:xfrm>
            <a:off x="0" y="700088"/>
            <a:ext cx="11885613" cy="914400"/>
          </a:xfrm>
          <a:ln/>
        </p:spPr>
        <p:txBody>
          <a:bodyPr vert="horz" wrap="square" lIns="1188720" tIns="45720" rIns="274320" bIns="45720" anchor="ctr"/>
          <a:p>
            <a:r>
              <a:rPr lang="zh-CN" altLang="en-US" dirty="0"/>
              <a:t>乐视体育</a:t>
            </a:r>
            <a:r>
              <a:rPr lang="zh-CN" altLang="zh-CN" dirty="0"/>
              <a:t>中心2014年活动类型统计</a:t>
            </a:r>
            <a:endParaRPr lang="zh-CN" altLang="zh-CN" dirty="0"/>
          </a:p>
        </p:txBody>
      </p:sp>
      <p:sp>
        <p:nvSpPr>
          <p:cNvPr id="26628" name="Rectangle 3"/>
          <p:cNvSpPr>
            <a:spLocks noGrp="1"/>
          </p:cNvSpPr>
          <p:nvPr>
            <p:ph type="body"/>
          </p:nvPr>
        </p:nvSpPr>
        <p:spPr>
          <a:ln/>
        </p:spPr>
        <p:txBody>
          <a:bodyPr vert="horz" wrap="square" lIns="91440" tIns="45720" rIns="91440" bIns="45720" anchor="t"/>
          <a:p>
            <a:endParaRPr lang="zh-CN" altLang="zh-CN" dirty="0"/>
          </a:p>
        </p:txBody>
      </p:sp>
      <p:pic>
        <p:nvPicPr>
          <p:cNvPr id="26629" name="Picture 4"/>
          <p:cNvPicPr>
            <a:picLocks noChangeAspect="1"/>
          </p:cNvPicPr>
          <p:nvPr/>
        </p:nvPicPr>
        <p:blipFill>
          <a:blip r:embed="rId1"/>
          <a:stretch>
            <a:fillRect/>
          </a:stretch>
        </p:blipFill>
        <p:spPr>
          <a:xfrm>
            <a:off x="2052638" y="2066925"/>
            <a:ext cx="7502525" cy="4198938"/>
          </a:xfrm>
          <a:prstGeom prst="rect">
            <a:avLst/>
          </a:prstGeom>
          <a:noFill/>
          <a:ln w="9525">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title"/>
          </p:nvPr>
        </p:nvSpPr>
        <p:spPr>
          <a:xfrm>
            <a:off x="0" y="428625"/>
            <a:ext cx="11885613" cy="914400"/>
          </a:xfrm>
          <a:ln/>
        </p:spPr>
        <p:txBody>
          <a:bodyPr vert="horz" wrap="square" lIns="1188720" tIns="45720" rIns="274320" bIns="45720" anchor="ctr"/>
          <a:p>
            <a:r>
              <a:rPr lang="zh-CN" altLang="en-US" b="1" dirty="0"/>
              <a:t>乐视体育</a:t>
            </a:r>
            <a:r>
              <a:rPr lang="zh-CN" altLang="zh-CN" b="1" dirty="0"/>
              <a:t>中心近年来收入结构</a:t>
            </a:r>
            <a:endParaRPr lang="zh-CN" altLang="zh-CN" dirty="0"/>
          </a:p>
        </p:txBody>
      </p:sp>
      <p:sp>
        <p:nvSpPr>
          <p:cNvPr id="27651" name="Rectangle 3"/>
          <p:cNvSpPr>
            <a:spLocks noGrp="1"/>
          </p:cNvSpPr>
          <p:nvPr>
            <p:ph type="body"/>
          </p:nvPr>
        </p:nvSpPr>
        <p:spPr>
          <a:ln/>
        </p:spPr>
        <p:txBody>
          <a:bodyPr vert="horz" wrap="square" lIns="91440" tIns="45720" rIns="91440" bIns="45720" anchor="t"/>
          <a:p>
            <a:endParaRPr lang="zh-CN" altLang="zh-CN" dirty="0"/>
          </a:p>
        </p:txBody>
      </p:sp>
      <p:pic>
        <p:nvPicPr>
          <p:cNvPr id="27652" name="Picture 4"/>
          <p:cNvPicPr>
            <a:picLocks noChangeAspect="1"/>
          </p:cNvPicPr>
          <p:nvPr/>
        </p:nvPicPr>
        <p:blipFill>
          <a:blip r:embed="rId1"/>
          <a:stretch>
            <a:fillRect/>
          </a:stretch>
        </p:blipFill>
        <p:spPr>
          <a:xfrm>
            <a:off x="1244600" y="1628775"/>
            <a:ext cx="8750300" cy="5124450"/>
          </a:xfrm>
          <a:prstGeom prst="rect">
            <a:avLst/>
          </a:prstGeom>
          <a:noFill/>
          <a:ln w="9525">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Grp="1"/>
          </p:cNvSpPr>
          <p:nvPr>
            <p:ph type="title"/>
          </p:nvPr>
        </p:nvSpPr>
        <p:spPr>
          <a:xfrm>
            <a:off x="0" y="588963"/>
            <a:ext cx="11885613" cy="914400"/>
          </a:xfrm>
          <a:ln/>
        </p:spPr>
        <p:txBody>
          <a:bodyPr vert="horz" wrap="square" lIns="1188720" tIns="45720" rIns="274320" bIns="45720" anchor="ctr"/>
          <a:p>
            <a:r>
              <a:rPr lang="zh-CN" altLang="en-US" dirty="0"/>
              <a:t>乐视体育</a:t>
            </a:r>
            <a:r>
              <a:rPr lang="zh-CN" altLang="zh-CN" dirty="0"/>
              <a:t>中心主要赞助商</a:t>
            </a:r>
            <a:endParaRPr lang="zh-CN" altLang="zh-CN" dirty="0"/>
          </a:p>
        </p:txBody>
      </p:sp>
      <p:sp>
        <p:nvSpPr>
          <p:cNvPr id="28675" name="Rectangle 3"/>
          <p:cNvSpPr>
            <a:spLocks noGrp="1"/>
          </p:cNvSpPr>
          <p:nvPr>
            <p:ph type="body"/>
          </p:nvPr>
        </p:nvSpPr>
        <p:spPr>
          <a:ln/>
        </p:spPr>
        <p:txBody>
          <a:bodyPr vert="horz" wrap="square" lIns="91440" tIns="45720" rIns="91440" bIns="45720" anchor="t"/>
          <a:p>
            <a:endParaRPr lang="zh-CN" altLang="zh-CN" dirty="0"/>
          </a:p>
        </p:txBody>
      </p:sp>
      <p:pic>
        <p:nvPicPr>
          <p:cNvPr id="28676" name="Picture 4"/>
          <p:cNvPicPr>
            <a:picLocks noChangeAspect="1"/>
          </p:cNvPicPr>
          <p:nvPr/>
        </p:nvPicPr>
        <p:blipFill>
          <a:blip r:embed="rId1"/>
          <a:stretch>
            <a:fillRect/>
          </a:stretch>
        </p:blipFill>
        <p:spPr>
          <a:xfrm>
            <a:off x="1304925" y="1701800"/>
            <a:ext cx="8474075" cy="4648200"/>
          </a:xfrm>
          <a:prstGeom prst="rect">
            <a:avLst/>
          </a:prstGeom>
          <a:noFill/>
          <a:ln w="9525">
            <a:noFill/>
          </a:ln>
        </p:spPr>
      </p:pic>
      <p:pic>
        <p:nvPicPr>
          <p:cNvPr id="23557" name="Picture 5"/>
          <p:cNvPicPr>
            <a:picLocks noChangeAspect="1" noChangeArrowheads="1"/>
          </p:cNvPicPr>
          <p:nvPr/>
        </p:nvPicPr>
        <p:blipFill>
          <a:blip r:embed="rId2"/>
          <a:srcRect/>
          <a:stretch>
            <a:fillRect/>
          </a:stretch>
        </p:blipFill>
        <p:spPr bwMode="auto">
          <a:xfrm>
            <a:off x="4076700" y="1828800"/>
            <a:ext cx="1889125" cy="1063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p:cNvSpPr>
          <p:nvPr>
            <p:ph type="title"/>
          </p:nvPr>
        </p:nvSpPr>
        <p:spPr>
          <a:xfrm>
            <a:off x="306388" y="777875"/>
            <a:ext cx="11885612" cy="914400"/>
          </a:xfrm>
          <a:ln/>
        </p:spPr>
        <p:txBody>
          <a:bodyPr vert="horz" wrap="square" lIns="1188720" tIns="45720" rIns="274320" bIns="45720" anchor="ctr"/>
          <a:p>
            <a:r>
              <a:rPr lang="zh-CN" altLang="en-US" b="1" dirty="0"/>
              <a:t>乐视体育</a:t>
            </a:r>
            <a:r>
              <a:rPr lang="zh-CN" altLang="zh-CN" b="1" dirty="0"/>
              <a:t>中心输出管理</a:t>
            </a:r>
            <a:endParaRPr lang="zh-CN" altLang="zh-CN" dirty="0"/>
          </a:p>
        </p:txBody>
      </p:sp>
      <p:sp>
        <p:nvSpPr>
          <p:cNvPr id="29699" name="Rectangle 3"/>
          <p:cNvSpPr>
            <a:spLocks noGrp="1"/>
          </p:cNvSpPr>
          <p:nvPr>
            <p:ph type="body"/>
          </p:nvPr>
        </p:nvSpPr>
        <p:spPr>
          <a:ln/>
        </p:spPr>
        <p:txBody>
          <a:bodyPr vert="horz" wrap="square" lIns="91440" tIns="45720" rIns="91440" bIns="45720" anchor="t"/>
          <a:p>
            <a:endParaRPr lang="zh-CN" altLang="zh-CN" dirty="0"/>
          </a:p>
        </p:txBody>
      </p:sp>
      <p:pic>
        <p:nvPicPr>
          <p:cNvPr id="29700" name="Picture 4"/>
          <p:cNvPicPr>
            <a:picLocks noChangeAspect="1"/>
          </p:cNvPicPr>
          <p:nvPr/>
        </p:nvPicPr>
        <p:blipFill>
          <a:blip r:embed="rId1"/>
          <a:stretch>
            <a:fillRect/>
          </a:stretch>
        </p:blipFill>
        <p:spPr>
          <a:xfrm>
            <a:off x="1304925" y="1839913"/>
            <a:ext cx="8664575" cy="4718050"/>
          </a:xfrm>
          <a:prstGeom prst="rect">
            <a:avLst/>
          </a:prstGeom>
          <a:noFill/>
          <a:ln w="9525">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日期占位符 2"/>
          <p:cNvSpPr txBox="1">
            <a:spLocks noGrp="1"/>
          </p:cNvSpPr>
          <p:nvPr>
            <p:ph type="dt" sz="half" idx="10"/>
          </p:nvPr>
        </p:nvSpPr>
        <p:spPr>
          <a:ln/>
        </p:spPr>
        <p:txBody>
          <a:bodyPr anchor="ctr"/>
          <a:p>
            <a:pPr marL="0" indent="0" eaLnBrk="1" hangingPunct="1">
              <a:lnSpc>
                <a:spcPct val="100000"/>
              </a:lnSpc>
              <a:spcBef>
                <a:spcPct val="0"/>
              </a:spcBef>
              <a:buNone/>
            </a:pPr>
            <a:fld id="{BB962C8B-B14F-4D97-AF65-F5344CB8AC3E}" type="datetime1">
              <a:rPr lang="zh-CN" altLang="en-US" sz="1200" dirty="0">
                <a:solidFill>
                  <a:srgbClr val="898989"/>
                </a:solidFill>
                <a:latin typeface="Arial" panose="020B0604020202020204" pitchFamily="34" charset="0"/>
              </a:rPr>
            </a:fld>
            <a:endParaRPr lang="zh-CN" altLang="en-US" sz="1200" dirty="0">
              <a:solidFill>
                <a:srgbClr val="898989"/>
              </a:solidFill>
              <a:latin typeface="Arial" panose="020B0604020202020204" pitchFamily="34" charset="0"/>
            </a:endParaRPr>
          </a:p>
        </p:txBody>
      </p:sp>
      <p:pic>
        <p:nvPicPr>
          <p:cNvPr id="205826" name="Picture 2"/>
          <p:cNvPicPr>
            <a:picLocks noChangeAspect="1" noChangeArrowheads="1"/>
          </p:cNvPicPr>
          <p:nvPr/>
        </p:nvPicPr>
        <p:blipFill>
          <a:blip r:embed="rId1"/>
          <a:srcRect/>
          <a:stretch>
            <a:fillRect/>
          </a:stretch>
        </p:blipFill>
        <p:spPr bwMode="auto">
          <a:xfrm>
            <a:off x="0" y="1079500"/>
            <a:ext cx="5051425" cy="50958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27" name="Picture 3"/>
          <p:cNvPicPr>
            <a:picLocks noChangeAspect="1" noChangeArrowheads="1"/>
          </p:cNvPicPr>
          <p:nvPr/>
        </p:nvPicPr>
        <p:blipFill>
          <a:blip r:embed="rId2"/>
          <a:srcRect/>
          <a:stretch>
            <a:fillRect/>
          </a:stretch>
        </p:blipFill>
        <p:spPr bwMode="auto">
          <a:xfrm>
            <a:off x="5307013" y="2278063"/>
            <a:ext cx="6034088" cy="40830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TextBox 3"/>
          <p:cNvSpPr txBox="1"/>
          <p:nvPr/>
        </p:nvSpPr>
        <p:spPr>
          <a:xfrm>
            <a:off x="5576888" y="1079500"/>
            <a:ext cx="6026150" cy="6461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stStyle>
          <a:p>
            <a:pPr marL="0" lvl="0" indent="0">
              <a:lnSpc>
                <a:spcPct val="100000"/>
              </a:lnSpc>
              <a:spcBef>
                <a:spcPct val="0"/>
              </a:spcBef>
              <a:buNone/>
            </a:pPr>
            <a:r>
              <a:rPr lang="zh-CN" altLang="en-US" sz="3600" b="1" dirty="0">
                <a:latin typeface="华文琥珀" panose="02010800040101010101" pitchFamily="2" charset="-122"/>
                <a:ea typeface="华文琥珀" panose="02010800040101010101" pitchFamily="2" charset="-122"/>
              </a:rPr>
              <a:t>重庆巴南华熙</a:t>
            </a:r>
            <a:r>
              <a:rPr lang="en-US" altLang="zh-CN" sz="3600" b="1" dirty="0">
                <a:latin typeface="华文琥珀" panose="02010800040101010101" pitchFamily="2" charset="-122"/>
                <a:ea typeface="华文琥珀" panose="02010800040101010101" pitchFamily="2" charset="-122"/>
              </a:rPr>
              <a:t>LIVE·</a:t>
            </a:r>
            <a:r>
              <a:rPr lang="zh-CN" altLang="en-US" sz="3600" b="1" dirty="0">
                <a:latin typeface="华文琥珀" panose="02010800040101010101" pitchFamily="2" charset="-122"/>
                <a:ea typeface="华文琥珀" panose="02010800040101010101" pitchFamily="2" charset="-122"/>
              </a:rPr>
              <a:t>鱼洞项目</a:t>
            </a:r>
            <a:endParaRPr lang="zh-CN" altLang="en-US" sz="3600" b="1" dirty="0">
              <a:latin typeface="华文琥珀" panose="02010800040101010101" pitchFamily="2" charset="-122"/>
              <a:ea typeface="华文琥珀" panose="02010800040101010101" pitchFamily="2" charset="-122"/>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ln/>
        </p:spPr>
        <p:txBody>
          <a:bodyPr vert="horz" wrap="square" lIns="1188720" tIns="45720" rIns="274320" bIns="45720" anchor="ctr"/>
          <a:p>
            <a:r>
              <a:rPr lang="zh-CN" altLang="en-US" dirty="0"/>
              <a:t>三、</a:t>
            </a:r>
            <a:r>
              <a:rPr lang="zh-CN" altLang="zh-CN" dirty="0"/>
              <a:t>市场主体的培育</a:t>
            </a:r>
            <a:endParaRPr lang="zh-CN" altLang="zh-CN" dirty="0"/>
          </a:p>
        </p:txBody>
      </p:sp>
      <p:sp>
        <p:nvSpPr>
          <p:cNvPr id="31747" name="Rectangle 3"/>
          <p:cNvSpPr>
            <a:spLocks noGrp="1"/>
          </p:cNvSpPr>
          <p:nvPr>
            <p:ph type="body"/>
          </p:nvPr>
        </p:nvSpPr>
        <p:spPr>
          <a:xfrm>
            <a:off x="738188" y="2205038"/>
            <a:ext cx="10147300" cy="3670300"/>
          </a:xfrm>
          <a:ln/>
        </p:spPr>
        <p:txBody>
          <a:bodyPr vert="horz" wrap="square" lIns="91440" tIns="45720" rIns="91440" bIns="45720" anchor="t"/>
          <a:p>
            <a:r>
              <a:rPr lang="zh-CN" altLang="zh-CN" sz="2800" dirty="0"/>
              <a:t>         依托当地的大型体育场馆管理机构或专业体育场馆运营机构，组建专业的运营公司，承接中小型全民健身中心或社区会所的运营。</a:t>
            </a:r>
            <a:endParaRPr lang="zh-CN" altLang="zh-CN" sz="2800" dirty="0"/>
          </a:p>
          <a:p>
            <a:r>
              <a:rPr lang="zh-CN" altLang="zh-CN" sz="2800" dirty="0"/>
              <a:t>      目前的成功案例</a:t>
            </a:r>
            <a:r>
              <a:rPr lang="zh-CN" altLang="zh-CN" sz="2800" dirty="0">
                <a:latin typeface="Arial" panose="020B0604020202020204" pitchFamily="34" charset="0"/>
                <a:sym typeface="Arial" panose="020B0604020202020204" pitchFamily="34" charset="0"/>
              </a:rPr>
              <a:t>——</a:t>
            </a:r>
            <a:r>
              <a:rPr lang="zh-CN" altLang="zh-CN" sz="2800" dirty="0"/>
              <a:t>龙江体育馆，通过成立南京龙江体育文化传播有限公司，对外输出管理，已承接鼓楼区全民健身中心和栖霞区全民健身中心。中南文体公司承接30余家社区会所的管理。博威体育已承接多所学校和全民健身中心的管理。</a:t>
            </a:r>
            <a:endParaRPr lang="zh-CN" altLang="zh-CN" sz="2800"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Grp="1"/>
          </p:cNvSpPr>
          <p:nvPr>
            <p:ph type="title"/>
          </p:nvPr>
        </p:nvSpPr>
        <p:spPr>
          <a:xfrm>
            <a:off x="0" y="528638"/>
            <a:ext cx="11885613" cy="914400"/>
          </a:xfrm>
          <a:ln/>
        </p:spPr>
        <p:txBody>
          <a:bodyPr vert="horz" wrap="square" lIns="1188720" tIns="45720" rIns="274320" bIns="45720" anchor="ctr"/>
          <a:p>
            <a:pPr eaLnBrk="1" hangingPunct="1"/>
            <a:r>
              <a:rPr lang="zh-CN" altLang="en-US" dirty="0"/>
              <a:t>南通中南文体产业（爱玛会）</a:t>
            </a:r>
            <a:endParaRPr lang="zh-CN" altLang="en-US" dirty="0"/>
          </a:p>
        </p:txBody>
      </p:sp>
      <p:sp>
        <p:nvSpPr>
          <p:cNvPr id="32771" name="Rectangle 3"/>
          <p:cNvSpPr>
            <a:spLocks noGrp="1"/>
          </p:cNvSpPr>
          <p:nvPr>
            <p:ph idx="1"/>
          </p:nvPr>
        </p:nvSpPr>
        <p:spPr>
          <a:xfrm>
            <a:off x="688975" y="1614488"/>
            <a:ext cx="10868025" cy="4391025"/>
          </a:xfrm>
          <a:ln/>
        </p:spPr>
        <p:txBody>
          <a:bodyPr vert="horz" wrap="square" lIns="91440" tIns="45720" rIns="91440" bIns="45720" anchor="t"/>
          <a:p>
            <a:pPr eaLnBrk="1" hangingPunct="1">
              <a:lnSpc>
                <a:spcPct val="110000"/>
              </a:lnSpc>
            </a:pPr>
            <a:r>
              <a:rPr lang="en-US" altLang="zh-CN" sz="2400" dirty="0"/>
              <a:t>       </a:t>
            </a:r>
            <a:r>
              <a:rPr lang="zh-CN" altLang="zh-CN" sz="2400" dirty="0"/>
              <a:t>爱玛会是南通体育会展中心的运营商，2012年获得安徽马鞍山体育会展中心的运营权，2014年再次获得南通港闸区文体中心运营权。爱玛会是专注于中小城市，依托其独特的文体资源和营销优势，</a:t>
            </a:r>
            <a:r>
              <a:rPr lang="zh-CN" altLang="en-US" sz="2400" dirty="0"/>
              <a:t>在国内独创性进行健身运动社区化连锁运营，打造中国第一个</a:t>
            </a:r>
            <a:r>
              <a:rPr lang="zh-CN" altLang="en-US" sz="2400" dirty="0">
                <a:latin typeface="Arial" panose="020B0604020202020204" pitchFamily="34" charset="0"/>
              </a:rPr>
              <a:t>“</a:t>
            </a:r>
            <a:r>
              <a:rPr lang="zh-CN" altLang="en-US" sz="2400" dirty="0"/>
              <a:t>社区会所</a:t>
            </a:r>
            <a:r>
              <a:rPr lang="zh-CN" altLang="en-US" sz="2400" dirty="0">
                <a:latin typeface="Arial" panose="020B0604020202020204" pitchFamily="34" charset="0"/>
              </a:rPr>
              <a:t>”</a:t>
            </a:r>
            <a:r>
              <a:rPr lang="zh-CN" altLang="en-US" sz="2400" dirty="0"/>
              <a:t>品牌概念。爱玛会与地产开发商、社区物业公司紧密合作，向社区业主和居民提供高品质的社区生活增值服务，服务的地产品牌包括华润置地、中南建设、景瑞地产、冠城大通、安泰地产以及碧桂园等，</a:t>
            </a:r>
            <a:r>
              <a:rPr lang="zh-CN" altLang="zh-CN" sz="2400" dirty="0"/>
              <a:t>短短不到2年，社区会所运营已近30家，网络遍布辽宁、山东、江苏和浙江四省。</a:t>
            </a:r>
            <a:r>
              <a:rPr lang="zh-CN" altLang="en-US" sz="2400" dirty="0"/>
              <a:t>目前爱玛会社区会所品牌已经在20多个城市运营社区会所近30家。</a:t>
            </a:r>
            <a:endParaRPr lang="zh-CN" altLang="zh-CN" sz="2400"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图片 2"/>
          <p:cNvPicPr>
            <a:picLocks noChangeAspect="1"/>
          </p:cNvPicPr>
          <p:nvPr/>
        </p:nvPicPr>
        <p:blipFill>
          <a:blip r:embed="rId1"/>
          <a:stretch>
            <a:fillRect/>
          </a:stretch>
        </p:blipFill>
        <p:spPr>
          <a:xfrm>
            <a:off x="0" y="0"/>
            <a:ext cx="12020550" cy="6742113"/>
          </a:xfrm>
          <a:prstGeom prst="rect">
            <a:avLst/>
          </a:prstGeom>
          <a:noFill/>
          <a:ln w="9525">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2"/>
          <p:cNvPicPr>
            <a:picLocks noChangeAspect="1"/>
          </p:cNvPicPr>
          <p:nvPr/>
        </p:nvPicPr>
        <p:blipFill>
          <a:blip r:embed="rId1"/>
          <a:stretch>
            <a:fillRect/>
          </a:stretch>
        </p:blipFill>
        <p:spPr>
          <a:xfrm>
            <a:off x="0" y="117475"/>
            <a:ext cx="6577013" cy="2593975"/>
          </a:xfrm>
          <a:prstGeom prst="rect">
            <a:avLst/>
          </a:prstGeom>
          <a:noFill/>
          <a:ln w="9525">
            <a:noFill/>
          </a:ln>
        </p:spPr>
      </p:pic>
      <p:pic>
        <p:nvPicPr>
          <p:cNvPr id="34819" name="Picture 3"/>
          <p:cNvPicPr>
            <a:picLocks noChangeAspect="1"/>
          </p:cNvPicPr>
          <p:nvPr/>
        </p:nvPicPr>
        <p:blipFill>
          <a:blip r:embed="rId2"/>
          <a:stretch>
            <a:fillRect/>
          </a:stretch>
        </p:blipFill>
        <p:spPr>
          <a:xfrm>
            <a:off x="2255838" y="2781300"/>
            <a:ext cx="8902700" cy="3838575"/>
          </a:xfrm>
          <a:prstGeom prst="rect">
            <a:avLst/>
          </a:prstGeom>
          <a:noFill/>
          <a:ln w="9525">
            <a:noFill/>
          </a:ln>
        </p:spPr>
      </p:pic>
      <p:pic>
        <p:nvPicPr>
          <p:cNvPr id="34820" name="Picture 4"/>
          <p:cNvPicPr>
            <a:picLocks noChangeAspect="1"/>
          </p:cNvPicPr>
          <p:nvPr/>
        </p:nvPicPr>
        <p:blipFill>
          <a:blip r:embed="rId3"/>
          <a:stretch>
            <a:fillRect/>
          </a:stretch>
        </p:blipFill>
        <p:spPr>
          <a:xfrm>
            <a:off x="6864350" y="260350"/>
            <a:ext cx="5087938" cy="2446338"/>
          </a:xfrm>
          <a:prstGeom prst="rect">
            <a:avLst/>
          </a:prstGeom>
          <a:noFill/>
          <a:ln w="9525">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p:cNvSpPr>
          <p:nvPr>
            <p:ph type="title"/>
          </p:nvPr>
        </p:nvSpPr>
        <p:spPr>
          <a:ln/>
        </p:spPr>
        <p:txBody>
          <a:bodyPr vert="horz" wrap="square" lIns="1188720" tIns="45720" rIns="274320" bIns="45720" anchor="ctr"/>
          <a:p>
            <a:pPr eaLnBrk="1" hangingPunct="1"/>
            <a:r>
              <a:rPr lang="zh-CN" altLang="en-US" sz="3400" b="1" dirty="0"/>
              <a:t>无锡市博威体育产业投资发展有限公司</a:t>
            </a:r>
            <a:endParaRPr lang="zh-CN" altLang="en-US" sz="3400" b="1" dirty="0"/>
          </a:p>
        </p:txBody>
      </p:sp>
      <p:sp>
        <p:nvSpPr>
          <p:cNvPr id="35843" name="Rectangle 3"/>
          <p:cNvSpPr>
            <a:spLocks noGrp="1"/>
          </p:cNvSpPr>
          <p:nvPr>
            <p:ph idx="1"/>
          </p:nvPr>
        </p:nvSpPr>
        <p:spPr>
          <a:xfrm>
            <a:off x="812800" y="2263775"/>
            <a:ext cx="10820400" cy="4002088"/>
          </a:xfrm>
          <a:ln/>
        </p:spPr>
        <p:txBody>
          <a:bodyPr vert="horz" wrap="square" lIns="91440" tIns="45720" rIns="91440" bIns="45720" anchor="t"/>
          <a:p>
            <a:pPr eaLnBrk="1" hangingPunct="1"/>
            <a:r>
              <a:rPr lang="zh-CN" altLang="en-US" sz="2400" dirty="0"/>
              <a:t>博威公司受无锡市体育场馆和训练管理中心委托，管理和经营政府投资建设的无锡体育中心体育馆、游泳跳水馆、网球馆和中央健身公园。</a:t>
            </a:r>
            <a:endParaRPr lang="zh-CN" altLang="en-US" sz="2400" dirty="0"/>
          </a:p>
          <a:p>
            <a:pPr eaLnBrk="1" hangingPunct="1"/>
            <a:r>
              <a:rPr lang="zh-CN" altLang="en-US" sz="2400" dirty="0"/>
              <a:t>博威公司依托大型体育场馆，积极开展全民健身、体育培训、体育赛事、会展、演艺、体育旅游、场馆租赁以及对外输出管理等业务。通过</a:t>
            </a:r>
            <a:r>
              <a:rPr lang="zh-CN" altLang="en-US" sz="2400" dirty="0">
                <a:latin typeface="Arial" panose="020B0604020202020204" pitchFamily="34" charset="0"/>
              </a:rPr>
              <a:t>“</a:t>
            </a:r>
            <a:r>
              <a:rPr lang="zh-CN" altLang="en-US" sz="2400" dirty="0"/>
              <a:t>企业化管理、市场化运作、社会化服务</a:t>
            </a:r>
            <a:r>
              <a:rPr lang="zh-CN" altLang="en-US" sz="2400" dirty="0">
                <a:latin typeface="Arial" panose="020B0604020202020204" pitchFamily="34" charset="0"/>
              </a:rPr>
              <a:t>”</a:t>
            </a:r>
            <a:r>
              <a:rPr lang="zh-CN" altLang="en-US" sz="2400" dirty="0"/>
              <a:t>，逐步实现了体育场馆的自主经营、自负盈亏、自我约束、自我发展，不但保证了大型体育赛事的需要，而且满足了人民群众的日常健身需求，取得了良好的经济效益和社会效益，在全国体育场馆领域具有一定影响力。</a:t>
            </a:r>
            <a:endParaRPr lang="zh-CN" altLang="en-US" sz="2400"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p:cNvSpPr>
          <p:nvPr>
            <p:ph type="title"/>
          </p:nvPr>
        </p:nvSpPr>
        <p:spPr>
          <a:xfrm>
            <a:off x="0" y="577850"/>
            <a:ext cx="11885613" cy="914400"/>
          </a:xfrm>
          <a:ln/>
        </p:spPr>
        <p:txBody>
          <a:bodyPr vert="horz" wrap="square" lIns="1188720" tIns="45720" rIns="274320" bIns="45720" anchor="ctr"/>
          <a:p>
            <a:r>
              <a:rPr lang="zh-CN" altLang="zh-CN" sz="3400" b="1" dirty="0">
                <a:latin typeface="黑体" panose="02010609060101010101" pitchFamily="49" charset="-122"/>
                <a:ea typeface="黑体" panose="02010609060101010101" pitchFamily="49" charset="-122"/>
              </a:rPr>
              <a:t>一、体育场馆运营</a:t>
            </a:r>
            <a:r>
              <a:rPr lang="zh-CN" altLang="en-US" sz="3400" b="1" dirty="0">
                <a:latin typeface="黑体" panose="02010609060101010101" pitchFamily="49" charset="-122"/>
                <a:ea typeface="黑体" panose="02010609060101010101" pitchFamily="49" charset="-122"/>
              </a:rPr>
              <a:t>改革必要性</a:t>
            </a:r>
            <a:endParaRPr lang="zh-CN" altLang="zh-CN" sz="3400" b="1" dirty="0">
              <a:latin typeface="黑体" panose="02010609060101010101" pitchFamily="49" charset="-122"/>
              <a:ea typeface="黑体" panose="02010609060101010101" pitchFamily="49" charset="-122"/>
            </a:endParaRPr>
          </a:p>
        </p:txBody>
      </p:sp>
      <p:sp>
        <p:nvSpPr>
          <p:cNvPr id="9219" name="Rectangle 3"/>
          <p:cNvSpPr>
            <a:spLocks noGrp="1"/>
          </p:cNvSpPr>
          <p:nvPr>
            <p:ph type="body"/>
          </p:nvPr>
        </p:nvSpPr>
        <p:spPr>
          <a:xfrm>
            <a:off x="647700" y="1581150"/>
            <a:ext cx="10807700" cy="5086350"/>
          </a:xfrm>
          <a:ln/>
        </p:spPr>
        <p:txBody>
          <a:bodyPr vert="horz" wrap="square" lIns="91440" tIns="45720" rIns="91440" bIns="45720" anchor="t"/>
          <a:p>
            <a:r>
              <a:rPr lang="zh-CN" altLang="zh-CN" sz="2400" dirty="0"/>
              <a:t>专业化与社会分工的细化</a:t>
            </a:r>
            <a:endParaRPr lang="zh-CN" altLang="zh-CN" sz="2400" dirty="0"/>
          </a:p>
          <a:p>
            <a:r>
              <a:rPr lang="zh-CN" altLang="zh-CN" sz="2400" dirty="0"/>
              <a:t>政府支持社会力量参与（政策支持和市场需求）</a:t>
            </a:r>
            <a:endParaRPr lang="zh-CN" altLang="zh-CN" sz="2400" dirty="0"/>
          </a:p>
          <a:p>
            <a:r>
              <a:rPr lang="zh-CN" altLang="zh-CN" sz="2400" dirty="0"/>
              <a:t>消费者需求的多元化</a:t>
            </a:r>
            <a:endParaRPr lang="zh-CN" altLang="zh-CN" sz="2400" dirty="0"/>
          </a:p>
          <a:p>
            <a:r>
              <a:rPr lang="zh-CN" altLang="zh-CN" sz="2400" dirty="0"/>
              <a:t>服务内容不足与缺失（运营内容为王）</a:t>
            </a:r>
            <a:endParaRPr lang="zh-CN" altLang="zh-CN" sz="2400" dirty="0"/>
          </a:p>
          <a:p>
            <a:r>
              <a:rPr lang="zh-CN" altLang="zh-CN" sz="2400" dirty="0"/>
              <a:t>传统运营模式的限制（资金、自身运营能力、薪酬、人事、预算管理等）</a:t>
            </a:r>
            <a:endParaRPr lang="zh-CN" altLang="zh-CN" sz="2400" dirty="0"/>
          </a:p>
          <a:p>
            <a:r>
              <a:rPr lang="zh-CN" altLang="zh-CN" sz="2400" dirty="0"/>
              <a:t>税制改革（营改增，税负提高，自主运营转向分工合作）</a:t>
            </a:r>
            <a:endParaRPr lang="zh-CN" altLang="zh-CN" sz="2400" dirty="0"/>
          </a:p>
          <a:p>
            <a:r>
              <a:rPr lang="zh-CN" altLang="zh-CN" sz="2400" dirty="0"/>
              <a:t>社会保障制度改革</a:t>
            </a:r>
            <a:endParaRPr lang="zh-CN" altLang="zh-CN"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p:cNvSpPr>
          <p:nvPr>
            <p:ph type="title"/>
          </p:nvPr>
        </p:nvSpPr>
        <p:spPr>
          <a:xfrm>
            <a:off x="431800" y="304800"/>
            <a:ext cx="11328400" cy="892175"/>
          </a:xfrm>
          <a:ln/>
        </p:spPr>
        <p:txBody>
          <a:bodyPr vert="horz" wrap="square" lIns="1188720" tIns="45720" rIns="274320" bIns="45720" anchor="ctr"/>
          <a:p>
            <a:pPr eaLnBrk="1" hangingPunct="1"/>
            <a:r>
              <a:rPr lang="zh-CN" altLang="en-US" sz="3400" b="1" dirty="0"/>
              <a:t>博威公司形成自身管理的</a:t>
            </a:r>
            <a:r>
              <a:rPr lang="zh-CN" altLang="en-US" sz="3400" b="1" dirty="0">
                <a:latin typeface="Arial" panose="020B0604020202020204" pitchFamily="34" charset="0"/>
              </a:rPr>
              <a:t>“</a:t>
            </a:r>
            <a:r>
              <a:rPr lang="zh-CN" altLang="en-US" sz="3400" b="1" dirty="0"/>
              <a:t>金牌服务</a:t>
            </a:r>
            <a:r>
              <a:rPr lang="zh-CN" altLang="en-US" sz="3400" b="1" dirty="0">
                <a:latin typeface="Arial" panose="020B0604020202020204" pitchFamily="34" charset="0"/>
              </a:rPr>
              <a:t>”</a:t>
            </a:r>
            <a:r>
              <a:rPr lang="zh-CN" altLang="en-US" sz="3400" b="1" dirty="0"/>
              <a:t>标准</a:t>
            </a:r>
            <a:endParaRPr lang="zh-CN" altLang="en-US" sz="3400" b="1" dirty="0"/>
          </a:p>
        </p:txBody>
      </p:sp>
      <p:sp>
        <p:nvSpPr>
          <p:cNvPr id="36867" name="Rectangle 3"/>
          <p:cNvSpPr>
            <a:spLocks noGrp="1"/>
          </p:cNvSpPr>
          <p:nvPr>
            <p:ph idx="1"/>
          </p:nvPr>
        </p:nvSpPr>
        <p:spPr>
          <a:ln/>
        </p:spPr>
        <p:txBody>
          <a:bodyPr vert="horz" wrap="square" lIns="91440" tIns="45720" rIns="91440" bIns="45720" anchor="t"/>
          <a:p>
            <a:pPr eaLnBrk="1" hangingPunct="1"/>
            <a:endParaRPr lang="zh-CN" altLang="zh-CN" dirty="0"/>
          </a:p>
        </p:txBody>
      </p:sp>
      <p:pic>
        <p:nvPicPr>
          <p:cNvPr id="36868" name="Picture 4"/>
          <p:cNvPicPr>
            <a:picLocks noChangeAspect="1"/>
          </p:cNvPicPr>
          <p:nvPr/>
        </p:nvPicPr>
        <p:blipFill>
          <a:blip r:embed="rId1"/>
          <a:stretch>
            <a:fillRect/>
          </a:stretch>
        </p:blipFill>
        <p:spPr>
          <a:xfrm>
            <a:off x="144463" y="1487488"/>
            <a:ext cx="11615737" cy="5287962"/>
          </a:xfrm>
          <a:prstGeom prst="rect">
            <a:avLst/>
          </a:prstGeom>
          <a:noFill/>
          <a:ln w="9525">
            <a:noFill/>
          </a:ln>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p:cNvSpPr>
          <p:nvPr>
            <p:ph type="title"/>
          </p:nvPr>
        </p:nvSpPr>
        <p:spPr>
          <a:xfrm>
            <a:off x="0" y="485775"/>
            <a:ext cx="11885613" cy="1081088"/>
          </a:xfrm>
          <a:ln/>
        </p:spPr>
        <p:txBody>
          <a:bodyPr vert="horz" wrap="square" lIns="1188720" tIns="45720" rIns="274320" bIns="45720" anchor="ctr"/>
          <a:p>
            <a:pPr eaLnBrk="1" hangingPunct="1"/>
            <a:r>
              <a:rPr lang="zh-CN" altLang="en-US" sz="3400" dirty="0"/>
              <a:t>通过输出管理，先后承接多家体育场馆的运营管理，包括学校体育场馆的管理</a:t>
            </a:r>
            <a:endParaRPr lang="zh-CN" altLang="en-US" sz="3400" dirty="0"/>
          </a:p>
        </p:txBody>
      </p:sp>
      <p:sp>
        <p:nvSpPr>
          <p:cNvPr id="37891" name="Rectangle 3"/>
          <p:cNvSpPr>
            <a:spLocks noGrp="1"/>
          </p:cNvSpPr>
          <p:nvPr>
            <p:ph idx="1"/>
          </p:nvPr>
        </p:nvSpPr>
        <p:spPr>
          <a:ln/>
        </p:spPr>
        <p:txBody>
          <a:bodyPr vert="horz" wrap="square" lIns="91440" tIns="45720" rIns="91440" bIns="45720" anchor="t"/>
          <a:p>
            <a:pPr eaLnBrk="1" hangingPunct="1"/>
            <a:endParaRPr lang="zh-CN" altLang="zh-CN" dirty="0"/>
          </a:p>
        </p:txBody>
      </p:sp>
      <p:pic>
        <p:nvPicPr>
          <p:cNvPr id="37892" name="Picture 4"/>
          <p:cNvPicPr>
            <a:picLocks noChangeAspect="1"/>
          </p:cNvPicPr>
          <p:nvPr/>
        </p:nvPicPr>
        <p:blipFill>
          <a:blip r:embed="rId1"/>
          <a:stretch>
            <a:fillRect/>
          </a:stretch>
        </p:blipFill>
        <p:spPr>
          <a:xfrm>
            <a:off x="719138" y="1773238"/>
            <a:ext cx="10033000" cy="4397375"/>
          </a:xfrm>
          <a:prstGeom prst="rect">
            <a:avLst/>
          </a:prstGeom>
          <a:noFill/>
          <a:ln w="9525">
            <a:noFill/>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Grp="1"/>
          </p:cNvSpPr>
          <p:nvPr>
            <p:ph type="title"/>
          </p:nvPr>
        </p:nvSpPr>
        <p:spPr>
          <a:xfrm>
            <a:off x="-14287" y="2441575"/>
            <a:ext cx="12206287" cy="914400"/>
          </a:xfrm>
          <a:ln/>
        </p:spPr>
        <p:txBody>
          <a:bodyPr vert="horz" wrap="square" lIns="288000" tIns="45720" rIns="274320" bIns="45720" anchor="ctr"/>
          <a:p>
            <a:pPr eaLnBrk="1" hangingPunct="1"/>
            <a:r>
              <a:rPr lang="zh-CN" altLang="en-US" dirty="0">
                <a:ea typeface="宋体" panose="02010600030101010101" pitchFamily="2" charset="-122"/>
              </a:rPr>
              <a:t>四、体育场馆运营管理企业化改革</a:t>
            </a:r>
            <a:endParaRPr lang="zh-CN" altLang="en-US" dirty="0">
              <a:ea typeface="宋体" panose="02010600030101010101" pitchFamily="2" charset="-122"/>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标题 1"/>
          <p:cNvSpPr>
            <a:spLocks noGrp="1"/>
          </p:cNvSpPr>
          <p:nvPr>
            <p:ph type="title"/>
          </p:nvPr>
        </p:nvSpPr>
        <p:spPr>
          <a:xfrm>
            <a:off x="357188" y="557213"/>
            <a:ext cx="11430000" cy="914400"/>
          </a:xfrm>
          <a:ln/>
        </p:spPr>
        <p:txBody>
          <a:bodyPr vert="horz" wrap="square" lIns="288000" tIns="45720" rIns="274320" bIns="45720" anchor="ctr"/>
          <a:p>
            <a:pPr algn="l"/>
            <a:r>
              <a:rPr lang="zh-CN" altLang="en-US" b="0" dirty="0">
                <a:ea typeface="宋体" panose="02010600030101010101" pitchFamily="2" charset="-122"/>
              </a:rPr>
              <a:t>（一）场馆运营管理企业化改革的本质</a:t>
            </a:r>
            <a:endParaRPr lang="zh-CN" altLang="en-US" dirty="0">
              <a:ea typeface="宋体" panose="02010600030101010101" pitchFamily="2" charset="-122"/>
            </a:endParaRPr>
          </a:p>
        </p:txBody>
      </p:sp>
      <p:sp>
        <p:nvSpPr>
          <p:cNvPr id="39939" name="矩形 2"/>
          <p:cNvSpPr/>
          <p:nvPr/>
        </p:nvSpPr>
        <p:spPr>
          <a:xfrm>
            <a:off x="1146175" y="2206625"/>
            <a:ext cx="9956800" cy="2676525"/>
          </a:xfrm>
          <a:prstGeom prst="rect">
            <a:avLst/>
          </a:prstGeom>
          <a:noFill/>
          <a:ln w="9525">
            <a:noFill/>
          </a:ln>
        </p:spPr>
        <p:txBody>
          <a:bodyPr>
            <a:spAutoFit/>
          </a:bodyPr>
          <a:p>
            <a:pPr eaLnBrk="1" hangingPunct="1">
              <a:buFont typeface="Arial" panose="020B0604020202020204" pitchFamily="34" charset="0"/>
              <a:buNone/>
            </a:pPr>
            <a:r>
              <a:rPr lang="zh-CN" altLang="en-US" sz="2800" b="1" dirty="0">
                <a:solidFill>
                  <a:srgbClr val="000000"/>
                </a:solidFill>
                <a:latin typeface="Century Gothic" panose="020B0502020202020204" pitchFamily="34" charset="0"/>
                <a:sym typeface="Century Gothic" panose="020B0502020202020204" pitchFamily="34" charset="0"/>
              </a:rPr>
              <a:t>       所谓企业化改革，是指非企业单位引入和运用现代企业制度，改革管理体制与运行机制，按照企业模式组织与运作，遵循企业发展规律，优化资源配套，实施自主经营、独立核算所进行的一系列改革与创新的总称。场馆运营管理企业化改革包括范围相对较广，从转制改企到事业单位内部企业化管理等多种形式。</a:t>
            </a:r>
            <a:endParaRPr lang="zh-CN" altLang="en-US" dirty="0">
              <a:latin typeface="Arial" panose="020B0604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标题 1"/>
          <p:cNvSpPr>
            <a:spLocks noGrp="1"/>
          </p:cNvSpPr>
          <p:nvPr>
            <p:ph type="title"/>
          </p:nvPr>
        </p:nvSpPr>
        <p:spPr>
          <a:xfrm>
            <a:off x="1547813" y="703263"/>
            <a:ext cx="9155112" cy="914400"/>
          </a:xfrm>
          <a:ln/>
        </p:spPr>
        <p:txBody>
          <a:bodyPr vert="horz" wrap="square" lIns="288000" tIns="45720" rIns="274320" bIns="45720" anchor="ctr"/>
          <a:p>
            <a:r>
              <a:rPr lang="zh-CN" altLang="en-US" dirty="0">
                <a:ea typeface="宋体" panose="02010600030101010101" pitchFamily="2" charset="-122"/>
              </a:rPr>
              <a:t>企业化改革核心是提高场馆公共服务能力</a:t>
            </a:r>
            <a:endParaRPr lang="zh-CN" altLang="en-US" dirty="0">
              <a:ea typeface="宋体" panose="02010600030101010101" pitchFamily="2" charset="-122"/>
            </a:endParaRPr>
          </a:p>
        </p:txBody>
      </p:sp>
      <p:sp>
        <p:nvSpPr>
          <p:cNvPr id="40963" name="矩形 2"/>
          <p:cNvSpPr/>
          <p:nvPr/>
        </p:nvSpPr>
        <p:spPr>
          <a:xfrm>
            <a:off x="1547813" y="1828800"/>
            <a:ext cx="8967787" cy="4400550"/>
          </a:xfrm>
          <a:prstGeom prst="rect">
            <a:avLst/>
          </a:prstGeom>
          <a:noFill/>
          <a:ln w="9525">
            <a:noFill/>
          </a:ln>
        </p:spPr>
        <p:txBody>
          <a:bodyPr>
            <a:spAutoFit/>
          </a:bodyPr>
          <a:p>
            <a:pPr>
              <a:buFont typeface="Arial" panose="020B0604020202020204" pitchFamily="34" charset="0"/>
              <a:buNone/>
            </a:pPr>
            <a:r>
              <a:rPr lang="en-US" altLang="zh-CN" sz="2800" dirty="0">
                <a:solidFill>
                  <a:srgbClr val="000000"/>
                </a:solidFill>
                <a:latin typeface="Times New Roman" panose="02020603050405020304" pitchFamily="18" charset="0"/>
                <a:sym typeface="Times New Roman" panose="02020603050405020304" pitchFamily="18" charset="0"/>
              </a:rPr>
              <a:t>        </a:t>
            </a:r>
            <a:r>
              <a:rPr lang="zh-CN" altLang="en-US" sz="2800" dirty="0">
                <a:solidFill>
                  <a:srgbClr val="000000"/>
                </a:solidFill>
                <a:latin typeface="Times New Roman" panose="02020603050405020304" pitchFamily="18" charset="0"/>
                <a:sym typeface="Times New Roman" panose="02020603050405020304" pitchFamily="18" charset="0"/>
              </a:rPr>
              <a:t>场馆运营管理企业化改革不是为了改革而改革，其核心目标在于破解或消除现行场馆事业单位管理的体制机制障碍，提高场馆运营管理水平，从而提高场馆的公共服务能力，促进公共体育服务的供给。场馆运营管理实施企业化改革只是手段而非目的。通过实施企业化改革，改革和创新场馆运营模式，激发场馆运营的效能和活力，使得场馆能够根据市场和公众需求，丰富服务内容，提高服务质量，充分发挥场馆的经济效益和社会效益，大幅提升场馆的公共服务能力，这是场馆运营管理实施企业化改革的核心目标。</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标题 1"/>
          <p:cNvSpPr>
            <a:spLocks noGrp="1"/>
          </p:cNvSpPr>
          <p:nvPr>
            <p:ph type="title"/>
          </p:nvPr>
        </p:nvSpPr>
        <p:spPr>
          <a:xfrm>
            <a:off x="1512888" y="163513"/>
            <a:ext cx="9155112" cy="914400"/>
          </a:xfrm>
          <a:ln/>
        </p:spPr>
        <p:txBody>
          <a:bodyPr vert="horz" wrap="square" lIns="288000" tIns="45720" rIns="274320" bIns="45720" anchor="ctr"/>
          <a:p>
            <a:pPr algn="l"/>
            <a:r>
              <a:rPr lang="zh-CN" altLang="en-US" dirty="0">
                <a:ea typeface="宋体" panose="02010600030101010101" pitchFamily="2" charset="-122"/>
              </a:rPr>
              <a:t>政府与市场合作，引入市场机制</a:t>
            </a:r>
            <a:endParaRPr lang="zh-CN" altLang="en-US" dirty="0">
              <a:ea typeface="宋体" panose="02010600030101010101" pitchFamily="2" charset="-122"/>
            </a:endParaRPr>
          </a:p>
        </p:txBody>
      </p:sp>
      <p:sp>
        <p:nvSpPr>
          <p:cNvPr id="41987" name="矩形 2"/>
          <p:cNvSpPr/>
          <p:nvPr/>
        </p:nvSpPr>
        <p:spPr>
          <a:xfrm>
            <a:off x="696913" y="1233488"/>
            <a:ext cx="10420350" cy="4524375"/>
          </a:xfrm>
          <a:prstGeom prst="rect">
            <a:avLst/>
          </a:prstGeom>
          <a:noFill/>
          <a:ln w="9525">
            <a:noFill/>
          </a:ln>
        </p:spPr>
        <p:txBody>
          <a:bodyPr>
            <a:spAutoFit/>
          </a:bodyPr>
          <a:p>
            <a:pPr>
              <a:buFont typeface="Arial" panose="020B0604020202020204" pitchFamily="34" charset="0"/>
              <a:buNone/>
            </a:pPr>
            <a:r>
              <a:rPr lang="en-US" altLang="zh-CN" sz="2400" dirty="0">
                <a:solidFill>
                  <a:srgbClr val="000000"/>
                </a:solidFill>
                <a:latin typeface="Times New Roman" panose="02020603050405020304" pitchFamily="18" charset="0"/>
                <a:sym typeface="Times New Roman" panose="02020603050405020304" pitchFamily="18" charset="0"/>
              </a:rPr>
              <a:t>       </a:t>
            </a:r>
            <a:r>
              <a:rPr lang="zh-CN" altLang="en-US" sz="2400" dirty="0">
                <a:solidFill>
                  <a:srgbClr val="000000"/>
                </a:solidFill>
                <a:latin typeface="Times New Roman" panose="02020603050405020304" pitchFamily="18" charset="0"/>
                <a:sym typeface="Times New Roman" panose="02020603050405020304" pitchFamily="18" charset="0"/>
              </a:rPr>
              <a:t>在公共体育服务供给市场失灵的情况下，政府介入是必要也是必须的，但政府通过下属事业单位这种方式提供公共体育服务，尚存在公共服务内容单一、效率低下、成本过高等众多问题，导致政府失败。政府不能完全替代市场，可行的路径是政府与市场合作，规避政府与市场各自的制度缺陷，引入市场机制，发挥市场在配置资源中的决定性作用和市场机制的制度优势，充分运用现代企业制度，提高场馆的运营能力。市场经济的主体是企业，企业的制度设计最为适合市场经济发展的需要，借助企业在场馆运营方面的能力、活力、资源以及资本等方面的专业优势，有助于提升场馆运营管理水平和公共服务能力。</a:t>
            </a:r>
            <a:r>
              <a:rPr lang="zh-CN" altLang="en-US" sz="2400" u="sng" dirty="0">
                <a:solidFill>
                  <a:srgbClr val="000000"/>
                </a:solidFill>
                <a:latin typeface="Times New Roman" panose="02020603050405020304" pitchFamily="18" charset="0"/>
                <a:sym typeface="Times New Roman" panose="02020603050405020304" pitchFamily="18" charset="0"/>
              </a:rPr>
              <a:t>场馆运营管理改革虽然是企业化改革，但应是政府主导下的企业化改革，政府与市场合作，政府明确相应的公益目标和要求，在政府的监管下，通过企业和市场力量来提高场馆的公共体育服务水平，而非私有化改革，脱离政府的监管。</a:t>
            </a:r>
            <a:endParaRPr lang="zh-CN" altLang="en-US" sz="2400" u="sng"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標題 1"/>
          <p:cNvSpPr>
            <a:spLocks noGrp="1"/>
          </p:cNvSpPr>
          <p:nvPr>
            <p:ph type="title"/>
          </p:nvPr>
        </p:nvSpPr>
        <p:spPr>
          <a:xfrm>
            <a:off x="803275" y="457200"/>
            <a:ext cx="9909175" cy="914400"/>
          </a:xfrm>
          <a:ln/>
        </p:spPr>
        <p:txBody>
          <a:bodyPr vert="horz" wrap="square" lIns="288000" tIns="45720" rIns="274320" bIns="45720" anchor="ctr"/>
          <a:p>
            <a:pPr eaLnBrk="1" hangingPunct="1"/>
            <a:r>
              <a:rPr lang="zh-CN" altLang="en-US" dirty="0">
                <a:ea typeface="宋体" panose="02010600030101010101" pitchFamily="2" charset="-122"/>
              </a:rPr>
              <a:t>（二）场馆运营管理实施企业化改革的必要性</a:t>
            </a:r>
            <a:endParaRPr lang="zh-CN" altLang="en-US" dirty="0">
              <a:ea typeface="宋体" panose="02010600030101010101" pitchFamily="2" charset="-122"/>
            </a:endParaRPr>
          </a:p>
        </p:txBody>
      </p:sp>
      <p:sp>
        <p:nvSpPr>
          <p:cNvPr id="43011" name="內容版面配置區 2"/>
          <p:cNvSpPr>
            <a:spLocks noGrp="1"/>
          </p:cNvSpPr>
          <p:nvPr>
            <p:ph idx="1"/>
          </p:nvPr>
        </p:nvSpPr>
        <p:spPr>
          <a:xfrm>
            <a:off x="677863" y="1930400"/>
            <a:ext cx="10941050" cy="4687888"/>
          </a:xfrm>
          <a:ln/>
        </p:spPr>
        <p:txBody>
          <a:bodyPr vert="horz" wrap="square" lIns="91440" tIns="45720" rIns="91440" bIns="45720" anchor="t"/>
          <a:p>
            <a:pPr eaLnBrk="1" hangingPunct="1"/>
            <a:r>
              <a:rPr lang="zh-CN" altLang="en-US" sz="2800" b="1" dirty="0"/>
              <a:t>国家政策的鼓励、支持与要求</a:t>
            </a:r>
            <a:endParaRPr lang="en-US" altLang="zh-CN" sz="2800" b="1" dirty="0"/>
          </a:p>
          <a:p>
            <a:pPr eaLnBrk="1" hangingPunct="1"/>
            <a:r>
              <a:rPr lang="zh-CN" altLang="en-US" sz="2800" b="1" dirty="0"/>
              <a:t>政府职能转变的迫切需要</a:t>
            </a:r>
            <a:endParaRPr lang="zh-CN" altLang="en-US" sz="2800" dirty="0"/>
          </a:p>
          <a:p>
            <a:pPr eaLnBrk="1" hangingPunct="1"/>
            <a:r>
              <a:rPr lang="zh-CN" altLang="en-US" sz="2800" b="1" dirty="0"/>
              <a:t>场馆运营效能不高，供给公共服务能力有限</a:t>
            </a:r>
            <a:endParaRPr lang="en-US" altLang="zh-CN" sz="2800" b="1" dirty="0"/>
          </a:p>
          <a:p>
            <a:pPr eaLnBrk="1" hangingPunct="1"/>
            <a:r>
              <a:rPr lang="zh-CN" altLang="en-US" sz="2800" b="1" dirty="0"/>
              <a:t>事业单位自身的弊端迫切需要通过企业化改革予以解决</a:t>
            </a:r>
            <a:endParaRPr lang="zh-CN" altLang="en-US" sz="2800" dirty="0"/>
          </a:p>
          <a:p>
            <a:pPr eaLnBrk="1" hangingPunct="1"/>
            <a:endParaRPr lang="zh-CN" altLang="en-US" dirty="0"/>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標題 1"/>
          <p:cNvSpPr>
            <a:spLocks noGrp="1"/>
          </p:cNvSpPr>
          <p:nvPr>
            <p:ph type="title"/>
          </p:nvPr>
        </p:nvSpPr>
        <p:spPr>
          <a:xfrm>
            <a:off x="1093788" y="306388"/>
            <a:ext cx="10044112" cy="1031875"/>
          </a:xfrm>
          <a:ln/>
        </p:spPr>
        <p:txBody>
          <a:bodyPr vert="horz" wrap="square" lIns="288000" tIns="45720" rIns="274320" bIns="45720" anchor="ctr"/>
          <a:p>
            <a:pPr eaLnBrk="1" hangingPunct="1"/>
            <a:r>
              <a:rPr lang="zh-CN" altLang="en-US" sz="3200" dirty="0">
                <a:ea typeface="宋体" panose="02010600030101010101" pitchFamily="2" charset="-122"/>
              </a:rPr>
              <a:t>事业单位自身的弊端迫切需要</a:t>
            </a:r>
            <a:br>
              <a:rPr lang="zh-CN" altLang="en-US" sz="3200" dirty="0">
                <a:ea typeface="宋体" panose="02010600030101010101" pitchFamily="2" charset="-122"/>
              </a:rPr>
            </a:br>
            <a:r>
              <a:rPr lang="zh-CN" altLang="en-US" sz="3200" dirty="0">
                <a:ea typeface="宋体" panose="02010600030101010101" pitchFamily="2" charset="-122"/>
              </a:rPr>
              <a:t>通过企业化改革予以解决 </a:t>
            </a:r>
            <a:endParaRPr lang="zh-CN" altLang="en-US" dirty="0">
              <a:ea typeface="宋体" panose="02010600030101010101" pitchFamily="2" charset="-122"/>
            </a:endParaRPr>
          </a:p>
        </p:txBody>
      </p:sp>
      <p:sp>
        <p:nvSpPr>
          <p:cNvPr id="44035" name="內容版面配置區 2"/>
          <p:cNvSpPr/>
          <p:nvPr/>
        </p:nvSpPr>
        <p:spPr>
          <a:xfrm>
            <a:off x="515938" y="1593850"/>
            <a:ext cx="10147300" cy="4791075"/>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Char char=""/>
            </a:pPr>
            <a:r>
              <a:rPr lang="zh-CN" altLang="en-US" sz="2800" dirty="0">
                <a:solidFill>
                  <a:srgbClr val="595959"/>
                </a:solidFill>
                <a:latin typeface="Century Gothic" panose="020B0502020202020204" pitchFamily="34" charset="0"/>
                <a:sym typeface="Century Gothic" panose="020B0502020202020204" pitchFamily="34" charset="0"/>
              </a:rPr>
              <a:t>缺乏充分的经营自主权，不利于市场机制的引入和作用的发挥</a:t>
            </a:r>
            <a:endParaRPr lang="en-US" altLang="zh-CN" sz="2800" dirty="0">
              <a:solidFill>
                <a:srgbClr val="595959"/>
              </a:solidFill>
              <a:latin typeface="Century Gothic" panose="020B0502020202020204" pitchFamily="34" charset="0"/>
              <a:sym typeface="Century Gothic" panose="020B0502020202020204" pitchFamily="34" charset="0"/>
            </a:endParaRPr>
          </a:p>
          <a:p>
            <a:pPr marL="342900" indent="-342900" eaLnBrk="1" hangingPunct="1">
              <a:spcBef>
                <a:spcPts val="2000"/>
              </a:spcBef>
              <a:buClr>
                <a:srgbClr val="A2C816"/>
              </a:buClr>
              <a:buFont typeface="Wingdings 2" panose="05020102010507070707" pitchFamily="18" charset="2"/>
              <a:buChar char=""/>
            </a:pPr>
            <a:r>
              <a:rPr lang="zh-CN" altLang="en-US" sz="2800" dirty="0">
                <a:solidFill>
                  <a:srgbClr val="595959"/>
                </a:solidFill>
                <a:latin typeface="Century Gothic" panose="020B0502020202020204" pitchFamily="34" charset="0"/>
                <a:sym typeface="Century Gothic" panose="020B0502020202020204" pitchFamily="34" charset="0"/>
              </a:rPr>
              <a:t>管理机构作为事业单位相对封闭，对社会力量开放不够，难以与其他市场主体开展相应的合作。</a:t>
            </a:r>
            <a:endParaRPr lang="en-US" altLang="zh-CN" sz="2800" dirty="0">
              <a:solidFill>
                <a:srgbClr val="595959"/>
              </a:solidFill>
              <a:latin typeface="Century Gothic" panose="020B0502020202020204" pitchFamily="34" charset="0"/>
              <a:sym typeface="Century Gothic" panose="020B0502020202020204" pitchFamily="34" charset="0"/>
            </a:endParaRPr>
          </a:p>
          <a:p>
            <a:pPr marL="342900" indent="-342900" eaLnBrk="1" hangingPunct="1">
              <a:spcBef>
                <a:spcPts val="2000"/>
              </a:spcBef>
              <a:buClr>
                <a:srgbClr val="A2C816"/>
              </a:buClr>
              <a:buFont typeface="Wingdings 2" panose="05020102010507070707" pitchFamily="18" charset="2"/>
              <a:buChar char=""/>
            </a:pPr>
            <a:r>
              <a:rPr lang="zh-CN" altLang="en-US" sz="2800" dirty="0">
                <a:solidFill>
                  <a:srgbClr val="595959"/>
                </a:solidFill>
                <a:latin typeface="Century Gothic" panose="020B0502020202020204" pitchFamily="34" charset="0"/>
                <a:sym typeface="Century Gothic" panose="020B0502020202020204" pitchFamily="34" charset="0"/>
              </a:rPr>
              <a:t>事业类型运营机构在拓展经营范围方面也受到一定的限制，在遇到合适的发展机会时，受体制约束，难以举债发展。</a:t>
            </a:r>
            <a:endParaRPr lang="en-US" altLang="zh-CN" sz="2800" dirty="0">
              <a:solidFill>
                <a:srgbClr val="595959"/>
              </a:solidFill>
              <a:latin typeface="Century Gothic" panose="020B0502020202020204" pitchFamily="34" charset="0"/>
              <a:sym typeface="Century Gothic" panose="020B0502020202020204" pitchFamily="34" charset="0"/>
            </a:endParaRPr>
          </a:p>
          <a:p>
            <a:pPr marL="342900" indent="-342900" eaLnBrk="1" hangingPunct="1">
              <a:spcBef>
                <a:spcPts val="2000"/>
              </a:spcBef>
              <a:buClr>
                <a:srgbClr val="A2C816"/>
              </a:buClr>
              <a:buFont typeface="Wingdings 2" panose="05020102010507070707" pitchFamily="18" charset="2"/>
              <a:buChar char=""/>
            </a:pPr>
            <a:r>
              <a:rPr lang="zh-CN" altLang="en-US" sz="2800" dirty="0">
                <a:solidFill>
                  <a:srgbClr val="595959"/>
                </a:solidFill>
                <a:latin typeface="Century Gothic" panose="020B0502020202020204" pitchFamily="34" charset="0"/>
                <a:sym typeface="Century Gothic" panose="020B0502020202020204" pitchFamily="34" charset="0"/>
              </a:rPr>
              <a:t>事业单位的财务制度决定了单位只能收支平衡，收支结余也只能结转下一年度，冲减下一年度预算拨款，使得运营机构缺乏对于盈余的索取权，严重抑制了运营机构的提高运营收入的积极性。</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標題 1"/>
          <p:cNvSpPr>
            <a:spLocks noGrp="1"/>
          </p:cNvSpPr>
          <p:nvPr>
            <p:ph type="title"/>
          </p:nvPr>
        </p:nvSpPr>
        <p:spPr>
          <a:xfrm>
            <a:off x="0" y="465138"/>
            <a:ext cx="12206288" cy="914400"/>
          </a:xfrm>
          <a:ln/>
        </p:spPr>
        <p:txBody>
          <a:bodyPr vert="horz" wrap="square" lIns="288000" tIns="45720" rIns="274320" bIns="45720" anchor="ctr"/>
          <a:p>
            <a:pPr eaLnBrk="1" hangingPunct="1"/>
            <a:r>
              <a:rPr lang="zh-CN" altLang="en-US" dirty="0">
                <a:ea typeface="宋体" panose="02010600030101010101" pitchFamily="2" charset="-122"/>
              </a:rPr>
              <a:t>被调查场馆运营的主要体制性障碍</a:t>
            </a:r>
            <a:endParaRPr lang="zh-CN" altLang="en-US" dirty="0">
              <a:ea typeface="宋体" panose="02010600030101010101" pitchFamily="2" charset="-122"/>
            </a:endParaRPr>
          </a:p>
        </p:txBody>
      </p:sp>
      <p:pic>
        <p:nvPicPr>
          <p:cNvPr id="45059" name="圖表 5"/>
          <p:cNvPicPr/>
          <p:nvPr/>
        </p:nvPicPr>
        <p:blipFill>
          <a:blip r:embed="rId1"/>
          <a:stretch>
            <a:fillRect/>
          </a:stretch>
        </p:blipFill>
        <p:spPr>
          <a:xfrm>
            <a:off x="1957388" y="1511300"/>
            <a:ext cx="8480425" cy="3708400"/>
          </a:xfrm>
          <a:prstGeom prst="rect">
            <a:avLst/>
          </a:prstGeom>
          <a:noFill/>
          <a:ln w="9525">
            <a:noFill/>
          </a:ln>
        </p:spPr>
      </p:pic>
      <p:sp>
        <p:nvSpPr>
          <p:cNvPr id="45060" name="內容版面配置區 2"/>
          <p:cNvSpPr>
            <a:spLocks noGrp="1"/>
          </p:cNvSpPr>
          <p:nvPr>
            <p:ph idx="1"/>
          </p:nvPr>
        </p:nvSpPr>
        <p:spPr>
          <a:xfrm>
            <a:off x="2538413" y="5546725"/>
            <a:ext cx="7610475" cy="720725"/>
          </a:xfrm>
          <a:ln/>
        </p:spPr>
        <p:txBody>
          <a:bodyPr vert="horz" wrap="square" lIns="91440" tIns="45720" rIns="91440" bIns="45720" anchor="t"/>
          <a:p>
            <a:pPr eaLnBrk="1" hangingPunct="1">
              <a:lnSpc>
                <a:spcPct val="80000"/>
              </a:lnSpc>
            </a:pPr>
            <a:r>
              <a:rPr lang="zh-CN" altLang="zh-CN" sz="2300" dirty="0"/>
              <a:t>从以上四方面的因素的分析来看，积极推进场馆运营管理企业化改革尤为必要，且十分迫切。 </a:t>
            </a:r>
            <a:endParaRPr lang="zh-CN" altLang="zh-CN" sz="2300" dirty="0"/>
          </a:p>
          <a:p>
            <a:pPr eaLnBrk="1" hangingPunct="1">
              <a:lnSpc>
                <a:spcPct val="80000"/>
              </a:lnSpc>
            </a:pPr>
            <a:endParaRPr lang="zh-CN" altLang="zh-CN" dirty="0"/>
          </a:p>
          <a:p>
            <a:pPr eaLnBrk="1" hangingPunct="1">
              <a:lnSpc>
                <a:spcPct val="80000"/>
              </a:lnSpc>
            </a:pPr>
            <a:endParaRPr lang="zh-CN" altLang="zh-CN" dirty="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標題 3"/>
          <p:cNvSpPr>
            <a:spLocks noGrp="1"/>
          </p:cNvSpPr>
          <p:nvPr>
            <p:ph type="ctrTitle"/>
          </p:nvPr>
        </p:nvSpPr>
        <p:spPr>
          <a:xfrm>
            <a:off x="1133475" y="657225"/>
            <a:ext cx="9144000" cy="879475"/>
          </a:xfrm>
          <a:ln/>
        </p:spPr>
        <p:txBody>
          <a:bodyPr vert="horz" wrap="square" lIns="288000" tIns="45720" rIns="274320" bIns="45720" anchor="ctr"/>
          <a:p>
            <a:pPr eaLnBrk="1" hangingPunct="1"/>
            <a:r>
              <a:rPr lang="zh-CN" altLang="en-US" dirty="0">
                <a:ea typeface="宋体" panose="02010600030101010101" pitchFamily="2" charset="-122"/>
              </a:rPr>
              <a:t>（三）企业化改革的可行性</a:t>
            </a:r>
            <a:endParaRPr lang="zh-CN" altLang="en-US" dirty="0">
              <a:ea typeface="宋体" panose="02010600030101010101" pitchFamily="2" charset="-122"/>
            </a:endParaRPr>
          </a:p>
        </p:txBody>
      </p:sp>
      <p:sp>
        <p:nvSpPr>
          <p:cNvPr id="46083" name="矩形 1"/>
          <p:cNvSpPr/>
          <p:nvPr/>
        </p:nvSpPr>
        <p:spPr>
          <a:xfrm>
            <a:off x="1754188" y="2273300"/>
            <a:ext cx="7913687" cy="2676525"/>
          </a:xfrm>
          <a:prstGeom prst="rect">
            <a:avLst/>
          </a:prstGeom>
          <a:noFill/>
          <a:ln w="9525">
            <a:noFill/>
          </a:ln>
        </p:spPr>
        <p:txBody>
          <a:bodyPr>
            <a:spAutoFit/>
          </a:bodyPr>
          <a:p>
            <a:pPr eaLnBrk="1" hangingPunct="1">
              <a:buFont typeface="Arial" panose="020B0604020202020204" pitchFamily="34" charset="0"/>
              <a:buNone/>
            </a:pPr>
            <a:r>
              <a:rPr lang="zh-CN" altLang="en-US" sz="2800" dirty="0">
                <a:solidFill>
                  <a:srgbClr val="000000"/>
                </a:solidFill>
                <a:latin typeface="Century Gothic" panose="020B0502020202020204" pitchFamily="34" charset="0"/>
                <a:sym typeface="Century Gothic" panose="020B0502020202020204" pitchFamily="34" charset="0"/>
              </a:rPr>
              <a:t>       虽然体育场馆运营管理推行企业化改革尤其是转企改制还存在一些政策和制度衔接不到位的问题，但目前体育场馆运营管理推行企业化改革已基本具备条件，而且，国内已有众多大型场馆实施企业化管理，取得了较好的运营效果，为更多大型场馆运营管理实施企业化改革积累了经验。</a:t>
            </a:r>
            <a:endParaRPr lang="en-US" altLang="zh-CN" sz="2800" dirty="0">
              <a:solidFill>
                <a:srgbClr val="000000"/>
              </a:solidFill>
              <a:latin typeface="Century Gothic" panose="020B0502020202020204" pitchFamily="34" charset="0"/>
              <a:sym typeface="Century Gothic" panose="020B0502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4"/>
          <p:cNvPicPr>
            <a:picLocks noChangeAspect="1"/>
          </p:cNvPicPr>
          <p:nvPr/>
        </p:nvPicPr>
        <p:blipFill>
          <a:blip r:embed="rId1"/>
          <a:stretch>
            <a:fillRect/>
          </a:stretch>
        </p:blipFill>
        <p:spPr>
          <a:xfrm>
            <a:off x="1090613" y="0"/>
            <a:ext cx="8497887" cy="3887788"/>
          </a:xfrm>
          <a:prstGeom prst="rect">
            <a:avLst/>
          </a:prstGeom>
          <a:noFill/>
          <a:ln w="9525">
            <a:noFill/>
          </a:ln>
        </p:spPr>
      </p:pic>
      <p:sp>
        <p:nvSpPr>
          <p:cNvPr id="10243" name="矩形 2"/>
          <p:cNvSpPr/>
          <p:nvPr/>
        </p:nvSpPr>
        <p:spPr>
          <a:xfrm>
            <a:off x="1631950" y="4056063"/>
            <a:ext cx="7780338" cy="1816100"/>
          </a:xfrm>
          <a:prstGeom prst="rect">
            <a:avLst/>
          </a:prstGeom>
          <a:noFill/>
          <a:ln w="9525">
            <a:noFill/>
          </a:ln>
        </p:spPr>
        <p:txBody>
          <a:bodyPr>
            <a:spAutoFit/>
          </a:bodyPr>
          <a:p>
            <a:pPr eaLnBrk="1" hangingPunct="1">
              <a:buFont typeface="Arial" panose="020B0604020202020204" pitchFamily="34" charset="0"/>
              <a:buNone/>
            </a:pPr>
            <a:r>
              <a:rPr lang="zh-CN" altLang="en-US" sz="2800" b="1" dirty="0">
                <a:solidFill>
                  <a:srgbClr val="000000"/>
                </a:solidFill>
                <a:latin typeface="Century Gothic" panose="020B0502020202020204" pitchFamily="34" charset="0"/>
                <a:sym typeface="Century Gothic" panose="020B0502020202020204" pitchFamily="34" charset="0"/>
              </a:rPr>
              <a:t>鼓励社会投资体育领域，推进现有公立构改革</a:t>
            </a:r>
            <a:endParaRPr lang="en-US" altLang="zh-CN" sz="2800" b="1" dirty="0">
              <a:solidFill>
                <a:srgbClr val="000000"/>
              </a:solidFill>
              <a:latin typeface="Century Gothic" panose="020B0502020202020204" pitchFamily="34" charset="0"/>
              <a:sym typeface="Century Gothic" panose="020B0502020202020204" pitchFamily="34" charset="0"/>
            </a:endParaRPr>
          </a:p>
          <a:p>
            <a:pPr eaLnBrk="1" hangingPunct="1">
              <a:buFont typeface="Arial" panose="020B0604020202020204" pitchFamily="34" charset="0"/>
              <a:buNone/>
            </a:pPr>
            <a:r>
              <a:rPr lang="zh-CN" altLang="en-US" sz="2800" b="1" dirty="0">
                <a:solidFill>
                  <a:srgbClr val="000000"/>
                </a:solidFill>
                <a:latin typeface="Century Gothic" panose="020B0502020202020204" pitchFamily="34" charset="0"/>
                <a:sym typeface="Century Gothic" panose="020B0502020202020204" pitchFamily="34" charset="0"/>
              </a:rPr>
              <a:t>鼓励社会资本参与公立机构改革</a:t>
            </a:r>
            <a:br>
              <a:rPr lang="zh-CN" altLang="en-US" sz="2800" b="1" dirty="0">
                <a:solidFill>
                  <a:srgbClr val="000000"/>
                </a:solidFill>
                <a:latin typeface="Century Gothic" panose="020B0502020202020204" pitchFamily="34" charset="0"/>
                <a:sym typeface="Century Gothic" panose="020B0502020202020204" pitchFamily="34" charset="0"/>
              </a:rPr>
            </a:br>
            <a:r>
              <a:rPr lang="zh-CN" altLang="en-US" sz="2800" b="1" dirty="0">
                <a:solidFill>
                  <a:srgbClr val="000000"/>
                </a:solidFill>
                <a:latin typeface="Century Gothic" panose="020B0502020202020204" pitchFamily="34" charset="0"/>
                <a:sym typeface="Century Gothic" panose="020B0502020202020204" pitchFamily="34" charset="0"/>
              </a:rPr>
              <a:t>鼓励社会资本参与体育健身设施建设</a:t>
            </a:r>
            <a:br>
              <a:rPr lang="zh-CN" altLang="en-US" sz="2800" b="1" dirty="0">
                <a:solidFill>
                  <a:srgbClr val="000000"/>
                </a:solidFill>
                <a:latin typeface="Century Gothic" panose="020B0502020202020204" pitchFamily="34" charset="0"/>
                <a:sym typeface="Century Gothic" panose="020B0502020202020204" pitchFamily="34" charset="0"/>
              </a:rPr>
            </a:br>
            <a:r>
              <a:rPr lang="zh-CN" altLang="en-US" sz="2800" b="1" dirty="0">
                <a:solidFill>
                  <a:srgbClr val="000000"/>
                </a:solidFill>
                <a:latin typeface="Century Gothic" panose="020B0502020202020204" pitchFamily="34" charset="0"/>
                <a:sym typeface="Century Gothic" panose="020B0502020202020204" pitchFamily="34" charset="0"/>
              </a:rPr>
              <a:t>推广政府和社会资本合作（PPP）模式</a:t>
            </a:r>
            <a:endParaRPr lang="zh-CN" altLang="en-US" dirty="0">
              <a:latin typeface="Arial" panose="020B0604020202020204" pitchFamily="34" charset="0"/>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標題 1"/>
          <p:cNvSpPr>
            <a:spLocks noGrp="1"/>
          </p:cNvSpPr>
          <p:nvPr>
            <p:ph type="title"/>
          </p:nvPr>
        </p:nvSpPr>
        <p:spPr>
          <a:xfrm>
            <a:off x="1524000" y="0"/>
            <a:ext cx="9115425" cy="914400"/>
          </a:xfrm>
          <a:ln/>
        </p:spPr>
        <p:txBody>
          <a:bodyPr vert="horz" wrap="square" lIns="288000" tIns="45720" rIns="274320" bIns="45720" anchor="ctr"/>
          <a:p>
            <a:pPr eaLnBrk="1" hangingPunct="1"/>
            <a:r>
              <a:rPr lang="en-US" altLang="zh-CN" b="0" dirty="0">
                <a:ea typeface="宋体" panose="02010600030101010101" pitchFamily="2" charset="-122"/>
              </a:rPr>
              <a:t>1. </a:t>
            </a:r>
            <a:r>
              <a:rPr lang="zh-CN" altLang="en-US" b="0" dirty="0">
                <a:ea typeface="宋体" panose="02010600030101010101" pitchFamily="2" charset="-122"/>
              </a:rPr>
              <a:t>企业运营的成功典范</a:t>
            </a:r>
            <a:endParaRPr lang="zh-CN" altLang="en-US" dirty="0">
              <a:ea typeface="宋体" panose="02010600030101010101" pitchFamily="2" charset="-122"/>
            </a:endParaRPr>
          </a:p>
        </p:txBody>
      </p:sp>
      <p:pic>
        <p:nvPicPr>
          <p:cNvPr id="47107" name="圖片 4" descr="a5c27d1ed21b0ef411626498dcc451da80cb3e69.jpg"/>
          <p:cNvPicPr>
            <a:picLocks noChangeAspect="1"/>
          </p:cNvPicPr>
          <p:nvPr/>
        </p:nvPicPr>
        <p:blipFill>
          <a:blip r:embed="rId1"/>
          <a:srcRect r="2744" b="10701"/>
          <a:stretch>
            <a:fillRect/>
          </a:stretch>
        </p:blipFill>
        <p:spPr>
          <a:xfrm>
            <a:off x="1674813" y="4953000"/>
            <a:ext cx="2773362" cy="1695450"/>
          </a:xfrm>
          <a:prstGeom prst="rect">
            <a:avLst/>
          </a:prstGeom>
          <a:noFill/>
          <a:ln w="9525">
            <a:noFill/>
          </a:ln>
        </p:spPr>
      </p:pic>
      <p:sp>
        <p:nvSpPr>
          <p:cNvPr id="47108" name="矩形 5"/>
          <p:cNvSpPr/>
          <p:nvPr/>
        </p:nvSpPr>
        <p:spPr>
          <a:xfrm>
            <a:off x="2139950" y="6569075"/>
            <a:ext cx="1570038" cy="369888"/>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南京奥体中心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7109" name="圖片 6" descr="8435e5dde71190ef0ef9b6bdcf1b9d16fdfa6055.jpg"/>
          <p:cNvPicPr>
            <a:picLocks noChangeAspect="1"/>
          </p:cNvPicPr>
          <p:nvPr/>
        </p:nvPicPr>
        <p:blipFill>
          <a:blip r:embed="rId2"/>
          <a:srcRect b="15607"/>
          <a:stretch>
            <a:fillRect/>
          </a:stretch>
        </p:blipFill>
        <p:spPr>
          <a:xfrm>
            <a:off x="4646613" y="4959350"/>
            <a:ext cx="2798762" cy="1663700"/>
          </a:xfrm>
          <a:prstGeom prst="rect">
            <a:avLst/>
          </a:prstGeom>
          <a:noFill/>
          <a:ln w="9525">
            <a:noFill/>
          </a:ln>
        </p:spPr>
      </p:pic>
      <p:sp>
        <p:nvSpPr>
          <p:cNvPr id="47110" name="矩形 7"/>
          <p:cNvSpPr/>
          <p:nvPr/>
        </p:nvSpPr>
        <p:spPr>
          <a:xfrm>
            <a:off x="5011738" y="6542088"/>
            <a:ext cx="1560512"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武汉体育中心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7111" name="圖片 8" descr="aec379310a55b319151a4ece47a98226cefc17ae-2.jpg"/>
          <p:cNvPicPr>
            <a:picLocks noChangeAspect="1"/>
          </p:cNvPicPr>
          <p:nvPr/>
        </p:nvPicPr>
        <p:blipFill>
          <a:blip r:embed="rId3"/>
          <a:srcRect b="16008"/>
          <a:stretch>
            <a:fillRect/>
          </a:stretch>
        </p:blipFill>
        <p:spPr>
          <a:xfrm>
            <a:off x="7667625" y="4910138"/>
            <a:ext cx="2971800" cy="1663700"/>
          </a:xfrm>
          <a:prstGeom prst="rect">
            <a:avLst/>
          </a:prstGeom>
          <a:noFill/>
          <a:ln w="9525">
            <a:noFill/>
          </a:ln>
        </p:spPr>
      </p:pic>
      <p:sp>
        <p:nvSpPr>
          <p:cNvPr id="47112" name="矩形 9"/>
          <p:cNvSpPr/>
          <p:nvPr/>
        </p:nvSpPr>
        <p:spPr>
          <a:xfrm>
            <a:off x="8223250" y="6556375"/>
            <a:ext cx="1800225" cy="369888"/>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北京万事达中心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7113" name="圖片 10" descr="8d5494eef01f3a297c3ba5ed9925bc315c607c25.jpg"/>
          <p:cNvPicPr>
            <a:picLocks noChangeAspect="1"/>
          </p:cNvPicPr>
          <p:nvPr/>
        </p:nvPicPr>
        <p:blipFill>
          <a:blip r:embed="rId4"/>
          <a:srcRect r="2567" b="16025"/>
          <a:stretch>
            <a:fillRect/>
          </a:stretch>
        </p:blipFill>
        <p:spPr>
          <a:xfrm>
            <a:off x="7667625" y="914400"/>
            <a:ext cx="2971800" cy="1611313"/>
          </a:xfrm>
          <a:prstGeom prst="rect">
            <a:avLst/>
          </a:prstGeom>
          <a:noFill/>
          <a:ln w="9525">
            <a:noFill/>
          </a:ln>
        </p:spPr>
      </p:pic>
      <p:sp>
        <p:nvSpPr>
          <p:cNvPr id="47114" name="矩形 12"/>
          <p:cNvSpPr/>
          <p:nvPr/>
        </p:nvSpPr>
        <p:spPr>
          <a:xfrm>
            <a:off x="8105775" y="2451100"/>
            <a:ext cx="2032000" cy="369888"/>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rPr>
              <a:t>南通体育会展中心</a:t>
            </a:r>
            <a:endParaRPr lang="zh-CN" altLang="en-US" dirty="0">
              <a:solidFill>
                <a:srgbClr val="000000"/>
              </a:solidFill>
              <a:latin typeface="Arial" panose="020B0604020202020204" pitchFamily="34" charset="0"/>
            </a:endParaRPr>
          </a:p>
        </p:txBody>
      </p:sp>
      <p:pic>
        <p:nvPicPr>
          <p:cNvPr id="47115" name="圖片 14" descr="0bd162d9f2d3572c02cabbad8813632762d0c392.jpg"/>
          <p:cNvPicPr>
            <a:picLocks noChangeAspect="1"/>
          </p:cNvPicPr>
          <p:nvPr/>
        </p:nvPicPr>
        <p:blipFill>
          <a:blip r:embed="rId5"/>
          <a:stretch>
            <a:fillRect/>
          </a:stretch>
        </p:blipFill>
        <p:spPr>
          <a:xfrm>
            <a:off x="7667625" y="2809875"/>
            <a:ext cx="2971800" cy="1792288"/>
          </a:xfrm>
          <a:prstGeom prst="rect">
            <a:avLst/>
          </a:prstGeom>
          <a:noFill/>
          <a:ln w="9525">
            <a:noFill/>
          </a:ln>
        </p:spPr>
      </p:pic>
      <p:sp>
        <p:nvSpPr>
          <p:cNvPr id="47116" name="矩形 16"/>
          <p:cNvSpPr/>
          <p:nvPr/>
        </p:nvSpPr>
        <p:spPr>
          <a:xfrm>
            <a:off x="8077200" y="4554538"/>
            <a:ext cx="2262188"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佛山岭南明珠体育馆</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sp>
        <p:nvSpPr>
          <p:cNvPr id="47117" name="內容版面配置區 2"/>
          <p:cNvSpPr>
            <a:spLocks noGrp="1"/>
          </p:cNvSpPr>
          <p:nvPr>
            <p:ph idx="1"/>
          </p:nvPr>
        </p:nvSpPr>
        <p:spPr>
          <a:xfrm>
            <a:off x="1662113" y="933450"/>
            <a:ext cx="5783262" cy="3671888"/>
          </a:xfrm>
          <a:ln/>
        </p:spPr>
        <p:txBody>
          <a:bodyPr vert="horz" wrap="square" lIns="91440" tIns="45720" rIns="91440" bIns="45720" anchor="t"/>
          <a:p>
            <a:pPr eaLnBrk="1" hangingPunct="1"/>
            <a:endParaRPr lang="zh-CN" altLang="zh-CN" dirty="0"/>
          </a:p>
          <a:p>
            <a:pPr eaLnBrk="1" hangingPunct="1"/>
            <a:r>
              <a:rPr lang="zh-CN" altLang="zh-CN" sz="2400" dirty="0"/>
              <a:t>这些运营比较成功的体育场馆在成立之初均由企业运营，经过多年的运营，证明企业运营大型体育场馆也是可行的，其中，部分体育场馆如南京奥体、武汉体育中心、无锡体育中心等场馆的运营非常成功，被评为中国优秀体育场馆，其运营模式受到国务院和体育总局领导的高度肯定。 </a:t>
            </a:r>
            <a:endParaRPr lang="zh-CN" altLang="zh-CN" sz="2400" dirty="0"/>
          </a:p>
          <a:p>
            <a:pPr eaLnBrk="1" hangingPunct="1"/>
            <a:endParaRPr lang="zh-CN" altLang="zh-CN" dirty="0"/>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標題 1"/>
          <p:cNvSpPr>
            <a:spLocks noGrp="1"/>
          </p:cNvSpPr>
          <p:nvPr>
            <p:ph type="title"/>
          </p:nvPr>
        </p:nvSpPr>
        <p:spPr>
          <a:ln/>
        </p:spPr>
        <p:txBody>
          <a:bodyPr vert="horz" wrap="square" lIns="288000" tIns="45720" rIns="274320" bIns="45720" anchor="ctr"/>
          <a:p>
            <a:pPr eaLnBrk="1" hangingPunct="1"/>
            <a:r>
              <a:rPr lang="en-US" altLang="zh-CN" dirty="0">
                <a:ea typeface="宋体" panose="02010600030101010101" pitchFamily="2" charset="-122"/>
              </a:rPr>
              <a:t>2. </a:t>
            </a:r>
            <a:r>
              <a:rPr lang="zh-CN" altLang="en-US" dirty="0">
                <a:ea typeface="宋体" panose="02010600030101010101" pitchFamily="2" charset="-122"/>
              </a:rPr>
              <a:t>事业单位已部分实行企业化管理</a:t>
            </a:r>
            <a:endParaRPr lang="zh-CN" altLang="en-US" dirty="0">
              <a:ea typeface="宋体" panose="02010600030101010101" pitchFamily="2" charset="-122"/>
            </a:endParaRPr>
          </a:p>
        </p:txBody>
      </p:sp>
      <p:sp>
        <p:nvSpPr>
          <p:cNvPr id="48131" name="矩形 4"/>
          <p:cNvSpPr/>
          <p:nvPr/>
        </p:nvSpPr>
        <p:spPr>
          <a:xfrm>
            <a:off x="7918450" y="6246813"/>
            <a:ext cx="2492375"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长沙贺龙体育文化中心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sp>
        <p:nvSpPr>
          <p:cNvPr id="48132" name="矩形 5"/>
          <p:cNvSpPr/>
          <p:nvPr/>
        </p:nvSpPr>
        <p:spPr>
          <a:xfrm>
            <a:off x="5041900" y="6262688"/>
            <a:ext cx="2030413"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浙江黄龙体育中心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8133" name="圖片 6" descr="64380cd7912397dd36267f725b82b2b7d0a2876d.jpg"/>
          <p:cNvPicPr>
            <a:picLocks noChangeAspect="1"/>
          </p:cNvPicPr>
          <p:nvPr/>
        </p:nvPicPr>
        <p:blipFill>
          <a:blip r:embed="rId1"/>
          <a:srcRect b="15041"/>
          <a:stretch>
            <a:fillRect/>
          </a:stretch>
        </p:blipFill>
        <p:spPr>
          <a:xfrm>
            <a:off x="4660900" y="4560888"/>
            <a:ext cx="2854325" cy="1617662"/>
          </a:xfrm>
          <a:prstGeom prst="rect">
            <a:avLst/>
          </a:prstGeom>
          <a:noFill/>
          <a:ln w="9525">
            <a:noFill/>
          </a:ln>
        </p:spPr>
      </p:pic>
      <p:pic>
        <p:nvPicPr>
          <p:cNvPr id="48134" name="圖片 7" descr="78310a55b319ebc4e6dce8958226cffc1e171611.jpg"/>
          <p:cNvPicPr>
            <a:picLocks noChangeAspect="1"/>
          </p:cNvPicPr>
          <p:nvPr/>
        </p:nvPicPr>
        <p:blipFill>
          <a:blip r:embed="rId2"/>
          <a:srcRect b="14484"/>
          <a:stretch>
            <a:fillRect/>
          </a:stretch>
        </p:blipFill>
        <p:spPr>
          <a:xfrm>
            <a:off x="7689850" y="4492625"/>
            <a:ext cx="2827338" cy="1768475"/>
          </a:xfrm>
          <a:prstGeom prst="rect">
            <a:avLst/>
          </a:prstGeom>
          <a:noFill/>
          <a:ln w="9525">
            <a:noFill/>
          </a:ln>
        </p:spPr>
      </p:pic>
      <p:sp>
        <p:nvSpPr>
          <p:cNvPr id="48135" name="內容版面配置區 2"/>
          <p:cNvSpPr>
            <a:spLocks noGrp="1"/>
          </p:cNvSpPr>
          <p:nvPr>
            <p:ph idx="1"/>
          </p:nvPr>
        </p:nvSpPr>
        <p:spPr>
          <a:xfrm>
            <a:off x="1714500" y="1489075"/>
            <a:ext cx="8724900" cy="2497138"/>
          </a:xfrm>
          <a:ln/>
        </p:spPr>
        <p:txBody>
          <a:bodyPr vert="horz" wrap="square" lIns="91440" tIns="45720" rIns="91440" bIns="45720" anchor="t"/>
          <a:p>
            <a:pPr eaLnBrk="1" hangingPunct="1"/>
            <a:r>
              <a:rPr lang="zh-CN" altLang="zh-CN" sz="2400" dirty="0"/>
              <a:t>目前，相当一部分事业类型的体育场馆运营管理机构为弱化和规避事业单位管理体制对运营的不利影响，在运营管理上探索企业化管理与改革的路径，从最初的内部实施企业化管理，到今天的成立企业运营机构，一套人马，两块牌子，以企业方式进行运营，但仍保留事业单位的身份，以享受事业单位的各项政策。</a:t>
            </a:r>
            <a:endParaRPr lang="zh-CN" altLang="zh-CN" dirty="0"/>
          </a:p>
        </p:txBody>
      </p:sp>
      <p:sp>
        <p:nvSpPr>
          <p:cNvPr id="48136" name="矩形 10"/>
          <p:cNvSpPr/>
          <p:nvPr/>
        </p:nvSpPr>
        <p:spPr>
          <a:xfrm>
            <a:off x="1851025" y="6275388"/>
            <a:ext cx="2032000"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湖北洪山体育中心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8137" name="圖片 11" descr="20120607160254-349253956.jpg"/>
          <p:cNvPicPr>
            <a:picLocks noChangeAspect="1"/>
          </p:cNvPicPr>
          <p:nvPr/>
        </p:nvPicPr>
        <p:blipFill>
          <a:blip r:embed="rId3"/>
          <a:srcRect l="9743" r="7880"/>
          <a:stretch>
            <a:fillRect/>
          </a:stretch>
        </p:blipFill>
        <p:spPr>
          <a:xfrm>
            <a:off x="1738313" y="4560888"/>
            <a:ext cx="2593975" cy="1731962"/>
          </a:xfrm>
          <a:prstGeom prst="rect">
            <a:avLst/>
          </a:prstGeom>
          <a:noFill/>
          <a:ln w="9525">
            <a:noFill/>
          </a:ln>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標題 1"/>
          <p:cNvSpPr>
            <a:spLocks noGrp="1"/>
          </p:cNvSpPr>
          <p:nvPr>
            <p:ph type="title"/>
          </p:nvPr>
        </p:nvSpPr>
        <p:spPr>
          <a:ln/>
        </p:spPr>
        <p:txBody>
          <a:bodyPr vert="horz" wrap="square" lIns="288000" tIns="45720" rIns="274320" bIns="45720" anchor="ctr"/>
          <a:p>
            <a:pPr eaLnBrk="1" hangingPunct="1"/>
            <a:r>
              <a:rPr lang="en-US" altLang="zh-CN" b="0" dirty="0">
                <a:ea typeface="宋体" panose="02010600030101010101" pitchFamily="2" charset="-122"/>
              </a:rPr>
              <a:t>3. </a:t>
            </a:r>
            <a:r>
              <a:rPr lang="zh-CN" altLang="en-US" b="0" dirty="0">
                <a:ea typeface="宋体" panose="02010600030101010101" pitchFamily="2" charset="-122"/>
              </a:rPr>
              <a:t>部分事转企的成功经验</a:t>
            </a:r>
            <a:endParaRPr lang="zh-CN" altLang="en-US" dirty="0">
              <a:ea typeface="宋体" panose="02010600030101010101" pitchFamily="2" charset="-122"/>
            </a:endParaRPr>
          </a:p>
        </p:txBody>
      </p:sp>
      <p:sp>
        <p:nvSpPr>
          <p:cNvPr id="49155" name="矩形 3"/>
          <p:cNvSpPr/>
          <p:nvPr/>
        </p:nvSpPr>
        <p:spPr>
          <a:xfrm>
            <a:off x="2203450" y="6056313"/>
            <a:ext cx="1800225"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深圳市体育中心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sp>
        <p:nvSpPr>
          <p:cNvPr id="49156" name="矩形 4"/>
          <p:cNvSpPr/>
          <p:nvPr/>
        </p:nvSpPr>
        <p:spPr>
          <a:xfrm>
            <a:off x="4859338" y="6030913"/>
            <a:ext cx="2030412"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上海八万人体育场</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sp>
        <p:nvSpPr>
          <p:cNvPr id="49157" name="矩形 5"/>
          <p:cNvSpPr/>
          <p:nvPr/>
        </p:nvSpPr>
        <p:spPr>
          <a:xfrm>
            <a:off x="8229600" y="6056313"/>
            <a:ext cx="1570038" cy="369887"/>
          </a:xfrm>
          <a:prstGeom prst="rect">
            <a:avLst/>
          </a:prstGeom>
          <a:noFill/>
          <a:ln w="9525">
            <a:noFill/>
          </a:ln>
        </p:spPr>
        <p:txBody>
          <a:bodyPr wrap="none">
            <a:spAutoFit/>
          </a:bodyPr>
          <a:p>
            <a:pPr eaLnBrk="1" hangingPunct="1">
              <a:buFont typeface="Arial" panose="020B0604020202020204" pitchFamily="34" charset="0"/>
              <a:buNone/>
            </a:pPr>
            <a:r>
              <a:rPr lang="zh-CN" altLang="en-US" dirty="0">
                <a:solidFill>
                  <a:srgbClr val="000000"/>
                </a:solidFill>
                <a:latin typeface="Century Gothic" panose="020B0502020202020204" pitchFamily="34" charset="0"/>
                <a:sym typeface="Century Gothic" panose="020B0502020202020204" pitchFamily="34" charset="0"/>
              </a:rPr>
              <a:t>无锡体育中心</a:t>
            </a:r>
            <a:endParaRPr lang="zh-CN" altLang="en-US" dirty="0">
              <a:solidFill>
                <a:srgbClr val="000000"/>
              </a:solidFill>
              <a:latin typeface="Century Gothic" panose="020B0502020202020204" pitchFamily="34" charset="0"/>
              <a:ea typeface="PMingLiU" panose="02020500000000000000" pitchFamily="18" charset="-120"/>
              <a:sym typeface="Century Gothic" panose="020B0502020202020204" pitchFamily="34" charset="0"/>
            </a:endParaRPr>
          </a:p>
        </p:txBody>
      </p:sp>
      <p:pic>
        <p:nvPicPr>
          <p:cNvPr id="49158" name="圖片 7" descr="d833c895d143ad4b3e508ecd82025aafa40f0645.jpg"/>
          <p:cNvPicPr>
            <a:picLocks noChangeAspect="1"/>
          </p:cNvPicPr>
          <p:nvPr/>
        </p:nvPicPr>
        <p:blipFill>
          <a:blip r:embed="rId1"/>
          <a:srcRect l="14063" r="9833"/>
          <a:stretch>
            <a:fillRect/>
          </a:stretch>
        </p:blipFill>
        <p:spPr>
          <a:xfrm>
            <a:off x="1806575" y="3600450"/>
            <a:ext cx="2574925" cy="2255838"/>
          </a:xfrm>
          <a:prstGeom prst="rect">
            <a:avLst/>
          </a:prstGeom>
          <a:noFill/>
          <a:ln w="9525">
            <a:noFill/>
          </a:ln>
        </p:spPr>
      </p:pic>
      <p:pic>
        <p:nvPicPr>
          <p:cNvPr id="49159" name="圖片 8" descr="d4628535e5dde7119a19097da7efce1b9c166175.jpg"/>
          <p:cNvPicPr>
            <a:picLocks noChangeAspect="1"/>
          </p:cNvPicPr>
          <p:nvPr/>
        </p:nvPicPr>
        <p:blipFill>
          <a:blip r:embed="rId2"/>
          <a:stretch>
            <a:fillRect/>
          </a:stretch>
        </p:blipFill>
        <p:spPr>
          <a:xfrm>
            <a:off x="4629150" y="3617913"/>
            <a:ext cx="3008313" cy="2255837"/>
          </a:xfrm>
          <a:prstGeom prst="rect">
            <a:avLst/>
          </a:prstGeom>
          <a:noFill/>
          <a:ln w="9525">
            <a:noFill/>
          </a:ln>
        </p:spPr>
      </p:pic>
      <p:pic>
        <p:nvPicPr>
          <p:cNvPr id="49160" name="圖片 10" descr="ce7b2485-6473-464f-9fd3-44bbbbd1b5ce.jpg"/>
          <p:cNvPicPr>
            <a:picLocks noChangeAspect="1"/>
          </p:cNvPicPr>
          <p:nvPr/>
        </p:nvPicPr>
        <p:blipFill>
          <a:blip r:embed="rId3"/>
          <a:srcRect l="5835" t="15102" r="16634" b="5385"/>
          <a:stretch>
            <a:fillRect/>
          </a:stretch>
        </p:blipFill>
        <p:spPr>
          <a:xfrm>
            <a:off x="7835900" y="3624263"/>
            <a:ext cx="2603500" cy="2232025"/>
          </a:xfrm>
          <a:prstGeom prst="rect">
            <a:avLst/>
          </a:prstGeom>
          <a:noFill/>
          <a:ln w="9525">
            <a:noFill/>
          </a:ln>
        </p:spPr>
      </p:pic>
      <p:sp>
        <p:nvSpPr>
          <p:cNvPr id="49161" name="內容版面配置區 2"/>
          <p:cNvSpPr>
            <a:spLocks noGrp="1"/>
          </p:cNvSpPr>
          <p:nvPr>
            <p:ph idx="1"/>
          </p:nvPr>
        </p:nvSpPr>
        <p:spPr>
          <a:xfrm>
            <a:off x="1881188" y="1401763"/>
            <a:ext cx="8205787" cy="1879600"/>
          </a:xfrm>
          <a:ln/>
        </p:spPr>
        <p:txBody>
          <a:bodyPr vert="horz" wrap="square" lIns="91440" tIns="45720" rIns="91440" bIns="45720" anchor="t"/>
          <a:p>
            <a:pPr eaLnBrk="1" hangingPunct="1"/>
            <a:r>
              <a:rPr lang="zh-CN" altLang="en-US" sz="2400" dirty="0"/>
              <a:t>目前，国内已有多个事业类型的体育场馆运营管理机构根据地方政府的要求，进行了事转企的改革，由过去的事业单位转制成为企业，并经过多年的探索和运营，取得了良好的业绩。</a:t>
            </a:r>
            <a:endParaRPr lang="en-US" altLang="zh-CN" sz="2400" dirty="0"/>
          </a:p>
          <a:p>
            <a:pPr eaLnBrk="1" hangingPunct="1"/>
            <a:endParaRPr lang="zh-CN" altLang="en-US" dirty="0"/>
          </a:p>
          <a:p>
            <a:pPr eaLnBrk="1" hangingPunct="1"/>
            <a:endParaRPr lang="zh-CN" altLang="en-US" dirty="0"/>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标题 1"/>
          <p:cNvSpPr>
            <a:spLocks noGrp="1"/>
          </p:cNvSpPr>
          <p:nvPr>
            <p:ph type="title"/>
          </p:nvPr>
        </p:nvSpPr>
        <p:spPr>
          <a:xfrm>
            <a:off x="0" y="457200"/>
            <a:ext cx="12192000" cy="914400"/>
          </a:xfrm>
          <a:ln/>
        </p:spPr>
        <p:txBody>
          <a:bodyPr vert="horz" wrap="square" lIns="288000" tIns="45720" rIns="274320" bIns="45720" anchor="ctr"/>
          <a:p>
            <a:r>
              <a:rPr lang="en-US" altLang="zh-CN" sz="3000" dirty="0">
                <a:ea typeface="宋体" panose="02010600030101010101" pitchFamily="2" charset="-122"/>
              </a:rPr>
              <a:t>4. </a:t>
            </a:r>
            <a:r>
              <a:rPr lang="zh-CN" altLang="en-US" sz="3000" dirty="0">
                <a:ea typeface="宋体" panose="02010600030101010101" pitchFamily="2" charset="-122"/>
              </a:rPr>
              <a:t>统一养老保险制度的建立为改革扫除了障碍</a:t>
            </a:r>
            <a:endParaRPr lang="zh-CN" altLang="en-US" sz="3000" dirty="0">
              <a:ea typeface="宋体" panose="02010600030101010101" pitchFamily="2" charset="-122"/>
            </a:endParaRPr>
          </a:p>
        </p:txBody>
      </p:sp>
      <p:sp>
        <p:nvSpPr>
          <p:cNvPr id="50179" name="矩形 2"/>
          <p:cNvSpPr/>
          <p:nvPr/>
        </p:nvSpPr>
        <p:spPr>
          <a:xfrm>
            <a:off x="1524000" y="1738313"/>
            <a:ext cx="9024938" cy="3786187"/>
          </a:xfrm>
          <a:prstGeom prst="rect">
            <a:avLst/>
          </a:prstGeom>
          <a:noFill/>
          <a:ln w="9525">
            <a:noFill/>
          </a:ln>
        </p:spPr>
        <p:txBody>
          <a:bodyPr>
            <a:spAutoFit/>
          </a:bodyPr>
          <a:p>
            <a:pPr>
              <a:buFont typeface="Arial" panose="020B0604020202020204" pitchFamily="34" charset="0"/>
              <a:buNone/>
            </a:pPr>
            <a:r>
              <a:rPr lang="en-US" altLang="zh-CN" dirty="0">
                <a:solidFill>
                  <a:srgbClr val="000000"/>
                </a:solidFill>
                <a:latin typeface="Times New Roman" panose="02020603050405020304" pitchFamily="18" charset="0"/>
                <a:sym typeface="Times New Roman" panose="02020603050405020304" pitchFamily="18" charset="0"/>
              </a:rPr>
              <a:t>           </a:t>
            </a:r>
            <a:r>
              <a:rPr lang="zh-CN" altLang="en-US" sz="2400" dirty="0">
                <a:solidFill>
                  <a:srgbClr val="000000"/>
                </a:solidFill>
                <a:latin typeface="Times New Roman" panose="02020603050405020304" pitchFamily="18" charset="0"/>
                <a:sym typeface="Times New Roman" panose="02020603050405020304" pitchFamily="18" charset="0"/>
              </a:rPr>
              <a:t>过去由于事业类型的场馆运营管理机构执行机关事业单位养老保障制度，由单位负责，并未建立社会统筹的养老保险制度，与社会保障制度未能接轨，这为事业单位实施企业化改革，尤其是转企改制造成了较大的障碍。</a:t>
            </a:r>
            <a:r>
              <a:rPr lang="en-US" altLang="zh-CN" sz="2400" dirty="0">
                <a:solidFill>
                  <a:srgbClr val="000000"/>
                </a:solidFill>
                <a:latin typeface="Times New Roman" panose="02020603050405020304" pitchFamily="18" charset="0"/>
                <a:sym typeface="Times New Roman" panose="02020603050405020304" pitchFamily="18" charset="0"/>
              </a:rPr>
              <a:t>2015</a:t>
            </a:r>
            <a:r>
              <a:rPr lang="zh-CN" altLang="en-US" sz="2400" dirty="0">
                <a:solidFill>
                  <a:srgbClr val="000000"/>
                </a:solidFill>
                <a:latin typeface="Times New Roman" panose="02020603050405020304" pitchFamily="18" charset="0"/>
                <a:sym typeface="Times New Roman" panose="02020603050405020304" pitchFamily="18" charset="0"/>
              </a:rPr>
              <a:t>年初，国务院下发的《关于机关事业单位工作人员养老保险制度改革的决定》，正式启动机关事业单位养老保障制度改革，原有的机关事业单位保险制度与社会保障制度并轨，建立统一的社会统筹的养老保障制度体系，并明确了机关事业单位人员与企业之间流动的衔接办法，扫清了事业单位人员往企业流动的养老保险制度障碍，这为事业类型的场馆管理机构实施企业化改革尤其是转企改制彻底扫清了障碍。</a:t>
            </a:r>
            <a:endParaRPr lang="zh-CN"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标题 1"/>
          <p:cNvSpPr>
            <a:spLocks noGrp="1"/>
          </p:cNvSpPr>
          <p:nvPr>
            <p:ph type="title"/>
          </p:nvPr>
        </p:nvSpPr>
        <p:spPr>
          <a:ln/>
        </p:spPr>
        <p:txBody>
          <a:bodyPr vert="horz" wrap="square" lIns="288000" tIns="45720" rIns="274320" bIns="45720" anchor="ctr"/>
          <a:p>
            <a:r>
              <a:rPr lang="zh-CN" altLang="en-US" dirty="0">
                <a:ea typeface="宋体" panose="02010600030101010101" pitchFamily="2" charset="-122"/>
              </a:rPr>
              <a:t>（四）企业运营场馆的比较优势</a:t>
            </a:r>
            <a:endParaRPr lang="zh-CN" altLang="en-US" dirty="0">
              <a:ea typeface="宋体" panose="02010600030101010101" pitchFamily="2" charset="-122"/>
            </a:endParaRPr>
          </a:p>
        </p:txBody>
      </p:sp>
      <p:sp>
        <p:nvSpPr>
          <p:cNvPr id="51203" name="矩形 2"/>
          <p:cNvSpPr/>
          <p:nvPr/>
        </p:nvSpPr>
        <p:spPr>
          <a:xfrm>
            <a:off x="1349375" y="1463675"/>
            <a:ext cx="9066213" cy="3970338"/>
          </a:xfrm>
          <a:prstGeom prst="rect">
            <a:avLst/>
          </a:prstGeom>
          <a:noFill/>
          <a:ln w="9525">
            <a:noFill/>
          </a:ln>
        </p:spPr>
        <p:txBody>
          <a:bodyPr>
            <a:spAutoFit/>
          </a:bodyPr>
          <a:p>
            <a:pPr>
              <a:buFont typeface="Arial" panose="020B0604020202020204" pitchFamily="34" charset="0"/>
              <a:buNone/>
            </a:pPr>
            <a:r>
              <a:rPr lang="en-US" altLang="zh-CN" sz="2800" dirty="0">
                <a:solidFill>
                  <a:srgbClr val="000000"/>
                </a:solidFill>
                <a:latin typeface="Times New Roman" panose="02020603050405020304" pitchFamily="18" charset="0"/>
                <a:sym typeface="Times New Roman" panose="02020603050405020304" pitchFamily="18" charset="0"/>
              </a:rPr>
              <a:t>        </a:t>
            </a:r>
            <a:r>
              <a:rPr lang="zh-CN" altLang="en-US" sz="2800" dirty="0">
                <a:solidFill>
                  <a:srgbClr val="000000"/>
                </a:solidFill>
                <a:latin typeface="Times New Roman" panose="02020603050405020304" pitchFamily="18" charset="0"/>
                <a:sym typeface="Times New Roman" panose="02020603050405020304" pitchFamily="18" charset="0"/>
              </a:rPr>
              <a:t>企业机构运营管理场馆按照企业的运行机制运行，执行企业的各项制度设计，较之于事业机构，企业运营场馆具有事业运营机构所无法比拟的优势，尤其是在财务制度、用人制度、薪酬制度和经营决策权等方面享有充分的自主权，企业运营机构能够充分根据市场和消费者的需要及时调整经营策略，对市场回应性较强，运行机制较为灵活，而事业单位则受制于预算管理、人员公开招考、绩效工资等诸多制度约束，运营相对受限，对市场回应性较差。</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1"/>
          <p:cNvSpPr>
            <a:spLocks noGrp="1"/>
          </p:cNvSpPr>
          <p:nvPr>
            <p:ph type="title"/>
          </p:nvPr>
        </p:nvSpPr>
        <p:spPr>
          <a:ln/>
        </p:spPr>
        <p:txBody>
          <a:bodyPr vert="horz" wrap="square" lIns="288000" tIns="45720" rIns="274320" bIns="45720" anchor="ctr"/>
          <a:p>
            <a:r>
              <a:rPr lang="en-US" altLang="zh-CN" dirty="0">
                <a:ea typeface="宋体" panose="02010600030101010101" pitchFamily="2" charset="-122"/>
              </a:rPr>
              <a:t>1. </a:t>
            </a:r>
            <a:r>
              <a:rPr lang="zh-CN" altLang="en-US" dirty="0">
                <a:ea typeface="宋体" panose="02010600030101010101" pitchFamily="2" charset="-122"/>
              </a:rPr>
              <a:t>财务管理相对自主，举债不受限</a:t>
            </a:r>
            <a:endParaRPr lang="zh-CN" altLang="en-US" dirty="0">
              <a:ea typeface="宋体" panose="02010600030101010101" pitchFamily="2" charset="-122"/>
            </a:endParaRPr>
          </a:p>
        </p:txBody>
      </p:sp>
      <p:sp>
        <p:nvSpPr>
          <p:cNvPr id="52227" name="矩形 2"/>
          <p:cNvSpPr/>
          <p:nvPr/>
        </p:nvSpPr>
        <p:spPr>
          <a:xfrm>
            <a:off x="1158875" y="1058863"/>
            <a:ext cx="9980613" cy="4832350"/>
          </a:xfrm>
          <a:prstGeom prst="rect">
            <a:avLst/>
          </a:prstGeom>
          <a:noFill/>
          <a:ln w="9525">
            <a:noFill/>
          </a:ln>
        </p:spPr>
        <p:txBody>
          <a:bodyPr>
            <a:spAutoFit/>
          </a:bodyPr>
          <a:p>
            <a:pPr>
              <a:buFont typeface="Arial" panose="020B0604020202020204" pitchFamily="34" charset="0"/>
              <a:buNone/>
            </a:pPr>
            <a:r>
              <a:rPr lang="zh-CN" altLang="en-US" dirty="0">
                <a:solidFill>
                  <a:srgbClr val="000000"/>
                </a:solidFill>
                <a:latin typeface="Arial" panose="020B0604020202020204" pitchFamily="34" charset="0"/>
                <a:cs typeface="Times New Roman" panose="02020603050405020304" pitchFamily="18" charset="0"/>
                <a:sym typeface="Arial" panose="020B0604020202020204" pitchFamily="34" charset="0"/>
              </a:rPr>
              <a:t> </a:t>
            </a:r>
            <a:r>
              <a:rPr lang="en-US" altLang="zh-CN" dirty="0">
                <a:solidFill>
                  <a:srgbClr val="000000"/>
                </a:solidFill>
                <a:latin typeface="Arial" panose="020B0604020202020204" pitchFamily="34" charset="0"/>
                <a:cs typeface="Times New Roman" panose="02020603050405020304" pitchFamily="18" charset="0"/>
                <a:sym typeface="Arial" panose="020B0604020202020204" pitchFamily="34" charset="0"/>
              </a:rPr>
              <a:t>           </a:t>
            </a:r>
            <a:r>
              <a:rPr lang="zh-CN" altLang="en-US" sz="2800" dirty="0">
                <a:solidFill>
                  <a:srgbClr val="000000"/>
                </a:solidFill>
                <a:latin typeface="Times New Roman" panose="02020603050405020304" pitchFamily="18" charset="0"/>
                <a:sym typeface="Times New Roman" panose="02020603050405020304" pitchFamily="18" charset="0"/>
              </a:rPr>
              <a:t>企业类型的场馆管理机构执行企业会计制度，不同于事业类型的运营机构执行行政事业会计制度，前者基本上无须编制预算，在资金的使用上也相对比较灵活，企业负责人即可调配资金的使用，但事业单位一般必须按照预算来使用资金，额度较大的资金还需要上级主管部门批准，所有资金均需要提前向财政申请额度才能使用，且程序比较复杂。企业机构的所有资金在公司账户上由企业依法自由支配，但事业场馆的所有收入要实行收支两条线，事业机构收入的资金，其自身并不能直接使用，需要上缴财政专户。而且，企业机构在自有资金不足时，可以通过举债等方式筹集发展或运行资金，但事业机构不可以，其发展严重受限。</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标题 1"/>
          <p:cNvSpPr>
            <a:spLocks noGrp="1"/>
          </p:cNvSpPr>
          <p:nvPr>
            <p:ph type="title"/>
          </p:nvPr>
        </p:nvSpPr>
        <p:spPr>
          <a:ln/>
        </p:spPr>
        <p:txBody>
          <a:bodyPr vert="horz" wrap="square" lIns="288000" tIns="45720" rIns="274320" bIns="45720" anchor="ctr"/>
          <a:p>
            <a:r>
              <a:rPr lang="en-US" altLang="zh-CN" dirty="0">
                <a:ea typeface="宋体" panose="02010600030101010101" pitchFamily="2" charset="-122"/>
              </a:rPr>
              <a:t>2. </a:t>
            </a:r>
            <a:r>
              <a:rPr lang="zh-CN" altLang="en-US" dirty="0">
                <a:ea typeface="宋体" panose="02010600030101010101" pitchFamily="2" charset="-122"/>
              </a:rPr>
              <a:t>用人机制灵活，自主权较大</a:t>
            </a:r>
            <a:endParaRPr lang="zh-CN" altLang="en-US" dirty="0">
              <a:ea typeface="宋体" panose="02010600030101010101" pitchFamily="2" charset="-122"/>
            </a:endParaRPr>
          </a:p>
        </p:txBody>
      </p:sp>
      <p:sp>
        <p:nvSpPr>
          <p:cNvPr id="53251" name="矩形 2"/>
          <p:cNvSpPr/>
          <p:nvPr/>
        </p:nvSpPr>
        <p:spPr>
          <a:xfrm>
            <a:off x="1014413" y="1155700"/>
            <a:ext cx="9902825" cy="4832350"/>
          </a:xfrm>
          <a:prstGeom prst="rect">
            <a:avLst/>
          </a:prstGeom>
          <a:noFill/>
          <a:ln w="9525">
            <a:noFill/>
          </a:ln>
        </p:spPr>
        <p:txBody>
          <a:bodyPr>
            <a:spAutoFit/>
          </a:bodyPr>
          <a:p>
            <a:pPr>
              <a:buFont typeface="Arial" panose="020B0604020202020204" pitchFamily="34" charset="0"/>
              <a:buNone/>
            </a:pPr>
            <a:r>
              <a:rPr lang="en-US" altLang="zh-CN" sz="2800" dirty="0">
                <a:solidFill>
                  <a:srgbClr val="000000"/>
                </a:solidFill>
                <a:latin typeface="Times New Roman" panose="02020603050405020304" pitchFamily="18" charset="0"/>
                <a:sym typeface="Times New Roman" panose="02020603050405020304" pitchFamily="18" charset="0"/>
              </a:rPr>
              <a:t>       </a:t>
            </a:r>
            <a:r>
              <a:rPr lang="zh-CN" altLang="en-US" sz="2800" dirty="0">
                <a:solidFill>
                  <a:srgbClr val="000000"/>
                </a:solidFill>
                <a:latin typeface="Times New Roman" panose="02020603050405020304" pitchFamily="18" charset="0"/>
                <a:sym typeface="Times New Roman" panose="02020603050405020304" pitchFamily="18" charset="0"/>
              </a:rPr>
              <a:t>企业机构在用人方面享受充分的自主权，用人机制也相对比较灵活，自主、随时招聘，按照《劳动法》与意向员工签订劳动合同即可，对于难以适应场馆发展需要的员工，按照法律规定程序予以解聘即可。但事业机构在用人方面尤其是人员招聘方面一般要进行公开招聘，时间要持续半年到一年，而且，事业机构招聘到的员工也不一定是自己需要的员工，事业机构在人员招聘方面的话语权相对较小。加之事业机构的员工退出渠道不畅通，部分难以适应场馆发展需求的员工也难以辞退。在人员的使用方面，企业更多考虑的是业绩，根据业绩的好坏来决定员工的上与下，而事业机构除了业绩之外，其他非业绩因素对员工的上下也有重要影响。</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标题 1"/>
          <p:cNvSpPr>
            <a:spLocks noGrp="1"/>
          </p:cNvSpPr>
          <p:nvPr>
            <p:ph type="title"/>
          </p:nvPr>
        </p:nvSpPr>
        <p:spPr>
          <a:ln/>
        </p:spPr>
        <p:txBody>
          <a:bodyPr vert="horz" wrap="square" lIns="288000" tIns="45720" rIns="274320" bIns="45720" anchor="ctr"/>
          <a:p>
            <a:r>
              <a:rPr lang="en-US" altLang="zh-CN" sz="3200" dirty="0">
                <a:ea typeface="宋体" panose="02010600030101010101" pitchFamily="2" charset="-122"/>
              </a:rPr>
              <a:t>3. </a:t>
            </a:r>
            <a:r>
              <a:rPr lang="zh-CN" altLang="en-US" sz="3200" dirty="0">
                <a:ea typeface="宋体" panose="02010600030101010101" pitchFamily="2" charset="-122"/>
              </a:rPr>
              <a:t>薪酬分配相对自由，不受绩效工资限制</a:t>
            </a:r>
            <a:endParaRPr lang="zh-CN" altLang="en-US" sz="3200" dirty="0">
              <a:ea typeface="宋体" panose="02010600030101010101" pitchFamily="2" charset="-122"/>
            </a:endParaRPr>
          </a:p>
        </p:txBody>
      </p:sp>
      <p:sp>
        <p:nvSpPr>
          <p:cNvPr id="54275" name="矩形 2"/>
          <p:cNvSpPr/>
          <p:nvPr/>
        </p:nvSpPr>
        <p:spPr>
          <a:xfrm>
            <a:off x="1438275" y="1298575"/>
            <a:ext cx="9007475" cy="4402138"/>
          </a:xfrm>
          <a:prstGeom prst="rect">
            <a:avLst/>
          </a:prstGeom>
          <a:noFill/>
          <a:ln w="9525">
            <a:noFill/>
          </a:ln>
        </p:spPr>
        <p:txBody>
          <a:bodyPr>
            <a:spAutoFit/>
          </a:bodyPr>
          <a:p>
            <a:pPr>
              <a:buFont typeface="Arial" panose="020B0604020202020204" pitchFamily="34" charset="0"/>
              <a:buNone/>
            </a:pPr>
            <a:r>
              <a:rPr lang="zh-CN" altLang="en-US" dirty="0">
                <a:solidFill>
                  <a:srgbClr val="000000"/>
                </a:solidFill>
                <a:latin typeface="Arial" panose="020B0604020202020204" pitchFamily="34" charset="0"/>
              </a:rPr>
              <a:t>            </a:t>
            </a:r>
            <a:r>
              <a:rPr lang="zh-CN" altLang="en-US" sz="2800" dirty="0">
                <a:solidFill>
                  <a:srgbClr val="000000"/>
                </a:solidFill>
                <a:latin typeface="Arial" panose="020B0604020202020204" pitchFamily="34" charset="0"/>
              </a:rPr>
              <a:t>企业机构在薪酬分配方面享受较为充分的自主权，可根据员工对企业的贡献以及企业的经营状况，灵活制订薪酬分配方案，不受事业机构的绩效工资总额和比例的限制。企业机构可以对部分为企业做出突出贡献的员工进行重奖，但事业机构一般难以做到，因此，企业机构在薪酬分配制度方面的自主权，使其能够充分利用薪酬制度的激励机制，调动员工的工作积极性。目前，国内众多事业类型的场馆管理机构因受绩效工资制度的影响，薪酬分配重新回归平均主义、大锅饭，严重挫伤了员工工作的积极性。</a:t>
            </a:r>
            <a:endParaRPr lang="zh-CN" altLang="en-US" dirty="0">
              <a:latin typeface="Arial" panose="020B0604020202020204" pitchFamily="34" charset="0"/>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標題 1"/>
          <p:cNvSpPr>
            <a:spLocks noGrp="1"/>
          </p:cNvSpPr>
          <p:nvPr>
            <p:ph type="title"/>
          </p:nvPr>
        </p:nvSpPr>
        <p:spPr>
          <a:ln/>
        </p:spPr>
        <p:txBody>
          <a:bodyPr vert="horz" wrap="square" lIns="288000" tIns="45720" rIns="274320" bIns="45720" anchor="ctr"/>
          <a:p>
            <a:pPr eaLnBrk="1" hangingPunct="1"/>
            <a:r>
              <a:rPr lang="zh-CN" altLang="en-US" dirty="0">
                <a:ea typeface="宋体" panose="02010600030101010101" pitchFamily="2" charset="-122"/>
              </a:rPr>
              <a:t>企业运营的经济比较优势</a:t>
            </a:r>
            <a:endParaRPr lang="zh-CN" altLang="en-US" dirty="0">
              <a:ea typeface="宋体" panose="02010600030101010101" pitchFamily="2" charset="-122"/>
            </a:endParaRPr>
          </a:p>
        </p:txBody>
      </p:sp>
      <p:graphicFrame>
        <p:nvGraphicFramePr>
          <p:cNvPr id="43011" name="內容版面配置區 3"/>
          <p:cNvGraphicFramePr>
            <a:graphicFrameLocks noGrp="1"/>
          </p:cNvGraphicFramePr>
          <p:nvPr/>
        </p:nvGraphicFramePr>
        <p:xfrm>
          <a:off x="2638425" y="2374900"/>
          <a:ext cx="6454775" cy="3946525"/>
        </p:xfrm>
        <a:graphic>
          <a:graphicData uri="http://schemas.openxmlformats.org/drawingml/2006/table">
            <a:tbl>
              <a:tblPr/>
              <a:tblGrid>
                <a:gridCol w="2536825"/>
                <a:gridCol w="3917950"/>
              </a:tblGrid>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ctr"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FFFFFF"/>
                          </a:solidFill>
                          <a:effectLst/>
                          <a:latin typeface="Century Gothic" panose="020B0502020202020204" pitchFamily="34" charset="0"/>
                          <a:ea typeface="宋体" panose="02010600030101010101" pitchFamily="2" charset="-122"/>
                          <a:sym typeface="Century Gothic" panose="020B0502020202020204" pitchFamily="34" charset="0"/>
                        </a:rPr>
                        <a:t>比较内容</a:t>
                      </a:r>
                      <a:endParaRPr kumimoji="0" lang="zh-CN" sz="1800" b="1" i="1" u="none" strike="noStrike" cap="none" normalizeH="0" baseline="0" smtClean="0">
                        <a:ln>
                          <a:noFill/>
                        </a:ln>
                        <a:solidFill>
                          <a:srgbClr val="FFFFFF"/>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38100" cap="flat" cmpd="sng" algn="ctr">
                      <a:solidFill>
                        <a:srgbClr val="FFFFFF"/>
                      </a:solidFill>
                      <a:prstDash val="solid"/>
                      <a:miter lim="800000"/>
                      <a:headEnd type="none" w="med" len="med"/>
                      <a:tailEnd type="none" w="med" len="med"/>
                    </a:lnB>
                    <a:lnTlToBr>
                      <a:noFill/>
                    </a:lnTlToBr>
                    <a:lnBlToTr>
                      <a:noFill/>
                    </a:lnBlToTr>
                    <a:solidFill>
                      <a:srgbClr val="A2C816"/>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ctr"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FFFFFF"/>
                          </a:solidFill>
                          <a:effectLst/>
                          <a:latin typeface="Century Gothic" panose="020B0502020202020204" pitchFamily="34" charset="0"/>
                          <a:ea typeface="宋体" panose="02010600030101010101" pitchFamily="2" charset="-122"/>
                          <a:sym typeface="Century Gothic" panose="020B0502020202020204" pitchFamily="34" charset="0"/>
                        </a:rPr>
                        <a:t>比较结果</a:t>
                      </a:r>
                      <a:endParaRPr kumimoji="0" lang="zh-CN" sz="1800" b="1" i="1" u="none" strike="noStrike" cap="none" normalizeH="0" baseline="0" smtClean="0">
                        <a:ln>
                          <a:noFill/>
                        </a:ln>
                        <a:solidFill>
                          <a:srgbClr val="FFFFFF"/>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38100" cap="flat" cmpd="sng" algn="ctr">
                      <a:solidFill>
                        <a:srgbClr val="FFFFFF"/>
                      </a:solidFill>
                      <a:prstDash val="solid"/>
                      <a:miter lim="800000"/>
                      <a:headEnd type="none" w="med" len="med"/>
                      <a:tailEnd type="none" w="med" len="med"/>
                    </a:lnB>
                    <a:lnTlToBr>
                      <a:noFill/>
                    </a:lnTlToBr>
                    <a:lnBlToTr>
                      <a:noFill/>
                    </a:lnBlToTr>
                    <a:solidFill>
                      <a:srgbClr val="A2C816"/>
                    </a:solidFill>
                  </a:tcPr>
                </a:tc>
              </a:tr>
              <a:tr h="428692">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经费自给率</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381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&lt;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381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r>
              <a:tr h="369946">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平均运营收入</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&lt;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r>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运营支出</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&gt;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r>
              <a:tr h="369946">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成本收入率</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a:t>
                      </a:r>
                      <a:r>
                        <a:rPr kumimoji="0" 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2×</a:t>
                      </a: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altLang="en-US"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r>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在场馆运营人员支出</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&gt;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r>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平均单座场馆就业人数</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≈1</a:t>
                      </a:r>
                      <a:r>
                        <a:rPr kumimoji="0" 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.5×</a:t>
                      </a: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Songti SC Regular" charset="0"/>
                        </a:rPr>
                        <a:t>企</a:t>
                      </a: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业运营机构</a:t>
                      </a:r>
                      <a:endParaRPr kumimoji="0" lang="zh-CN" altLang="en-US"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r>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福利费支出</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&gt;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r>
              <a:tr h="371533">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经营效益</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r>
                        <a:rPr kumimoji="0" lang="zh-CN" alt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&lt;</a:t>
                      </a: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endParaRPr kumimoji="0" lang="zh-CN"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F0F5E7"/>
                    </a:solidFill>
                  </a:tcPr>
                </a:tc>
              </a:tr>
              <a:tr h="548740">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利润率</a:t>
                      </a:r>
                      <a:r>
                        <a:rPr kumimoji="0" lang="zh-CN" sz="12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（在事业场馆包括财政拨款和上级补助的情况下）</a:t>
                      </a:r>
                      <a:endParaRPr kumimoji="0" lang="zh-CN" sz="12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c>
                  <a:txBody>
                    <a:bodyPr/>
                    <a:lstStyle>
                      <a:lvl1pPr defTabSz="0" eaLnBrk="0" hangingPunct="0">
                        <a:spcBef>
                          <a:spcPts val="20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1pPr>
                      <a:lvl2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2pPr>
                      <a:lvl3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3pPr>
                      <a:lvl4pPr defTabSz="0" eaLnBrk="0" hangingPunct="0">
                        <a:spcBef>
                          <a:spcPts val="600"/>
                        </a:spcBef>
                        <a:buClr>
                          <a:srgbClr val="51640A"/>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4pPr>
                      <a:lvl5pPr defTabSz="0" eaLnBrk="0" hangingPunct="0">
                        <a:spcBef>
                          <a:spcPts val="600"/>
                        </a:spcBef>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5pPr>
                      <a:lvl6pPr marL="4572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6pPr>
                      <a:lvl7pPr marL="9144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7pPr>
                      <a:lvl8pPr marL="13716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8pPr>
                      <a:lvl9pPr marL="1828800" defTabSz="0" eaLnBrk="0" fontAlgn="base" hangingPunct="0">
                        <a:spcBef>
                          <a:spcPts val="600"/>
                        </a:spcBef>
                        <a:spcAft>
                          <a:spcPct val="0"/>
                        </a:spcAft>
                        <a:buClr>
                          <a:schemeClr val="accent1"/>
                        </a:buClr>
                        <a:buFont typeface="Wingdings 2" panose="05020102010507070707" pitchFamily="18" charset="2"/>
                        <a:defRPr>
                          <a:solidFill>
                            <a:srgbClr val="595959"/>
                          </a:solidFill>
                          <a:latin typeface="Songti SC Regular" charset="0"/>
                          <a:ea typeface="宋体" panose="02010600030101010101" pitchFamily="2" charset="-122"/>
                          <a:sym typeface="Songti SC Regular" charset="0"/>
                        </a:defRPr>
                      </a:lvl9pPr>
                    </a:lstStyle>
                    <a:p>
                      <a:pPr marL="0" marR="0" lvl="0" indent="0" algn="l" defTabSz="0" rtl="0" eaLnBrk="1" fontAlgn="base" latinLnBrk="0" hangingPunct="1">
                        <a:lnSpc>
                          <a:spcPct val="100000"/>
                        </a:lnSpc>
                        <a:spcBef>
                          <a:spcPts val="2000"/>
                        </a:spcBef>
                        <a:spcAft>
                          <a:spcPct val="0"/>
                        </a:spcAft>
                        <a:buClr>
                          <a:schemeClr val="accent1"/>
                        </a:buClr>
                        <a:buSzTx/>
                        <a:buFont typeface="Wingdings 2" panose="05020102010507070707" pitchFamily="18" charset="2"/>
                        <a:buNone/>
                      </a:pP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企业运营机构</a:t>
                      </a:r>
                      <a:r>
                        <a:rPr kumimoji="0" lang="zh-CN" alt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≈2</a:t>
                      </a:r>
                      <a:r>
                        <a:rPr kumimoji="0" lang="en-US" sz="1800" b="1" i="1" u="none" strike="noStrike" cap="none" normalizeH="0" baseline="0" smtClean="0">
                          <a:ln>
                            <a:noFill/>
                          </a:ln>
                          <a:solidFill>
                            <a:srgbClr val="000000"/>
                          </a:solidFill>
                          <a:effectLst/>
                          <a:latin typeface="MS Gothic" panose="020B0609070205080204" pitchFamily="49" charset="-128"/>
                          <a:ea typeface="MS Gothic" panose="020B0609070205080204" pitchFamily="49" charset="-128"/>
                          <a:sym typeface="MS Gothic" panose="020B0609070205080204" pitchFamily="49" charset="-128"/>
                        </a:rPr>
                        <a:t>×</a:t>
                      </a:r>
                      <a:r>
                        <a:rPr kumimoji="0" lang="zh-CN" altLang="en-US" sz="1800" b="1" i="1" u="none" strike="noStrike" cap="none" normalizeH="0" baseline="0" smtClean="0">
                          <a:ln>
                            <a:noFill/>
                          </a:ln>
                          <a:solidFill>
                            <a:srgbClr val="000000"/>
                          </a:solidFill>
                          <a:effectLst/>
                          <a:latin typeface="Century Gothic" panose="020B0502020202020204" pitchFamily="34" charset="0"/>
                          <a:ea typeface="宋体" panose="02010600030101010101" pitchFamily="2" charset="-122"/>
                          <a:sym typeface="Century Gothic" panose="020B0502020202020204" pitchFamily="34" charset="0"/>
                        </a:rPr>
                        <a:t>事业运营机构</a:t>
                      </a:r>
                      <a:endParaRPr kumimoji="0" lang="zh-CN" altLang="en-US" sz="1800" b="1" i="1" u="none" strike="noStrike" cap="none" normalizeH="0" baseline="0" smtClean="0">
                        <a:ln>
                          <a:noFill/>
                        </a:ln>
                        <a:solidFill>
                          <a:srgbClr val="000000"/>
                        </a:solidFill>
                        <a:effectLst/>
                        <a:latin typeface="Century Gothic" panose="020B0502020202020204" pitchFamily="34" charset="0"/>
                        <a:ea typeface="PMingLiU" panose="02020500000000000000" pitchFamily="18" charset="-120"/>
                        <a:sym typeface="Century Gothic" panose="020B0502020202020204" pitchFamily="34" charset="0"/>
                      </a:endParaRPr>
                    </a:p>
                  </a:txBody>
                  <a:tcPr marT="45734" marB="45734"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DFEBCB"/>
                    </a:solidFill>
                  </a:tcPr>
                </a:tc>
              </a:tr>
            </a:tbl>
          </a:graphicData>
        </a:graphic>
      </p:graphicFrame>
      <p:sp>
        <p:nvSpPr>
          <p:cNvPr id="55334" name="內容版面配置區 2"/>
          <p:cNvSpPr/>
          <p:nvPr/>
        </p:nvSpPr>
        <p:spPr>
          <a:xfrm>
            <a:off x="2132013" y="1143000"/>
            <a:ext cx="8205787" cy="774700"/>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Char char=""/>
            </a:pPr>
            <a:r>
              <a:rPr lang="zh-CN" altLang="en-US" sz="2400" dirty="0">
                <a:solidFill>
                  <a:srgbClr val="595959"/>
                </a:solidFill>
                <a:latin typeface="Songti SC Regular" charset="0"/>
              </a:rPr>
              <a:t>大型体育场馆进行企业化改革非常重要的原因就是企业运营机构的运营效率和经济效益等均优于事业单位。</a:t>
            </a:r>
            <a:endParaRPr lang="en-US" altLang="zh-CN" sz="2400" dirty="0">
              <a:solidFill>
                <a:srgbClr val="595959"/>
              </a:solidFill>
              <a:latin typeface="Songti SC Regular" charset="0"/>
            </a:endParaRPr>
          </a:p>
          <a:p>
            <a:pPr marL="342900" indent="-342900" eaLnBrk="1" hangingPunct="1">
              <a:spcBef>
                <a:spcPts val="2000"/>
              </a:spcBef>
              <a:buClr>
                <a:srgbClr val="A2C816"/>
              </a:buClr>
              <a:buFont typeface="Wingdings 2" panose="05020102010507070707" pitchFamily="18" charset="2"/>
              <a:buChar char=""/>
            </a:pPr>
            <a:endParaRPr lang="zh-CN" altLang="en-US" sz="2000" dirty="0">
              <a:solidFill>
                <a:srgbClr val="595959"/>
              </a:solidFill>
              <a:latin typeface="Songti SC Regular" charset="0"/>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标题 1"/>
          <p:cNvSpPr>
            <a:spLocks noGrp="1"/>
          </p:cNvSpPr>
          <p:nvPr>
            <p:ph type="title"/>
          </p:nvPr>
        </p:nvSpPr>
        <p:spPr>
          <a:ln/>
        </p:spPr>
        <p:txBody>
          <a:bodyPr vert="horz" wrap="square" lIns="288000" tIns="45720" rIns="274320" bIns="45720" anchor="ctr"/>
          <a:p>
            <a:r>
              <a:rPr lang="en-US" altLang="zh-CN" dirty="0">
                <a:ea typeface="宋体" panose="02010600030101010101" pitchFamily="2" charset="-122"/>
              </a:rPr>
              <a:t>4. </a:t>
            </a:r>
            <a:r>
              <a:rPr lang="zh-CN" altLang="en-US" dirty="0">
                <a:ea typeface="宋体" panose="02010600030101010101" pitchFamily="2" charset="-122"/>
              </a:rPr>
              <a:t>经营决策权充分、自主</a:t>
            </a:r>
            <a:endParaRPr lang="zh-CN" altLang="en-US" dirty="0">
              <a:ea typeface="宋体" panose="02010600030101010101" pitchFamily="2" charset="-122"/>
            </a:endParaRPr>
          </a:p>
        </p:txBody>
      </p:sp>
      <p:sp>
        <p:nvSpPr>
          <p:cNvPr id="56323" name="矩形 2"/>
          <p:cNvSpPr/>
          <p:nvPr/>
        </p:nvSpPr>
        <p:spPr>
          <a:xfrm>
            <a:off x="1104900" y="1208088"/>
            <a:ext cx="9790113" cy="4524375"/>
          </a:xfrm>
          <a:prstGeom prst="rect">
            <a:avLst/>
          </a:prstGeom>
          <a:noFill/>
          <a:ln w="9525">
            <a:noFill/>
          </a:ln>
        </p:spPr>
        <p:txBody>
          <a:bodyPr>
            <a:spAutoFit/>
          </a:bodyPr>
          <a:p>
            <a:pPr>
              <a:buFont typeface="Arial" panose="020B0604020202020204" pitchFamily="34" charset="0"/>
              <a:buNone/>
            </a:pPr>
            <a:r>
              <a:rPr lang="en-US" altLang="zh-CN" sz="2400" dirty="0">
                <a:solidFill>
                  <a:srgbClr val="000000"/>
                </a:solidFill>
                <a:latin typeface="Times New Roman" panose="02020603050405020304" pitchFamily="18" charset="0"/>
                <a:sym typeface="Times New Roman" panose="02020603050405020304" pitchFamily="18" charset="0"/>
              </a:rPr>
              <a:t>       </a:t>
            </a:r>
            <a:r>
              <a:rPr lang="zh-CN" altLang="en-US" sz="2400" dirty="0">
                <a:solidFill>
                  <a:srgbClr val="000000"/>
                </a:solidFill>
                <a:latin typeface="Times New Roman" panose="02020603050405020304" pitchFamily="18" charset="0"/>
                <a:sym typeface="Times New Roman" panose="02020603050405020304" pitchFamily="18" charset="0"/>
              </a:rPr>
              <a:t>企业管理机构一般无上级主管部门，享有较为充分的经营自主权，自主经营，自负盈亏，法无禁止即可为，经营范围和业务相对自由，根据市场需求自主决策，无需上报主管部门批准或备案，对市场回应的速度较快，较之于事业单位冗长的决策程序和过多的行政干预，决策效率较高，能够及时根据市场需求做出有利于场馆的决策，在激烈的市场竞争中能够获得先机，成功几率较大。事业场馆根据《事业单位国有资产管理暂行办法》的规定，事业单位利用国有资产对外投资、出租、出借和担保等应当进行必要的可行性论证，并提出申请，经主管部门审核同意后，报同级财政部门审批。事业场馆国有资产的出租或出借是非常普通的经营行为，但受到诸多的限制。事业场馆对其占有、使用的国有资产的出租、出借不享受决策权。企业机构对于场馆增设的服务项目和业务等享有充分的决定权。</a:t>
            </a:r>
            <a:endParaRPr lang="zh-CN" altLang="en-US" sz="24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3"/>
          <p:cNvSpPr>
            <a:spLocks noGrp="1"/>
          </p:cNvSpPr>
          <p:nvPr>
            <p:ph type="body"/>
          </p:nvPr>
        </p:nvSpPr>
        <p:spPr>
          <a:ln/>
        </p:spPr>
        <p:txBody>
          <a:bodyPr vert="horz" wrap="square" lIns="91440" tIns="45720" rIns="91440" bIns="45720" anchor="t"/>
          <a:p>
            <a:endParaRPr lang="zh-CN" altLang="zh-CN" dirty="0"/>
          </a:p>
        </p:txBody>
      </p:sp>
      <p:pic>
        <p:nvPicPr>
          <p:cNvPr id="11267" name="Picture 4"/>
          <p:cNvPicPr>
            <a:picLocks noChangeAspect="1"/>
          </p:cNvPicPr>
          <p:nvPr/>
        </p:nvPicPr>
        <p:blipFill>
          <a:blip r:embed="rId1"/>
          <a:stretch>
            <a:fillRect/>
          </a:stretch>
        </p:blipFill>
        <p:spPr>
          <a:xfrm>
            <a:off x="1485900" y="1588"/>
            <a:ext cx="8283575" cy="4292600"/>
          </a:xfrm>
          <a:prstGeom prst="rect">
            <a:avLst/>
          </a:prstGeom>
          <a:noFill/>
          <a:ln w="9525">
            <a:noFill/>
          </a:ln>
        </p:spPr>
      </p:pic>
      <p:pic>
        <p:nvPicPr>
          <p:cNvPr id="11268" name="Picture 5"/>
          <p:cNvPicPr>
            <a:picLocks noChangeAspect="1"/>
          </p:cNvPicPr>
          <p:nvPr/>
        </p:nvPicPr>
        <p:blipFill>
          <a:blip r:embed="rId2"/>
          <a:stretch>
            <a:fillRect/>
          </a:stretch>
        </p:blipFill>
        <p:spPr>
          <a:xfrm>
            <a:off x="207963" y="3933825"/>
            <a:ext cx="5924550" cy="2703513"/>
          </a:xfrm>
          <a:prstGeom prst="rect">
            <a:avLst/>
          </a:prstGeom>
          <a:noFill/>
          <a:ln w="9525">
            <a:noFill/>
          </a:ln>
        </p:spPr>
      </p:pic>
      <p:pic>
        <p:nvPicPr>
          <p:cNvPr id="11269" name="Picture 5"/>
          <p:cNvPicPr>
            <a:picLocks noChangeAspect="1"/>
          </p:cNvPicPr>
          <p:nvPr/>
        </p:nvPicPr>
        <p:blipFill>
          <a:blip r:embed="rId3"/>
          <a:stretch>
            <a:fillRect/>
          </a:stretch>
        </p:blipFill>
        <p:spPr>
          <a:xfrm>
            <a:off x="5430838" y="3979863"/>
            <a:ext cx="6761162" cy="2657475"/>
          </a:xfrm>
          <a:prstGeom prst="rect">
            <a:avLst/>
          </a:prstGeom>
          <a:noFill/>
          <a:ln w="9525">
            <a:noFill/>
          </a:ln>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標題 1"/>
          <p:cNvSpPr>
            <a:spLocks noGrp="1"/>
          </p:cNvSpPr>
          <p:nvPr>
            <p:ph type="title"/>
          </p:nvPr>
        </p:nvSpPr>
        <p:spPr>
          <a:xfrm>
            <a:off x="1524000" y="0"/>
            <a:ext cx="9155113" cy="914400"/>
          </a:xfrm>
          <a:ln/>
        </p:spPr>
        <p:txBody>
          <a:bodyPr vert="horz" wrap="square" lIns="288000" tIns="45720" rIns="274320" bIns="45720" anchor="ctr"/>
          <a:p>
            <a:pPr eaLnBrk="1" hangingPunct="1"/>
            <a:r>
              <a:rPr lang="zh-CN" altLang="en-US" sz="3000" dirty="0">
                <a:ea typeface="宋体" panose="02010600030101010101" pitchFamily="2" charset="-122"/>
              </a:rPr>
              <a:t>不同性质体育场馆平均成本收入率比较</a:t>
            </a:r>
            <a:endParaRPr lang="zh-CN" altLang="en-US" dirty="0">
              <a:ea typeface="宋体" panose="02010600030101010101" pitchFamily="2" charset="-122"/>
            </a:endParaRPr>
          </a:p>
        </p:txBody>
      </p:sp>
      <p:pic>
        <p:nvPicPr>
          <p:cNvPr id="57347" name="圖表 7"/>
          <p:cNvPicPr/>
          <p:nvPr/>
        </p:nvPicPr>
        <p:blipFill>
          <a:blip r:embed="rId1"/>
          <a:stretch>
            <a:fillRect/>
          </a:stretch>
        </p:blipFill>
        <p:spPr>
          <a:xfrm>
            <a:off x="2513013" y="1416050"/>
            <a:ext cx="7612062" cy="4946650"/>
          </a:xfrm>
          <a:prstGeom prst="rect">
            <a:avLst/>
          </a:prstGeom>
          <a:noFill/>
          <a:ln w="9525">
            <a:noFill/>
          </a:ln>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标题 1"/>
          <p:cNvSpPr>
            <a:spLocks noGrp="1"/>
          </p:cNvSpPr>
          <p:nvPr>
            <p:ph type="title"/>
          </p:nvPr>
        </p:nvSpPr>
        <p:spPr>
          <a:ln/>
        </p:spPr>
        <p:txBody>
          <a:bodyPr vert="horz" wrap="square" lIns="288000" tIns="45720" rIns="274320" bIns="45720" anchor="ctr"/>
          <a:p>
            <a:r>
              <a:rPr lang="zh-CN" altLang="en-US" dirty="0">
                <a:ea typeface="宋体" panose="02010600030101010101" pitchFamily="2" charset="-122"/>
              </a:rPr>
              <a:t>企业场馆运营收入普遍高于事业场馆</a:t>
            </a:r>
            <a:endParaRPr lang="zh-CN" altLang="en-US" dirty="0">
              <a:ea typeface="宋体" panose="02010600030101010101" pitchFamily="2" charset="-122"/>
            </a:endParaRPr>
          </a:p>
        </p:txBody>
      </p:sp>
      <p:sp>
        <p:nvSpPr>
          <p:cNvPr id="58371" name="矩形 2"/>
          <p:cNvSpPr/>
          <p:nvPr/>
        </p:nvSpPr>
        <p:spPr>
          <a:xfrm>
            <a:off x="1146175" y="1206500"/>
            <a:ext cx="9753600" cy="4400550"/>
          </a:xfrm>
          <a:prstGeom prst="rect">
            <a:avLst/>
          </a:prstGeom>
          <a:noFill/>
          <a:ln w="9525">
            <a:noFill/>
          </a:ln>
        </p:spPr>
        <p:txBody>
          <a:bodyPr>
            <a:spAutoFit/>
          </a:bodyPr>
          <a:p>
            <a:pPr>
              <a:buFont typeface="Arial" panose="020B0604020202020204" pitchFamily="34" charset="0"/>
              <a:buNone/>
            </a:pPr>
            <a:r>
              <a:rPr lang="zh-CN" altLang="en-US" sz="2800" dirty="0">
                <a:solidFill>
                  <a:srgbClr val="000000"/>
                </a:solidFill>
                <a:latin typeface="Times New Roman" panose="02020603050405020304" pitchFamily="18" charset="0"/>
                <a:sym typeface="Times New Roman" panose="02020603050405020304" pitchFamily="18" charset="0"/>
              </a:rPr>
              <a:t>根据体育总局的调查，</a:t>
            </a:r>
            <a:r>
              <a:rPr lang="en-US" altLang="zh-CN" sz="2800" dirty="0">
                <a:solidFill>
                  <a:srgbClr val="000000"/>
                </a:solidFill>
                <a:latin typeface="Times New Roman" panose="02020603050405020304" pitchFamily="18" charset="0"/>
                <a:sym typeface="Times New Roman" panose="02020603050405020304" pitchFamily="18" charset="0"/>
              </a:rPr>
              <a:t>2013</a:t>
            </a:r>
            <a:r>
              <a:rPr lang="zh-CN" altLang="en-US" sz="2800" dirty="0">
                <a:solidFill>
                  <a:srgbClr val="000000"/>
                </a:solidFill>
                <a:latin typeface="Times New Roman" panose="02020603050405020304" pitchFamily="18" charset="0"/>
                <a:sym typeface="Times New Roman" panose="02020603050405020304" pitchFamily="18" charset="0"/>
              </a:rPr>
              <a:t>年湖北、福建、江西三省大型体育场馆中，企业运营场馆的收入、利润和经营效率均高于事业运营的场馆。其中，武汉体育中心（一场两馆）作为企业运营的场馆，地处武汉经济技术开发区，远离城市中心区域，但其</a:t>
            </a:r>
            <a:r>
              <a:rPr lang="en-US" altLang="zh-CN" sz="2800" dirty="0">
                <a:solidFill>
                  <a:srgbClr val="000000"/>
                </a:solidFill>
                <a:latin typeface="Times New Roman" panose="02020603050405020304" pitchFamily="18" charset="0"/>
                <a:sym typeface="Times New Roman" panose="02020603050405020304" pitchFamily="18" charset="0"/>
              </a:rPr>
              <a:t>2013</a:t>
            </a:r>
            <a:r>
              <a:rPr lang="zh-CN" altLang="en-US" sz="2800" dirty="0">
                <a:solidFill>
                  <a:srgbClr val="000000"/>
                </a:solidFill>
                <a:latin typeface="Times New Roman" panose="02020603050405020304" pitchFamily="18" charset="0"/>
                <a:sym typeface="Times New Roman" panose="02020603050405020304" pitchFamily="18" charset="0"/>
              </a:rPr>
              <a:t>年的运营收入仍达到</a:t>
            </a:r>
            <a:r>
              <a:rPr lang="en-US" altLang="zh-CN" sz="2800" dirty="0">
                <a:solidFill>
                  <a:srgbClr val="000000"/>
                </a:solidFill>
                <a:latin typeface="Times New Roman" panose="02020603050405020304" pitchFamily="18" charset="0"/>
                <a:sym typeface="Times New Roman" panose="02020603050405020304" pitchFamily="18" charset="0"/>
              </a:rPr>
              <a:t>6200</a:t>
            </a:r>
            <a:r>
              <a:rPr lang="zh-CN" altLang="en-US" sz="2800" dirty="0">
                <a:solidFill>
                  <a:srgbClr val="000000"/>
                </a:solidFill>
                <a:latin typeface="Times New Roman" panose="02020603050405020304" pitchFamily="18" charset="0"/>
                <a:sym typeface="Times New Roman" panose="02020603050405020304" pitchFamily="18" charset="0"/>
              </a:rPr>
              <a:t>多万元，平均单座场馆收入约为</a:t>
            </a:r>
            <a:r>
              <a:rPr lang="en-US" altLang="zh-CN" sz="2800" dirty="0">
                <a:solidFill>
                  <a:srgbClr val="000000"/>
                </a:solidFill>
                <a:latin typeface="Times New Roman" panose="02020603050405020304" pitchFamily="18" charset="0"/>
                <a:sym typeface="Times New Roman" panose="02020603050405020304" pitchFamily="18" charset="0"/>
              </a:rPr>
              <a:t>2070</a:t>
            </a:r>
            <a:r>
              <a:rPr lang="zh-CN" altLang="en-US" sz="2800" dirty="0">
                <a:solidFill>
                  <a:srgbClr val="000000"/>
                </a:solidFill>
                <a:latin typeface="Times New Roman" panose="02020603050405020304" pitchFamily="18" charset="0"/>
                <a:sym typeface="Times New Roman" panose="02020603050405020304" pitchFamily="18" charset="0"/>
              </a:rPr>
              <a:t>万元，与其规模相似但由事业单位运营的洪山体育中心、福建奥体中心、江西省体育馆（这三座场馆运营机构均是这三个省运营收入最高的事业运营机构）等虽位于城市中心地带，但他们平均单座场馆的收入约为</a:t>
            </a:r>
            <a:r>
              <a:rPr lang="en-US" altLang="zh-CN" sz="2800" dirty="0">
                <a:solidFill>
                  <a:srgbClr val="000000"/>
                </a:solidFill>
                <a:latin typeface="Times New Roman" panose="02020603050405020304" pitchFamily="18" charset="0"/>
                <a:sym typeface="Times New Roman" panose="02020603050405020304" pitchFamily="18" charset="0"/>
              </a:rPr>
              <a:t>1224</a:t>
            </a:r>
            <a:r>
              <a:rPr lang="zh-CN" altLang="en-US" sz="2800" dirty="0">
                <a:solidFill>
                  <a:srgbClr val="000000"/>
                </a:solidFill>
                <a:latin typeface="Times New Roman" panose="02020603050405020304" pitchFamily="18" charset="0"/>
                <a:sym typeface="Times New Roman" panose="02020603050405020304" pitchFamily="18" charset="0"/>
              </a:rPr>
              <a:t>万元，前者是后者的</a:t>
            </a:r>
            <a:r>
              <a:rPr lang="en-US" altLang="zh-CN" sz="2800" dirty="0">
                <a:solidFill>
                  <a:srgbClr val="000000"/>
                </a:solidFill>
                <a:latin typeface="Times New Roman" panose="02020603050405020304" pitchFamily="18" charset="0"/>
                <a:sym typeface="Times New Roman" panose="02020603050405020304" pitchFamily="18" charset="0"/>
              </a:rPr>
              <a:t>1.7</a:t>
            </a:r>
            <a:r>
              <a:rPr lang="zh-CN" altLang="en-US" sz="2800" dirty="0">
                <a:solidFill>
                  <a:srgbClr val="000000"/>
                </a:solidFill>
                <a:latin typeface="Times New Roman" panose="02020603050405020304" pitchFamily="18" charset="0"/>
                <a:sym typeface="Times New Roman" panose="02020603050405020304" pitchFamily="18" charset="0"/>
              </a:rPr>
              <a:t>倍左右。</a:t>
            </a:r>
            <a:endParaRPr lang="zh-CN" altLang="en-US" sz="2800" dirty="0">
              <a:solidFill>
                <a:srgbClr val="000000"/>
              </a:solidFill>
              <a:latin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標題 1"/>
          <p:cNvSpPr>
            <a:spLocks noGrp="1"/>
          </p:cNvSpPr>
          <p:nvPr>
            <p:ph type="title"/>
          </p:nvPr>
        </p:nvSpPr>
        <p:spPr>
          <a:ln/>
        </p:spPr>
        <p:txBody>
          <a:bodyPr vert="horz" wrap="square" lIns="288000" tIns="45720" rIns="274320" bIns="45720" anchor="ctr"/>
          <a:p>
            <a:pPr eaLnBrk="1" hangingPunct="1"/>
            <a:r>
              <a:rPr lang="zh-CN" altLang="en-US" dirty="0">
                <a:ea typeface="宋体" panose="02010600030101010101" pitchFamily="2" charset="-122"/>
              </a:rPr>
              <a:t>不同性质体育场馆支出结构</a:t>
            </a:r>
            <a:endParaRPr lang="zh-CN" altLang="en-US" dirty="0">
              <a:ea typeface="宋体" panose="02010600030101010101" pitchFamily="2" charset="-122"/>
            </a:endParaRPr>
          </a:p>
        </p:txBody>
      </p:sp>
      <p:pic>
        <p:nvPicPr>
          <p:cNvPr id="59395" name="圖表 3"/>
          <p:cNvPicPr/>
          <p:nvPr/>
        </p:nvPicPr>
        <p:blipFill>
          <a:blip r:embed="rId1"/>
          <a:stretch>
            <a:fillRect/>
          </a:stretch>
        </p:blipFill>
        <p:spPr>
          <a:xfrm>
            <a:off x="2752725" y="1093788"/>
            <a:ext cx="3255963" cy="2708275"/>
          </a:xfrm>
          <a:prstGeom prst="rect">
            <a:avLst/>
          </a:prstGeom>
          <a:noFill/>
          <a:ln w="9525">
            <a:noFill/>
          </a:ln>
        </p:spPr>
      </p:pic>
      <p:pic>
        <p:nvPicPr>
          <p:cNvPr id="59396" name="圖表 4"/>
          <p:cNvPicPr/>
          <p:nvPr/>
        </p:nvPicPr>
        <p:blipFill>
          <a:blip r:embed="rId2"/>
          <a:stretch>
            <a:fillRect/>
          </a:stretch>
        </p:blipFill>
        <p:spPr>
          <a:xfrm>
            <a:off x="6518275" y="1114425"/>
            <a:ext cx="3255963" cy="2708275"/>
          </a:xfrm>
          <a:prstGeom prst="rect">
            <a:avLst/>
          </a:prstGeom>
          <a:noFill/>
          <a:ln w="9525">
            <a:noFill/>
          </a:ln>
        </p:spPr>
      </p:pic>
      <p:sp>
        <p:nvSpPr>
          <p:cNvPr id="59397" name="內容版面配置區 2"/>
          <p:cNvSpPr>
            <a:spLocks noGrp="1"/>
          </p:cNvSpPr>
          <p:nvPr>
            <p:ph idx="1"/>
          </p:nvPr>
        </p:nvSpPr>
        <p:spPr>
          <a:xfrm>
            <a:off x="4008438" y="1038225"/>
            <a:ext cx="884237" cy="312738"/>
          </a:xfrm>
          <a:ln/>
        </p:spPr>
        <p:txBody>
          <a:bodyPr vert="horz" wrap="square" lIns="91440" tIns="45720" rIns="91440" bIns="45720" anchor="t"/>
          <a:p>
            <a:pPr marL="0" indent="0" eaLnBrk="1" hangingPunct="1">
              <a:buNone/>
            </a:pPr>
            <a:r>
              <a:rPr lang="en-US" altLang="zh-CN" sz="1400" dirty="0"/>
              <a:t>2006</a:t>
            </a:r>
            <a:r>
              <a:rPr lang="zh-CN" altLang="en-US" sz="1400" dirty="0"/>
              <a:t>年</a:t>
            </a:r>
            <a:endParaRPr lang="zh-CN" altLang="en-US" dirty="0"/>
          </a:p>
        </p:txBody>
      </p:sp>
      <p:sp>
        <p:nvSpPr>
          <p:cNvPr id="59398" name="內容版面配置區 2"/>
          <p:cNvSpPr/>
          <p:nvPr/>
        </p:nvSpPr>
        <p:spPr>
          <a:xfrm>
            <a:off x="1843088" y="1419225"/>
            <a:ext cx="738187" cy="1598613"/>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Char char=""/>
            </a:pPr>
            <a:r>
              <a:rPr lang="zh-CN" altLang="en-US" sz="2000" dirty="0">
                <a:solidFill>
                  <a:srgbClr val="595959"/>
                </a:solidFill>
                <a:latin typeface="Century Gothic" panose="020B0502020202020204" pitchFamily="34" charset="0"/>
                <a:sym typeface="Century Gothic" panose="020B0502020202020204" pitchFamily="34" charset="0"/>
              </a:rPr>
              <a:t>事业场馆</a:t>
            </a:r>
            <a:endParaRPr lang="zh-CN" altLang="en-US" dirty="0">
              <a:latin typeface="Arial" panose="020B0604020202020204" pitchFamily="34" charset="0"/>
            </a:endParaRPr>
          </a:p>
        </p:txBody>
      </p:sp>
      <p:sp>
        <p:nvSpPr>
          <p:cNvPr id="59399" name="內容版面配置區 2"/>
          <p:cNvSpPr/>
          <p:nvPr/>
        </p:nvSpPr>
        <p:spPr>
          <a:xfrm>
            <a:off x="1843088" y="4514850"/>
            <a:ext cx="738187" cy="1598613"/>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Char char=""/>
            </a:pPr>
            <a:r>
              <a:rPr lang="zh-CN" altLang="en-US" sz="2000" dirty="0">
                <a:solidFill>
                  <a:srgbClr val="595959"/>
                </a:solidFill>
                <a:latin typeface="Century Gothic" panose="020B0502020202020204" pitchFamily="34" charset="0"/>
                <a:sym typeface="Century Gothic" panose="020B0502020202020204" pitchFamily="34" charset="0"/>
              </a:rPr>
              <a:t>企业场馆</a:t>
            </a:r>
            <a:endParaRPr lang="zh-CN" altLang="en-US" dirty="0">
              <a:latin typeface="Arial" panose="020B0604020202020204" pitchFamily="34" charset="0"/>
            </a:endParaRPr>
          </a:p>
        </p:txBody>
      </p:sp>
      <p:sp>
        <p:nvSpPr>
          <p:cNvPr id="59400" name="內容版面配置區 2"/>
          <p:cNvSpPr/>
          <p:nvPr/>
        </p:nvSpPr>
        <p:spPr>
          <a:xfrm>
            <a:off x="7781925" y="1047750"/>
            <a:ext cx="885825" cy="311150"/>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None/>
            </a:pPr>
            <a:r>
              <a:rPr lang="en-US" altLang="zh-CN" sz="1700" dirty="0">
                <a:solidFill>
                  <a:srgbClr val="595959"/>
                </a:solidFill>
                <a:latin typeface="Century Gothic" panose="020B0502020202020204" pitchFamily="34" charset="0"/>
                <a:sym typeface="Century Gothic" panose="020B0502020202020204" pitchFamily="34" charset="0"/>
              </a:rPr>
              <a:t>2007</a:t>
            </a:r>
            <a:r>
              <a:rPr lang="zh-CN" altLang="en-US" sz="1700" dirty="0">
                <a:solidFill>
                  <a:srgbClr val="595959"/>
                </a:solidFill>
                <a:latin typeface="Century Gothic" panose="020B0502020202020204" pitchFamily="34" charset="0"/>
                <a:sym typeface="Century Gothic" panose="020B0502020202020204" pitchFamily="34" charset="0"/>
              </a:rPr>
              <a:t>年</a:t>
            </a:r>
            <a:endParaRPr lang="zh-CN" altLang="en-US" dirty="0">
              <a:latin typeface="Arial" panose="020B0604020202020204" pitchFamily="34" charset="0"/>
            </a:endParaRPr>
          </a:p>
        </p:txBody>
      </p:sp>
      <p:sp>
        <p:nvSpPr>
          <p:cNvPr id="59401" name="內容版面配置區 2"/>
          <p:cNvSpPr/>
          <p:nvPr/>
        </p:nvSpPr>
        <p:spPr>
          <a:xfrm>
            <a:off x="7781925" y="4149725"/>
            <a:ext cx="885825" cy="311150"/>
          </a:xfrm>
          <a:prstGeom prst="rect">
            <a:avLst/>
          </a:prstGeom>
          <a:noFill/>
          <a:ln w="9525">
            <a:noFill/>
          </a:ln>
        </p:spPr>
        <p:txBody>
          <a:bodyPr/>
          <a:p>
            <a:pPr marL="342900" indent="-342900" eaLnBrk="1" hangingPunct="1">
              <a:spcBef>
                <a:spcPts val="2000"/>
              </a:spcBef>
              <a:buClr>
                <a:srgbClr val="A2C816"/>
              </a:buClr>
              <a:buFont typeface="Wingdings 2" panose="05020102010507070707" pitchFamily="18" charset="2"/>
              <a:buNone/>
            </a:pPr>
            <a:r>
              <a:rPr lang="en-US" altLang="zh-CN" sz="1700" dirty="0">
                <a:solidFill>
                  <a:srgbClr val="595959"/>
                </a:solidFill>
                <a:latin typeface="Century Gothic" panose="020B0502020202020204" pitchFamily="34" charset="0"/>
                <a:sym typeface="Century Gothic" panose="020B0502020202020204" pitchFamily="34" charset="0"/>
              </a:rPr>
              <a:t>2007</a:t>
            </a:r>
            <a:r>
              <a:rPr lang="zh-CN" altLang="en-US" sz="1700" dirty="0">
                <a:solidFill>
                  <a:srgbClr val="595959"/>
                </a:solidFill>
                <a:latin typeface="Century Gothic" panose="020B0502020202020204" pitchFamily="34" charset="0"/>
                <a:sym typeface="Century Gothic" panose="020B0502020202020204" pitchFamily="34" charset="0"/>
              </a:rPr>
              <a:t>年</a:t>
            </a:r>
            <a:endParaRPr lang="zh-CN" altLang="en-US" dirty="0">
              <a:latin typeface="Arial" panose="020B0604020202020204" pitchFamily="34" charset="0"/>
            </a:endParaRPr>
          </a:p>
        </p:txBody>
      </p:sp>
      <p:grpSp>
        <p:nvGrpSpPr>
          <p:cNvPr id="59402" name="群組 10"/>
          <p:cNvGrpSpPr/>
          <p:nvPr/>
        </p:nvGrpSpPr>
        <p:grpSpPr>
          <a:xfrm>
            <a:off x="6146800" y="2111375"/>
            <a:ext cx="339725" cy="396875"/>
            <a:chOff x="0" y="0"/>
            <a:chExt cx="339494" cy="397144"/>
          </a:xfrm>
        </p:grpSpPr>
        <p:sp>
          <p:nvSpPr>
            <p:cNvPr id="59409" name="向右箭號 11"/>
            <p:cNvSpPr/>
            <p:nvPr/>
          </p:nvSpPr>
          <p:spPr>
            <a:xfrm>
              <a:off x="0" y="0"/>
              <a:ext cx="339494" cy="397144"/>
            </a:xfrm>
            <a:prstGeom prst="rightArrow">
              <a:avLst>
                <a:gd name="adj1" fmla="val 60000"/>
                <a:gd name="adj2" fmla="val 50000"/>
              </a:avLst>
            </a:prstGeom>
            <a:solidFill>
              <a:srgbClr val="B9CA98"/>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59410" name="向右箭號 4"/>
            <p:cNvSpPr/>
            <p:nvPr/>
          </p:nvSpPr>
          <p:spPr>
            <a:xfrm>
              <a:off x="0" y="79429"/>
              <a:ext cx="237646" cy="238286"/>
            </a:xfrm>
            <a:prstGeom prst="rect">
              <a:avLst/>
            </a:prstGeom>
            <a:noFill/>
            <a:ln w="9525">
              <a:noFill/>
            </a:ln>
          </p:spPr>
          <p:txBody>
            <a:bodyPr lIns="0" tIns="0" rIns="0" bIns="0" anchor="ctr"/>
            <a:p>
              <a:pPr algn="ctr" eaLnBrk="1" hangingPunct="1">
                <a:lnSpc>
                  <a:spcPct val="90000"/>
                </a:lnSpc>
                <a:spcAft>
                  <a:spcPct val="35000"/>
                </a:spcAft>
                <a:buFont typeface="Arial" panose="020B0604020202020204" pitchFamily="34" charset="0"/>
                <a:buNone/>
              </a:pPr>
              <a:endParaRPr lang="zh-CN" altLang="zh-CN" sz="1700" dirty="0">
                <a:solidFill>
                  <a:srgbClr val="FFFFFF"/>
                </a:solidFill>
                <a:latin typeface="PMingLiU" panose="02020500000000000000" pitchFamily="18" charset="-120"/>
                <a:ea typeface="PMingLiU" panose="02020500000000000000" pitchFamily="18" charset="-120"/>
                <a:sym typeface="PMingLiU" panose="02020500000000000000" pitchFamily="18" charset="-120"/>
              </a:endParaRPr>
            </a:p>
          </p:txBody>
        </p:sp>
      </p:grpSp>
      <p:grpSp>
        <p:nvGrpSpPr>
          <p:cNvPr id="59403" name="群組 13"/>
          <p:cNvGrpSpPr/>
          <p:nvPr/>
        </p:nvGrpSpPr>
        <p:grpSpPr>
          <a:xfrm>
            <a:off x="6089650" y="5280025"/>
            <a:ext cx="339725" cy="396875"/>
            <a:chOff x="0" y="0"/>
            <a:chExt cx="339494" cy="397144"/>
          </a:xfrm>
        </p:grpSpPr>
        <p:sp>
          <p:nvSpPr>
            <p:cNvPr id="59407" name="向右箭號 14"/>
            <p:cNvSpPr/>
            <p:nvPr/>
          </p:nvSpPr>
          <p:spPr>
            <a:xfrm>
              <a:off x="0" y="0"/>
              <a:ext cx="339494" cy="397144"/>
            </a:xfrm>
            <a:prstGeom prst="rightArrow">
              <a:avLst>
                <a:gd name="adj1" fmla="val 60000"/>
                <a:gd name="adj2" fmla="val 50000"/>
              </a:avLst>
            </a:prstGeom>
            <a:solidFill>
              <a:srgbClr val="B9CA98"/>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59408" name="向右箭號 4"/>
            <p:cNvSpPr/>
            <p:nvPr/>
          </p:nvSpPr>
          <p:spPr>
            <a:xfrm>
              <a:off x="0" y="79429"/>
              <a:ext cx="237646" cy="238286"/>
            </a:xfrm>
            <a:prstGeom prst="rect">
              <a:avLst/>
            </a:prstGeom>
            <a:noFill/>
            <a:ln w="9525">
              <a:noFill/>
            </a:ln>
          </p:spPr>
          <p:txBody>
            <a:bodyPr lIns="0" tIns="0" rIns="0" bIns="0" anchor="ctr"/>
            <a:p>
              <a:pPr algn="ctr" eaLnBrk="1" hangingPunct="1">
                <a:lnSpc>
                  <a:spcPct val="90000"/>
                </a:lnSpc>
                <a:spcAft>
                  <a:spcPct val="35000"/>
                </a:spcAft>
                <a:buFont typeface="Arial" panose="020B0604020202020204" pitchFamily="34" charset="0"/>
                <a:buNone/>
              </a:pPr>
              <a:endParaRPr lang="zh-CN" altLang="zh-CN" sz="1700" dirty="0">
                <a:solidFill>
                  <a:srgbClr val="FFFFFF"/>
                </a:solidFill>
                <a:latin typeface="PMingLiU" panose="02020500000000000000" pitchFamily="18" charset="-120"/>
                <a:ea typeface="PMingLiU" panose="02020500000000000000" pitchFamily="18" charset="-120"/>
                <a:sym typeface="PMingLiU" panose="02020500000000000000" pitchFamily="18" charset="-120"/>
              </a:endParaRPr>
            </a:p>
          </p:txBody>
        </p:sp>
      </p:grpSp>
      <p:sp>
        <p:nvSpPr>
          <p:cNvPr id="59404" name="直線接點 16"/>
          <p:cNvSpPr/>
          <p:nvPr/>
        </p:nvSpPr>
        <p:spPr>
          <a:xfrm>
            <a:off x="2071688" y="3822700"/>
            <a:ext cx="8077200" cy="0"/>
          </a:xfrm>
          <a:prstGeom prst="line">
            <a:avLst/>
          </a:prstGeom>
          <a:ln w="25400" cap="flat" cmpd="sng">
            <a:solidFill>
              <a:srgbClr val="D7E6BB"/>
            </a:solidFill>
            <a:prstDash val="dashDot"/>
            <a:miter/>
            <a:headEnd type="none" w="med" len="med"/>
            <a:tailEnd type="none" w="med" len="med"/>
          </a:ln>
        </p:spPr>
      </p:sp>
      <p:pic>
        <p:nvPicPr>
          <p:cNvPr id="59405" name="圖表 17"/>
          <p:cNvPicPr/>
          <p:nvPr/>
        </p:nvPicPr>
        <p:blipFill>
          <a:blip r:embed="rId3"/>
          <a:stretch>
            <a:fillRect/>
          </a:stretch>
        </p:blipFill>
        <p:spPr>
          <a:xfrm>
            <a:off x="2870200" y="4149725"/>
            <a:ext cx="3255963" cy="2708275"/>
          </a:xfrm>
          <a:prstGeom prst="rect">
            <a:avLst/>
          </a:prstGeom>
          <a:noFill/>
          <a:ln w="9525">
            <a:noFill/>
          </a:ln>
        </p:spPr>
      </p:pic>
      <p:pic>
        <p:nvPicPr>
          <p:cNvPr id="59406" name="圖表 18"/>
          <p:cNvPicPr/>
          <p:nvPr/>
        </p:nvPicPr>
        <p:blipFill>
          <a:blip r:embed="rId4"/>
          <a:stretch>
            <a:fillRect/>
          </a:stretch>
        </p:blipFill>
        <p:spPr>
          <a:xfrm>
            <a:off x="6630988" y="4149725"/>
            <a:ext cx="3255962" cy="2708275"/>
          </a:xfrm>
          <a:prstGeom prst="rect">
            <a:avLst/>
          </a:prstGeom>
          <a:noFill/>
          <a:ln w="9525">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標題 3"/>
          <p:cNvSpPr>
            <a:spLocks noGrp="1"/>
          </p:cNvSpPr>
          <p:nvPr>
            <p:ph type="ctrTitle"/>
          </p:nvPr>
        </p:nvSpPr>
        <p:spPr>
          <a:xfrm>
            <a:off x="1557338" y="479425"/>
            <a:ext cx="9144000" cy="877888"/>
          </a:xfrm>
          <a:ln/>
        </p:spPr>
        <p:txBody>
          <a:bodyPr vert="horz" wrap="square" lIns="288000" tIns="45720" rIns="274320" bIns="45720" anchor="ctr"/>
          <a:p>
            <a:pPr eaLnBrk="1" hangingPunct="1"/>
            <a:r>
              <a:rPr lang="zh-CN" altLang="en-US" dirty="0">
                <a:ea typeface="宋体" panose="02010600030101010101" pitchFamily="2" charset="-122"/>
              </a:rPr>
              <a:t>（五）企业化改革的主要路径</a:t>
            </a:r>
            <a:endParaRPr lang="zh-CN" altLang="en-US" dirty="0">
              <a:ea typeface="宋体" panose="02010600030101010101" pitchFamily="2" charset="-122"/>
            </a:endParaRPr>
          </a:p>
        </p:txBody>
      </p:sp>
      <p:sp>
        <p:nvSpPr>
          <p:cNvPr id="60419" name="矩形 1"/>
          <p:cNvSpPr/>
          <p:nvPr/>
        </p:nvSpPr>
        <p:spPr>
          <a:xfrm>
            <a:off x="2389188" y="1808163"/>
            <a:ext cx="7480300" cy="2246312"/>
          </a:xfrm>
          <a:prstGeom prst="rect">
            <a:avLst/>
          </a:prstGeom>
          <a:noFill/>
          <a:ln w="9525">
            <a:noFill/>
          </a:ln>
        </p:spPr>
        <p:txBody>
          <a:bodyPr>
            <a:spAutoFit/>
          </a:bodyPr>
          <a:p>
            <a:pPr eaLnBrk="1" hangingPunct="1">
              <a:buFont typeface="Arial" panose="020B0604020202020204" pitchFamily="34" charset="0"/>
              <a:buNone/>
            </a:pPr>
            <a:r>
              <a:rPr lang="zh-CN" altLang="en-US" sz="2800" dirty="0">
                <a:solidFill>
                  <a:srgbClr val="000000"/>
                </a:solidFill>
                <a:latin typeface="Century Gothic" panose="020B0502020202020204" pitchFamily="34" charset="0"/>
                <a:sym typeface="Century Gothic" panose="020B0502020202020204" pitchFamily="34" charset="0"/>
              </a:rPr>
              <a:t>       体育场馆运营管理实施企业化改革针对场馆的具体情况可以分为两种类型，一是现有体育场馆；二是新建体育场馆。这两种情况体育场馆运营管理实施企业化改革的主要路径有一定差异。</a:t>
            </a:r>
            <a:endParaRPr lang="zh-CN" altLang="en-US" dirty="0">
              <a:latin typeface="Arial" panose="020B0604020202020204" pitchFamily="34" charset="0"/>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標題 1"/>
          <p:cNvSpPr>
            <a:spLocks noGrp="1"/>
          </p:cNvSpPr>
          <p:nvPr>
            <p:ph type="title"/>
          </p:nvPr>
        </p:nvSpPr>
        <p:spPr>
          <a:xfrm>
            <a:off x="1519238" y="0"/>
            <a:ext cx="9148762" cy="1019175"/>
          </a:xfrm>
          <a:ln/>
        </p:spPr>
        <p:txBody>
          <a:bodyPr vert="horz" wrap="square" lIns="288000" tIns="45720" rIns="274320" bIns="45720" anchor="ctr"/>
          <a:p>
            <a:pPr eaLnBrk="1" hangingPunct="1"/>
            <a:r>
              <a:rPr lang="en-US" altLang="zh-CN" sz="3200" b="0" dirty="0">
                <a:ea typeface="宋体" panose="02010600030101010101" pitchFamily="2" charset="-122"/>
              </a:rPr>
              <a:t>1. </a:t>
            </a:r>
            <a:r>
              <a:rPr lang="zh-CN" altLang="en-US" sz="3200" b="0" dirty="0">
                <a:ea typeface="宋体" panose="02010600030101010101" pitchFamily="2" charset="-122"/>
              </a:rPr>
              <a:t>现有体育场馆运营管理</a:t>
            </a:r>
            <a:br>
              <a:rPr lang="zh-CN" altLang="en-US" sz="3200" b="0" dirty="0">
                <a:ea typeface="宋体" panose="02010600030101010101" pitchFamily="2" charset="-122"/>
              </a:rPr>
            </a:br>
            <a:r>
              <a:rPr lang="zh-CN" altLang="en-US" sz="3200" b="0" dirty="0">
                <a:ea typeface="宋体" panose="02010600030101010101" pitchFamily="2" charset="-122"/>
              </a:rPr>
              <a:t>实施企业化改革的主要路径</a:t>
            </a:r>
            <a:endParaRPr lang="zh-CN" altLang="en-US" dirty="0">
              <a:ea typeface="宋体" panose="02010600030101010101" pitchFamily="2" charset="-122"/>
            </a:endParaRPr>
          </a:p>
        </p:txBody>
      </p:sp>
      <p:grpSp>
        <p:nvGrpSpPr>
          <p:cNvPr id="61443" name="Group 3"/>
          <p:cNvGrpSpPr/>
          <p:nvPr/>
        </p:nvGrpSpPr>
        <p:grpSpPr>
          <a:xfrm>
            <a:off x="1679575" y="1158875"/>
            <a:ext cx="8837613" cy="5546725"/>
            <a:chOff x="0" y="0"/>
            <a:chExt cx="8837169" cy="5791252"/>
          </a:xfrm>
        </p:grpSpPr>
        <p:sp>
          <p:nvSpPr>
            <p:cNvPr id="61445" name="AutoShape 4"/>
            <p:cNvSpPr/>
            <p:nvPr/>
          </p:nvSpPr>
          <p:spPr>
            <a:xfrm>
              <a:off x="4130" y="1916080"/>
              <a:ext cx="3023422" cy="1960266"/>
            </a:xfrm>
            <a:prstGeom prst="roundRect">
              <a:avLst>
                <a:gd name="adj" fmla="val 10000"/>
              </a:avLst>
            </a:prstGeom>
            <a:solidFill>
              <a:srgbClr val="FFFFFF">
                <a:alpha val="89018"/>
              </a:srgbClr>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2" name="Rectangle 5"/>
            <p:cNvSpPr>
              <a:spLocks noChangeArrowheads="1"/>
            </p:cNvSpPr>
            <p:nvPr/>
          </p:nvSpPr>
          <p:spPr bwMode="auto">
            <a:xfrm>
              <a:off x="49211" y="1960805"/>
              <a:ext cx="2933553" cy="145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3825" tIns="123825" rIns="123825" bIns="123825"/>
            <a:lstStyle>
              <a:lvl1pPr>
                <a:defRPr>
                  <a:solidFill>
                    <a:schemeClr val="tx1"/>
                  </a:solidFill>
                  <a:latin typeface="Arial" panose="020B0604020202020204" pitchFamily="34" charset="0"/>
                </a:defRPr>
              </a:lvl1pPr>
              <a:lvl2pPr marL="228600" indent="-2286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228600" marR="0" lvl="1" indent="-22860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体育市场发展较成熟</a:t>
              </a:r>
              <a:endPar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a:p>
              <a:pPr marL="171450" marR="0" lvl="1" indent="-17145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16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场馆运营管理水平较高</a:t>
              </a:r>
              <a:endParaRPr kumimoji="0" lang="zh-CN" altLang="en-US" sz="16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a:p>
              <a:pPr marL="171450" marR="0" lvl="1" indent="-17145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16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发展条件较好的体育场馆管理机构</a:t>
              </a: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47" name="AutoShape 6"/>
            <p:cNvSpPr/>
            <p:nvPr/>
          </p:nvSpPr>
          <p:spPr>
            <a:xfrm>
              <a:off x="1646985" y="2190392"/>
              <a:ext cx="2704246" cy="2704246"/>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1600" h="21600">
                  <a:moveTo>
                    <a:pt x="19371" y="16568"/>
                  </a:moveTo>
                  <a:cubicBezTo>
                    <a:pt x="20519" y="14863"/>
                    <a:pt x="21132" y="12855"/>
                    <a:pt x="21132" y="10800"/>
                  </a:cubicBezTo>
                  <a:cubicBezTo>
                    <a:pt x="21132" y="5093"/>
                    <a:pt x="16506" y="468"/>
                    <a:pt x="10800" y="468"/>
                  </a:cubicBezTo>
                  <a:cubicBezTo>
                    <a:pt x="5093" y="468"/>
                    <a:pt x="468" y="5093"/>
                    <a:pt x="468" y="10800"/>
                  </a:cubicBezTo>
                  <a:cubicBezTo>
                    <a:pt x="468" y="12588"/>
                    <a:pt x="932" y="14347"/>
                    <a:pt x="1816" y="15902"/>
                  </a:cubicBezTo>
                  <a:lnTo>
                    <a:pt x="1409" y="16133"/>
                  </a:lnTo>
                  <a:cubicBezTo>
                    <a:pt x="485" y="14507"/>
                    <a:pt x="0" y="12669"/>
                    <a:pt x="0" y="10800"/>
                  </a:cubicBezTo>
                  <a:cubicBezTo>
                    <a:pt x="0" y="4835"/>
                    <a:pt x="4835" y="0"/>
                    <a:pt x="10800" y="0"/>
                  </a:cubicBezTo>
                  <a:cubicBezTo>
                    <a:pt x="16764" y="0"/>
                    <a:pt x="21600" y="4835"/>
                    <a:pt x="21600" y="10800"/>
                  </a:cubicBezTo>
                  <a:cubicBezTo>
                    <a:pt x="21600" y="12948"/>
                    <a:pt x="20959" y="15047"/>
                    <a:pt x="19759" y="16829"/>
                  </a:cubicBezTo>
                  <a:lnTo>
                    <a:pt x="21999" y="18337"/>
                  </a:lnTo>
                  <a:lnTo>
                    <a:pt x="17927" y="19133"/>
                  </a:lnTo>
                  <a:lnTo>
                    <a:pt x="17131" y="15061"/>
                  </a:lnTo>
                  <a:lnTo>
                    <a:pt x="19371" y="16568"/>
                  </a:lnTo>
                  <a:close/>
                </a:path>
              </a:pathLst>
            </a:custGeom>
            <a:solidFill>
              <a:srgbClr val="CDE0A9">
                <a:alpha val="100000"/>
              </a:srgbClr>
            </a:solidFill>
            <a:ln w="9525">
              <a:noFill/>
            </a:ln>
          </p:spPr>
          <p:txBody>
            <a:bodyPr/>
            <a:p>
              <a:endParaRPr lang="zh-CN" altLang="en-US"/>
            </a:p>
          </p:txBody>
        </p:sp>
        <p:sp>
          <p:nvSpPr>
            <p:cNvPr id="61448" name="AutoShape 7"/>
            <p:cNvSpPr/>
            <p:nvPr/>
          </p:nvSpPr>
          <p:spPr>
            <a:xfrm>
              <a:off x="911062" y="3409282"/>
              <a:ext cx="1935295" cy="769603"/>
            </a:xfrm>
            <a:prstGeom prst="roundRect">
              <a:avLst>
                <a:gd name="adj" fmla="val 10000"/>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1449" name="Rectangle 8"/>
            <p:cNvSpPr/>
            <p:nvPr/>
          </p:nvSpPr>
          <p:spPr>
            <a:xfrm>
              <a:off x="933603" y="3431823"/>
              <a:ext cx="1890213" cy="724521"/>
            </a:xfrm>
            <a:prstGeom prst="rect">
              <a:avLst/>
            </a:prstGeom>
            <a:noFill/>
            <a:ln w="9525">
              <a:noFill/>
            </a:ln>
          </p:spPr>
          <p:txBody>
            <a:bodyPr lIns="43815" tIns="29210" rIns="43815" bIns="29210" anchor="ctr"/>
            <a:p>
              <a:pPr algn="ctr" eaLnBrk="1" hangingPunct="1">
                <a:lnSpc>
                  <a:spcPct val="90000"/>
                </a:lnSpc>
                <a:spcAft>
                  <a:spcPct val="35000"/>
                </a:spcAft>
                <a:buFont typeface="Arial" panose="020B0604020202020204" pitchFamily="34" charset="0"/>
                <a:buNone/>
              </a:pPr>
              <a:r>
                <a:rPr lang="zh-CN" altLang="en-US" sz="2300" b="1" dirty="0">
                  <a:solidFill>
                    <a:srgbClr val="FFFFFF"/>
                  </a:solidFill>
                  <a:latin typeface="宋体" panose="02010600030101010101" pitchFamily="2" charset="-122"/>
                  <a:sym typeface="宋体" panose="02010600030101010101" pitchFamily="2" charset="-122"/>
                </a:rPr>
                <a:t>条件</a:t>
              </a:r>
              <a:endParaRPr lang="zh-CN" altLang="en-US" dirty="0">
                <a:latin typeface="Arial" panose="020B0604020202020204" pitchFamily="34" charset="0"/>
              </a:endParaRPr>
            </a:p>
          </p:txBody>
        </p:sp>
        <p:sp>
          <p:nvSpPr>
            <p:cNvPr id="61450" name="AutoShape 9"/>
            <p:cNvSpPr/>
            <p:nvPr/>
          </p:nvSpPr>
          <p:spPr>
            <a:xfrm>
              <a:off x="3307166" y="1937449"/>
              <a:ext cx="2568320" cy="1915498"/>
            </a:xfrm>
            <a:prstGeom prst="roundRect">
              <a:avLst>
                <a:gd name="adj" fmla="val 10000"/>
              </a:avLst>
            </a:prstGeom>
            <a:solidFill>
              <a:srgbClr val="FFFFFF">
                <a:alpha val="89018"/>
              </a:srgbClr>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3" name="Rectangle 10"/>
            <p:cNvSpPr>
              <a:spLocks noChangeArrowheads="1"/>
            </p:cNvSpPr>
            <p:nvPr/>
          </p:nvSpPr>
          <p:spPr bwMode="auto">
            <a:xfrm>
              <a:off x="3351045" y="2391751"/>
              <a:ext cx="2481137" cy="14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3825" tIns="123825" rIns="123825" bIns="123825"/>
            <a:lstStyle>
              <a:lvl1pPr>
                <a:defRPr>
                  <a:solidFill>
                    <a:schemeClr val="tx1"/>
                  </a:solidFill>
                  <a:latin typeface="Arial" panose="020B0604020202020204" pitchFamily="34" charset="0"/>
                </a:defRPr>
              </a:lvl1pPr>
              <a:lvl2pPr marL="228600" indent="-2286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228600" marR="0" lvl="1" indent="-22860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拓展业务范围</a:t>
              </a:r>
              <a:endPar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a:p>
              <a:pPr marL="171450" marR="0" lvl="1" indent="-17145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16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走出场馆运营，输出管理，实施规模化、连锁化运营</a:t>
              </a: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52" name="AutoShape 11"/>
            <p:cNvSpPr/>
            <p:nvPr/>
          </p:nvSpPr>
          <p:spPr>
            <a:xfrm>
              <a:off x="4716601" y="874264"/>
              <a:ext cx="2793512" cy="2793512"/>
            </a:xfrm>
            <a:custGeom>
              <a:avLst/>
              <a:gdLst>
                <a:gd name="txL" fmla="*/ 0 w 21600"/>
                <a:gd name="txT" fmla="*/ 0 h 21600"/>
                <a:gd name="txR" fmla="*/ 21600 w 21600"/>
                <a:gd name="txB" fmla="*/ 21600 h 21600"/>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1600" h="21600">
                  <a:moveTo>
                    <a:pt x="19398" y="5045"/>
                  </a:moveTo>
                  <a:cubicBezTo>
                    <a:pt x="17477" y="2176"/>
                    <a:pt x="14252" y="454"/>
                    <a:pt x="10799" y="454"/>
                  </a:cubicBezTo>
                  <a:cubicBezTo>
                    <a:pt x="7077" y="454"/>
                    <a:pt x="3642" y="2453"/>
                    <a:pt x="1804" y="5689"/>
                  </a:cubicBezTo>
                  <a:lnTo>
                    <a:pt x="1409" y="5465"/>
                  </a:lnTo>
                  <a:cubicBezTo>
                    <a:pt x="3328" y="2087"/>
                    <a:pt x="6914" y="0"/>
                    <a:pt x="10799" y="0"/>
                  </a:cubicBezTo>
                  <a:cubicBezTo>
                    <a:pt x="14404" y="0"/>
                    <a:pt x="17771" y="1798"/>
                    <a:pt x="19775" y="4793"/>
                  </a:cubicBezTo>
                  <a:lnTo>
                    <a:pt x="22019" y="3291"/>
                  </a:lnTo>
                  <a:lnTo>
                    <a:pt x="21214" y="7351"/>
                  </a:lnTo>
                  <a:lnTo>
                    <a:pt x="17154" y="6547"/>
                  </a:lnTo>
                  <a:lnTo>
                    <a:pt x="19398" y="5045"/>
                  </a:lnTo>
                  <a:close/>
                </a:path>
              </a:pathLst>
            </a:custGeom>
            <a:solidFill>
              <a:srgbClr val="CDE0A9">
                <a:alpha val="100000"/>
              </a:srgbClr>
            </a:solidFill>
            <a:ln w="9525">
              <a:noFill/>
            </a:ln>
          </p:spPr>
          <p:txBody>
            <a:bodyPr/>
            <a:p>
              <a:endParaRPr lang="zh-CN" altLang="en-US"/>
            </a:p>
          </p:txBody>
        </p:sp>
        <p:sp>
          <p:nvSpPr>
            <p:cNvPr id="61453" name="AutoShape 12"/>
            <p:cNvSpPr/>
            <p:nvPr/>
          </p:nvSpPr>
          <p:spPr>
            <a:xfrm>
              <a:off x="3986547" y="1612526"/>
              <a:ext cx="1935295" cy="769603"/>
            </a:xfrm>
            <a:prstGeom prst="roundRect">
              <a:avLst>
                <a:gd name="adj" fmla="val 10000"/>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1454" name="Rectangle 13"/>
            <p:cNvSpPr/>
            <p:nvPr/>
          </p:nvSpPr>
          <p:spPr>
            <a:xfrm>
              <a:off x="4009088" y="1635067"/>
              <a:ext cx="1890213" cy="724521"/>
            </a:xfrm>
            <a:prstGeom prst="rect">
              <a:avLst/>
            </a:prstGeom>
            <a:noFill/>
            <a:ln w="9525">
              <a:noFill/>
            </a:ln>
          </p:spPr>
          <p:txBody>
            <a:bodyPr lIns="43815" tIns="29210" rIns="43815" bIns="29210" anchor="ctr"/>
            <a:p>
              <a:pPr algn="ctr" eaLnBrk="1" hangingPunct="1">
                <a:lnSpc>
                  <a:spcPct val="90000"/>
                </a:lnSpc>
                <a:spcAft>
                  <a:spcPct val="35000"/>
                </a:spcAft>
                <a:buFont typeface="Arial" panose="020B0604020202020204" pitchFamily="34" charset="0"/>
                <a:buNone/>
              </a:pPr>
              <a:r>
                <a:rPr lang="zh-CN" altLang="en-US" sz="2300" dirty="0">
                  <a:solidFill>
                    <a:srgbClr val="FFFFFF"/>
                  </a:solidFill>
                  <a:latin typeface="宋体" panose="02010600030101010101" pitchFamily="2" charset="-122"/>
                  <a:sym typeface="宋体" panose="02010600030101010101" pitchFamily="2" charset="-122"/>
                </a:rPr>
                <a:t>积极支持社会资本参与</a:t>
              </a:r>
              <a:endParaRPr lang="zh-CN" altLang="en-US" dirty="0">
                <a:latin typeface="Arial" panose="020B0604020202020204" pitchFamily="34" charset="0"/>
              </a:endParaRPr>
            </a:p>
          </p:txBody>
        </p:sp>
        <p:sp>
          <p:nvSpPr>
            <p:cNvPr id="61455" name="AutoShape 14"/>
            <p:cNvSpPr/>
            <p:nvPr/>
          </p:nvSpPr>
          <p:spPr>
            <a:xfrm>
              <a:off x="6201456" y="1983813"/>
              <a:ext cx="2602132" cy="1823825"/>
            </a:xfrm>
            <a:prstGeom prst="roundRect">
              <a:avLst>
                <a:gd name="adj" fmla="val 10000"/>
              </a:avLst>
            </a:prstGeom>
            <a:solidFill>
              <a:srgbClr val="FFFFFF">
                <a:alpha val="89018"/>
              </a:srgbClr>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4" name="Rectangle 15"/>
            <p:cNvSpPr>
              <a:spLocks noChangeArrowheads="1"/>
            </p:cNvSpPr>
            <p:nvPr/>
          </p:nvSpPr>
          <p:spPr bwMode="auto">
            <a:xfrm>
              <a:off x="6243324" y="2025446"/>
              <a:ext cx="2517649" cy="134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3825" tIns="123825" rIns="123825" bIns="123825"/>
            <a:lstStyle>
              <a:lvl1pPr>
                <a:defRPr>
                  <a:solidFill>
                    <a:schemeClr val="tx1"/>
                  </a:solidFill>
                  <a:latin typeface="Arial" panose="020B0604020202020204" pitchFamily="34" charset="0"/>
                </a:defRPr>
              </a:lvl1pPr>
              <a:lvl2pPr marL="228600" indent="-2286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marL="228600" marR="0" lvl="1" indent="-22860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人员身份转换问题</a:t>
              </a:r>
              <a:endParaRPr kumimoji="0" lang="zh-CN" altLang="en-US" sz="20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a:p>
              <a:pPr marL="171450" marR="0" lvl="1" indent="-171450" algn="l" defTabSz="914400" rtl="0" eaLnBrk="1" fontAlgn="base" latinLnBrk="0" hangingPunct="1">
                <a:lnSpc>
                  <a:spcPct val="90000"/>
                </a:lnSpc>
                <a:spcBef>
                  <a:spcPct val="0"/>
                </a:spcBef>
                <a:spcAft>
                  <a:spcPct val="15000"/>
                </a:spcAft>
                <a:buClrTx/>
                <a:buSzTx/>
                <a:buFont typeface="Arial" panose="020B0604020202020204" pitchFamily="34" charset="0"/>
                <a:buChar char="•"/>
                <a:defRPr/>
              </a:pPr>
              <a:r>
                <a:rPr kumimoji="0" lang="zh-CN" altLang="en-US" sz="1600" b="0" i="0" u="none" strike="noStrike" kern="1200" cap="none" spc="0" normalizeH="0" baseline="0" noProof="0" smtClean="0">
                  <a:ln>
                    <a:noFill/>
                  </a:ln>
                  <a:solidFill>
                    <a:srgbClr val="000000"/>
                  </a:solidFill>
                  <a:effectLst/>
                  <a:uLnTx/>
                  <a:uFillTx/>
                  <a:latin typeface="宋体" panose="02010600030101010101" pitchFamily="2" charset="-122"/>
                  <a:ea typeface="宋体" panose="02010600030101010101" pitchFamily="2" charset="-122"/>
                  <a:cs typeface="+mn-cs"/>
                  <a:sym typeface="宋体" panose="02010600030101010101" pitchFamily="2" charset="-122"/>
                </a:rPr>
                <a:t>尤其是部分年龄较大的工作人员对转企改制较为抵触，需要妥善解决。</a:t>
              </a: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57" name="AutoShape 16"/>
            <p:cNvSpPr/>
            <p:nvPr/>
          </p:nvSpPr>
          <p:spPr>
            <a:xfrm>
              <a:off x="6897742" y="3408795"/>
              <a:ext cx="1935295" cy="769603"/>
            </a:xfrm>
            <a:prstGeom prst="roundRect">
              <a:avLst>
                <a:gd name="adj" fmla="val 10000"/>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1458" name="Rectangle 17"/>
            <p:cNvSpPr/>
            <p:nvPr/>
          </p:nvSpPr>
          <p:spPr>
            <a:xfrm>
              <a:off x="6920283" y="3431336"/>
              <a:ext cx="1890213" cy="724521"/>
            </a:xfrm>
            <a:prstGeom prst="rect">
              <a:avLst/>
            </a:prstGeom>
            <a:noFill/>
            <a:ln w="9525">
              <a:noFill/>
            </a:ln>
          </p:spPr>
          <p:txBody>
            <a:bodyPr lIns="43815" tIns="29210" rIns="43815" bIns="29210" anchor="ctr"/>
            <a:p>
              <a:pPr algn="ctr" eaLnBrk="1" hangingPunct="1">
                <a:lnSpc>
                  <a:spcPct val="90000"/>
                </a:lnSpc>
                <a:spcAft>
                  <a:spcPct val="35000"/>
                </a:spcAft>
                <a:buFont typeface="Arial" panose="020B0604020202020204" pitchFamily="34" charset="0"/>
                <a:buNone/>
              </a:pPr>
              <a:r>
                <a:rPr lang="zh-CN" altLang="en-US" sz="2300" b="1" dirty="0">
                  <a:solidFill>
                    <a:srgbClr val="FFFFFF"/>
                  </a:solidFill>
                  <a:latin typeface="宋体" panose="02010600030101010101" pitchFamily="2" charset="-122"/>
                  <a:sym typeface="宋体" panose="02010600030101010101" pitchFamily="2" charset="-122"/>
                </a:rPr>
                <a:t>难点</a:t>
              </a:r>
              <a:endParaRPr lang="zh-CN" altLang="en-US" dirty="0">
                <a:latin typeface="Arial" panose="020B0604020202020204" pitchFamily="34" charset="0"/>
              </a:endParaRPr>
            </a:p>
          </p:txBody>
        </p:sp>
      </p:grpSp>
      <p:sp>
        <p:nvSpPr>
          <p:cNvPr id="61444" name="矩形 3"/>
          <p:cNvSpPr/>
          <p:nvPr/>
        </p:nvSpPr>
        <p:spPr>
          <a:xfrm>
            <a:off x="2073275" y="1530350"/>
            <a:ext cx="2305050" cy="523875"/>
          </a:xfrm>
          <a:prstGeom prst="rect">
            <a:avLst/>
          </a:prstGeom>
          <a:noFill/>
          <a:ln w="9525">
            <a:noFill/>
          </a:ln>
        </p:spPr>
        <p:txBody>
          <a:bodyPr>
            <a:spAutoFit/>
          </a:bodyPr>
          <a:p>
            <a:pPr eaLnBrk="1" hangingPunct="1">
              <a:buFont typeface="Arial" panose="020B0604020202020204" pitchFamily="34" charset="0"/>
              <a:buNone/>
            </a:pPr>
            <a:r>
              <a:rPr lang="zh-CN" altLang="en-US" sz="2800" b="1" dirty="0">
                <a:solidFill>
                  <a:srgbClr val="000000"/>
                </a:solidFill>
                <a:latin typeface="Century Gothic" panose="020B0502020202020204" pitchFamily="34" charset="0"/>
                <a:sym typeface="Century Gothic" panose="020B0502020202020204" pitchFamily="34" charset="0"/>
              </a:rPr>
              <a:t>事转企</a:t>
            </a:r>
            <a:endParaRPr lang="zh-CN" altLang="en-US" sz="2800" dirty="0">
              <a:solidFill>
                <a:srgbClr val="000000"/>
              </a:solidFill>
              <a:latin typeface="Century Gothic" panose="020B0502020202020204" pitchFamily="34" charset="0"/>
              <a:sym typeface="Century Gothic" panose="020B0502020202020204" pitchFamily="34" charset="0"/>
            </a:endParaRP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標題 1"/>
          <p:cNvSpPr>
            <a:spLocks noGrp="1" noChangeArrowheads="1"/>
          </p:cNvSpPr>
          <p:nvPr>
            <p:ph type="title" idx="4294967295"/>
          </p:nvPr>
        </p:nvSpPr>
        <p:spPr>
          <a:xfrm>
            <a:off x="1519238" y="0"/>
            <a:ext cx="9148763" cy="1081088"/>
          </a:xfrm>
          <a:extLst>
            <a:ext uri="{91240B29-F687-4F45-9708-019B960494DF}">
              <a14:hiddenLine xmlns:a14="http://schemas.microsoft.com/office/drawing/2010/main" w="9525">
                <a:solidFill>
                  <a:srgbClr val="000000"/>
                </a:solidFill>
                <a:miter lim="800000"/>
                <a:headEnd/>
                <a:tailEnd/>
              </a14:hiddenLine>
            </a:ext>
          </a:extLst>
        </p:spPr>
        <p:txBody>
          <a:bodyPr vert="horz" wrap="square" lIns="288000" tIns="45720" rIns="27432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bg1"/>
                </a:solidFill>
                <a:effectLst/>
                <a:uLnTx/>
                <a:uFillTx/>
                <a:latin typeface="+mn-ea"/>
                <a:ea typeface="+mn-ea"/>
                <a:cs typeface="+mj-cs"/>
                <a:sym typeface="Century Gothic" panose="020B0502020202020204" pitchFamily="34" charset="0"/>
              </a:rPr>
              <a:t>事企双轨</a:t>
            </a:r>
            <a:r>
              <a:rPr kumimoji="0" lang="zh-CN" altLang="en-US" sz="3600" b="1" i="0" u="none" strike="noStrike" kern="1200" cap="none" spc="0" normalizeH="0" baseline="0" noProof="0" dirty="0" smtClean="0">
                <a:ln>
                  <a:noFill/>
                </a:ln>
                <a:solidFill>
                  <a:schemeClr val="bg1"/>
                </a:solidFill>
                <a:effectLst/>
                <a:uLnTx/>
                <a:uFillTx/>
                <a:latin typeface="+mn-ea"/>
                <a:ea typeface="+mn-ea"/>
                <a:cs typeface="+mj-cs"/>
                <a:sym typeface="Century Gothic" panose="020B0502020202020204" pitchFamily="34" charset="0"/>
              </a:rPr>
              <a:t>运行</a:t>
            </a:r>
            <a:endParaRPr kumimoji="0" lang="zh-CN" altLang="en-US" sz="3600" b="1" i="0" u="none" strike="noStrike" kern="1200" cap="none" spc="0" normalizeH="0" baseline="0" noProof="0" dirty="0" smtClean="0">
              <a:ln>
                <a:noFill/>
              </a:ln>
              <a:solidFill>
                <a:schemeClr val="bg1"/>
              </a:solidFill>
              <a:effectLst/>
              <a:uLnTx/>
              <a:uFillTx/>
              <a:latin typeface="+mn-ea"/>
              <a:ea typeface="+mn-ea"/>
              <a:cs typeface="+mj-cs"/>
              <a:sym typeface="Heiti SC Light" charset="0"/>
            </a:endParaRPr>
          </a:p>
        </p:txBody>
      </p:sp>
      <p:grpSp>
        <p:nvGrpSpPr>
          <p:cNvPr id="62467" name="Group 3"/>
          <p:cNvGrpSpPr/>
          <p:nvPr/>
        </p:nvGrpSpPr>
        <p:grpSpPr>
          <a:xfrm>
            <a:off x="2128838" y="1798638"/>
            <a:ext cx="8391525" cy="4778375"/>
            <a:chOff x="0" y="0"/>
            <a:chExt cx="8392225" cy="4778437"/>
          </a:xfrm>
        </p:grpSpPr>
        <p:sp>
          <p:nvSpPr>
            <p:cNvPr id="62468" name="AutoShape 4"/>
            <p:cNvSpPr/>
            <p:nvPr/>
          </p:nvSpPr>
          <p:spPr>
            <a:xfrm>
              <a:off x="2953777" y="0"/>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69" name="Rectangle 5"/>
            <p:cNvSpPr/>
            <p:nvPr/>
          </p:nvSpPr>
          <p:spPr>
            <a:xfrm>
              <a:off x="2953777" y="186658"/>
              <a:ext cx="4475362" cy="1119945"/>
            </a:xfrm>
            <a:prstGeom prst="rect">
              <a:avLst/>
            </a:prstGeom>
            <a:noFill/>
            <a:ln w="9525">
              <a:noFill/>
            </a:ln>
          </p:spPr>
          <p:txBody>
            <a:bodyPr lIns="11430" tIns="11430" rIns="11430" bIns="11430"/>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继续保留事业单位</a:t>
              </a:r>
              <a:endParaRPr lang="zh-CN" altLang="en-US"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成立企业性质的场馆运营公司，引入场馆市场开发专业人才</a:t>
              </a:r>
              <a:endParaRPr lang="zh-CN" altLang="en-US"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通过市场化运营反哺公共体育服务</a:t>
              </a:r>
              <a:endParaRPr lang="zh-CN" altLang="en-US" dirty="0">
                <a:solidFill>
                  <a:srgbClr val="000000"/>
                </a:solidFill>
                <a:latin typeface="宋体" panose="02010600030101010101" pitchFamily="2" charset="-122"/>
                <a:sym typeface="宋体" panose="02010600030101010101" pitchFamily="2" charset="-122"/>
              </a:endParaRPr>
            </a:p>
          </p:txBody>
        </p:sp>
        <p:sp>
          <p:nvSpPr>
            <p:cNvPr id="62470" name="AutoShape 6"/>
            <p:cNvSpPr/>
            <p:nvPr/>
          </p:nvSpPr>
          <p:spPr>
            <a:xfrm>
              <a:off x="403112" y="289222"/>
              <a:ext cx="2550665" cy="914816"/>
            </a:xfrm>
            <a:prstGeom prst="roundRect">
              <a:avLst>
                <a:gd name="adj" fmla="val 16667"/>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71" name="Rectangle 7"/>
            <p:cNvSpPr/>
            <p:nvPr/>
          </p:nvSpPr>
          <p:spPr>
            <a:xfrm>
              <a:off x="447770" y="333880"/>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4600" dirty="0">
                  <a:solidFill>
                    <a:srgbClr val="FFFFFF"/>
                  </a:solidFill>
                  <a:latin typeface="宋体" panose="02010600030101010101" pitchFamily="2" charset="-122"/>
                  <a:sym typeface="宋体" panose="02010600030101010101" pitchFamily="2" charset="-122"/>
                </a:rPr>
                <a:t>路径</a:t>
              </a:r>
              <a:endParaRPr lang="zh-CN" altLang="en-US" dirty="0">
                <a:latin typeface="Arial" panose="020B0604020202020204" pitchFamily="34" charset="0"/>
              </a:endParaRPr>
            </a:p>
          </p:txBody>
        </p:sp>
        <p:sp>
          <p:nvSpPr>
            <p:cNvPr id="62472" name="AutoShape 8"/>
            <p:cNvSpPr/>
            <p:nvPr/>
          </p:nvSpPr>
          <p:spPr>
            <a:xfrm>
              <a:off x="2953777" y="1642587"/>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73" name="Rectangle 9"/>
            <p:cNvSpPr/>
            <p:nvPr/>
          </p:nvSpPr>
          <p:spPr>
            <a:xfrm>
              <a:off x="2953777" y="1829245"/>
              <a:ext cx="4475362" cy="1119945"/>
            </a:xfrm>
            <a:prstGeom prst="rect">
              <a:avLst/>
            </a:prstGeom>
            <a:noFill/>
            <a:ln w="9525">
              <a:noFill/>
            </a:ln>
          </p:spPr>
          <p:txBody>
            <a:bodyPr lIns="11430" tIns="11430" rIns="11430" bIns="11430"/>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继续享受各项政策包括财政拨款</a:t>
              </a:r>
              <a:endParaRPr lang="zh-CN" altLang="en-US"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利用企业制度设计优势，消除体制束缚</a:t>
              </a:r>
              <a:endParaRPr lang="zh-CN" altLang="en-US" dirty="0">
                <a:latin typeface="Arial" panose="020B0604020202020204" pitchFamily="34" charset="0"/>
              </a:endParaRPr>
            </a:p>
          </p:txBody>
        </p:sp>
        <p:sp>
          <p:nvSpPr>
            <p:cNvPr id="62474" name="AutoShape 10"/>
            <p:cNvSpPr/>
            <p:nvPr/>
          </p:nvSpPr>
          <p:spPr>
            <a:xfrm>
              <a:off x="403112" y="1931810"/>
              <a:ext cx="2550665" cy="914816"/>
            </a:xfrm>
            <a:prstGeom prst="roundRect">
              <a:avLst>
                <a:gd name="adj" fmla="val 16667"/>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75" name="Rectangle 11"/>
            <p:cNvSpPr/>
            <p:nvPr/>
          </p:nvSpPr>
          <p:spPr>
            <a:xfrm>
              <a:off x="447770" y="1976468"/>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4600" dirty="0">
                  <a:solidFill>
                    <a:srgbClr val="FFFFFF"/>
                  </a:solidFill>
                  <a:latin typeface="宋体" panose="02010600030101010101" pitchFamily="2" charset="-122"/>
                  <a:sym typeface="宋体" panose="02010600030101010101" pitchFamily="2" charset="-122"/>
                </a:rPr>
                <a:t>优势</a:t>
              </a:r>
              <a:endParaRPr lang="zh-CN" altLang="en-US" dirty="0">
                <a:latin typeface="Arial" panose="020B0604020202020204" pitchFamily="34" charset="0"/>
              </a:endParaRPr>
            </a:p>
          </p:txBody>
        </p:sp>
        <p:sp>
          <p:nvSpPr>
            <p:cNvPr id="62476" name="AutoShape 12"/>
            <p:cNvSpPr/>
            <p:nvPr/>
          </p:nvSpPr>
          <p:spPr>
            <a:xfrm>
              <a:off x="2953777" y="3285175"/>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77" name="Rectangle 13"/>
            <p:cNvSpPr/>
            <p:nvPr/>
          </p:nvSpPr>
          <p:spPr>
            <a:xfrm>
              <a:off x="2953777" y="3471833"/>
              <a:ext cx="4475362" cy="1119945"/>
            </a:xfrm>
            <a:prstGeom prst="rect">
              <a:avLst/>
            </a:prstGeom>
            <a:noFill/>
            <a:ln w="9525">
              <a:noFill/>
            </a:ln>
          </p:spPr>
          <p:txBody>
            <a:bodyPr lIns="11430" tIns="11430" rIns="11430" bIns="11430"/>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自身运营管理水平相对较高</a:t>
              </a:r>
              <a:endParaRPr lang="zh-CN" altLang="en-US"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具有一批熟悉市场运作的专业人员</a:t>
              </a:r>
              <a:endParaRPr lang="zh-CN" altLang="en-US"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dirty="0">
                  <a:solidFill>
                    <a:srgbClr val="000000"/>
                  </a:solidFill>
                  <a:latin typeface="宋体" panose="02010600030101010101" pitchFamily="2" charset="-122"/>
                  <a:sym typeface="宋体" panose="02010600030101010101" pitchFamily="2" charset="-122"/>
                </a:rPr>
                <a:t>能够胜任企业的运营和管理的需要</a:t>
              </a:r>
              <a:endParaRPr lang="zh-CN" altLang="en-US" dirty="0">
                <a:latin typeface="Arial" panose="020B0604020202020204" pitchFamily="34" charset="0"/>
              </a:endParaRPr>
            </a:p>
          </p:txBody>
        </p:sp>
        <p:sp>
          <p:nvSpPr>
            <p:cNvPr id="62478" name="AutoShape 14"/>
            <p:cNvSpPr/>
            <p:nvPr/>
          </p:nvSpPr>
          <p:spPr>
            <a:xfrm>
              <a:off x="403112" y="3574397"/>
              <a:ext cx="2550665" cy="914816"/>
            </a:xfrm>
            <a:prstGeom prst="roundRect">
              <a:avLst>
                <a:gd name="adj" fmla="val 16667"/>
              </a:avLst>
            </a:prstGeom>
            <a:solidFill>
              <a:srgbClr val="A2C813"/>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2479" name="Rectangle 15"/>
            <p:cNvSpPr/>
            <p:nvPr/>
          </p:nvSpPr>
          <p:spPr>
            <a:xfrm>
              <a:off x="447770" y="3619055"/>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4600" dirty="0">
                  <a:solidFill>
                    <a:srgbClr val="FFFFFF"/>
                  </a:solidFill>
                  <a:latin typeface="宋体" panose="02010600030101010101" pitchFamily="2" charset="-122"/>
                  <a:sym typeface="宋体" panose="02010600030101010101" pitchFamily="2" charset="-122"/>
                </a:rPr>
                <a:t>条件</a:t>
              </a:r>
              <a:endParaRPr lang="zh-CN" altLang="en-US" dirty="0">
                <a:latin typeface="Arial" panose="020B0604020202020204" pitchFamily="34" charset="0"/>
              </a:endParaRPr>
            </a:p>
          </p:txBody>
        </p:sp>
      </p:gr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標題 1"/>
          <p:cNvSpPr>
            <a:spLocks noGrp="1" noChangeArrowheads="1"/>
          </p:cNvSpPr>
          <p:nvPr>
            <p:ph type="title" idx="4294967295"/>
          </p:nvPr>
        </p:nvSpPr>
        <p:spPr>
          <a:xfrm>
            <a:off x="1519238" y="0"/>
            <a:ext cx="9148763" cy="1131888"/>
          </a:xfrm>
          <a:extLst>
            <a:ext uri="{91240B29-F687-4F45-9708-019B960494DF}">
              <a14:hiddenLine xmlns:a14="http://schemas.microsoft.com/office/drawing/2010/main" w="9525">
                <a:solidFill>
                  <a:srgbClr val="000000"/>
                </a:solidFill>
                <a:miter lim="800000"/>
                <a:headEnd/>
                <a:tailEnd/>
              </a14:hiddenLine>
            </a:ext>
          </a:extLst>
        </p:spPr>
        <p:txBody>
          <a:bodyPr vert="horz" wrap="square" lIns="288000" tIns="45720" rIns="27432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bg1"/>
                </a:solidFill>
                <a:effectLst/>
                <a:uLnTx/>
                <a:uFillTx/>
                <a:latin typeface="+mn-ea"/>
                <a:ea typeface="+mn-ea"/>
                <a:cs typeface="+mj-cs"/>
                <a:sym typeface="Century Gothic" panose="020B0502020202020204" pitchFamily="34" charset="0"/>
              </a:rPr>
              <a:t>事企合作</a:t>
            </a:r>
            <a:r>
              <a:rPr kumimoji="0" lang="zh-CN" altLang="en-US" sz="3600" b="1" i="0" u="none" strike="noStrike" kern="1200" cap="none" spc="0" normalizeH="0" baseline="0" noProof="0" dirty="0" smtClean="0">
                <a:ln>
                  <a:noFill/>
                </a:ln>
                <a:solidFill>
                  <a:schemeClr val="bg1"/>
                </a:solidFill>
                <a:effectLst/>
                <a:uLnTx/>
                <a:uFillTx/>
                <a:latin typeface="+mn-ea"/>
                <a:ea typeface="+mn-ea"/>
                <a:cs typeface="+mj-cs"/>
                <a:sym typeface="Century Gothic" panose="020B0502020202020204" pitchFamily="34" charset="0"/>
              </a:rPr>
              <a:t>运行</a:t>
            </a:r>
            <a:endParaRPr kumimoji="0" lang="zh-CN" altLang="en-US" sz="3600" b="1" i="0" u="none" strike="noStrike" kern="1200" cap="none" spc="0" normalizeH="0" baseline="0" noProof="0" dirty="0" smtClean="0">
              <a:ln>
                <a:noFill/>
              </a:ln>
              <a:solidFill>
                <a:schemeClr val="bg1"/>
              </a:solidFill>
              <a:effectLst/>
              <a:uLnTx/>
              <a:uFillTx/>
              <a:latin typeface="+mn-ea"/>
              <a:ea typeface="+mn-ea"/>
              <a:cs typeface="+mj-cs"/>
              <a:sym typeface="Heiti SC Light" charset="0"/>
            </a:endParaRPr>
          </a:p>
        </p:txBody>
      </p:sp>
      <p:grpSp>
        <p:nvGrpSpPr>
          <p:cNvPr id="63491" name="Group 3"/>
          <p:cNvGrpSpPr/>
          <p:nvPr/>
        </p:nvGrpSpPr>
        <p:grpSpPr>
          <a:xfrm>
            <a:off x="2128838" y="1652588"/>
            <a:ext cx="8302625" cy="4687887"/>
            <a:chOff x="0" y="0"/>
            <a:chExt cx="8205694" cy="4687917"/>
          </a:xfrm>
        </p:grpSpPr>
        <p:sp>
          <p:nvSpPr>
            <p:cNvPr id="63492" name="Rectangle 4"/>
            <p:cNvSpPr/>
            <p:nvPr/>
          </p:nvSpPr>
          <p:spPr>
            <a:xfrm>
              <a:off x="2564" y="171581"/>
              <a:ext cx="2500172" cy="633600"/>
            </a:xfrm>
            <a:prstGeom prst="rect">
              <a:avLst/>
            </a:prstGeom>
            <a:solidFill>
              <a:srgbClr val="A2C813"/>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493" name="Rectangle 5"/>
            <p:cNvSpPr/>
            <p:nvPr/>
          </p:nvSpPr>
          <p:spPr>
            <a:xfrm>
              <a:off x="2564" y="171581"/>
              <a:ext cx="2500172" cy="633600"/>
            </a:xfrm>
            <a:prstGeom prst="rect">
              <a:avLst/>
            </a:prstGeom>
            <a:noFill/>
            <a:ln w="9525">
              <a:noFill/>
            </a:ln>
          </p:spPr>
          <p:txBody>
            <a:bodyPr lIns="199136" tIns="113792" rIns="199136" bIns="113792" anchor="ctr"/>
            <a:p>
              <a:pPr algn="ctr" eaLnBrk="1" hangingPunct="1">
                <a:lnSpc>
                  <a:spcPct val="90000"/>
                </a:lnSpc>
                <a:spcAft>
                  <a:spcPct val="35000"/>
                </a:spcAft>
                <a:buFont typeface="Arial" panose="020B0604020202020204" pitchFamily="34" charset="0"/>
                <a:buNone/>
              </a:pPr>
              <a:r>
                <a:rPr lang="zh-CN" altLang="en-US" sz="2800" dirty="0">
                  <a:solidFill>
                    <a:srgbClr val="FFFFFF"/>
                  </a:solidFill>
                  <a:latin typeface="宋体" panose="02010600030101010101" pitchFamily="2" charset="-122"/>
                  <a:sym typeface="宋体" panose="02010600030101010101" pitchFamily="2" charset="-122"/>
                </a:rPr>
                <a:t>条件</a:t>
              </a:r>
              <a:endParaRPr lang="zh-CN" altLang="en-US" dirty="0">
                <a:latin typeface="Arial" panose="020B0604020202020204" pitchFamily="34" charset="0"/>
              </a:endParaRPr>
            </a:p>
          </p:txBody>
        </p:sp>
        <p:sp>
          <p:nvSpPr>
            <p:cNvPr id="63494" name="Rectangle 6"/>
            <p:cNvSpPr/>
            <p:nvPr/>
          </p:nvSpPr>
          <p:spPr>
            <a:xfrm>
              <a:off x="2564" y="805181"/>
              <a:ext cx="2500172" cy="3711154"/>
            </a:xfrm>
            <a:prstGeom prst="rect">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495" name="Rectangle 7"/>
            <p:cNvSpPr/>
            <p:nvPr/>
          </p:nvSpPr>
          <p:spPr>
            <a:xfrm>
              <a:off x="2564" y="805181"/>
              <a:ext cx="2500172" cy="3711154"/>
            </a:xfrm>
            <a:prstGeom prst="rect">
              <a:avLst/>
            </a:prstGeom>
            <a:noFill/>
            <a:ln w="9525">
              <a:noFill/>
            </a:ln>
          </p:spPr>
          <p:txBody>
            <a:bodyPr lIns="117348" tIns="117348" rIns="156464" bIns="176022"/>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管理能力有限</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运营水平不高</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缺乏相应的经营开发人才</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难以实施企业化改革</a:t>
              </a:r>
              <a:endParaRPr lang="zh-CN" altLang="en-US" dirty="0">
                <a:latin typeface="Arial" panose="020B0604020202020204" pitchFamily="34" charset="0"/>
              </a:endParaRPr>
            </a:p>
          </p:txBody>
        </p:sp>
        <p:sp>
          <p:nvSpPr>
            <p:cNvPr id="63496" name="Rectangle 8"/>
            <p:cNvSpPr/>
            <p:nvPr/>
          </p:nvSpPr>
          <p:spPr>
            <a:xfrm>
              <a:off x="2852760" y="171581"/>
              <a:ext cx="2500172" cy="633600"/>
            </a:xfrm>
            <a:prstGeom prst="rect">
              <a:avLst/>
            </a:prstGeom>
            <a:solidFill>
              <a:srgbClr val="A2C813"/>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497" name="Rectangle 9"/>
            <p:cNvSpPr/>
            <p:nvPr/>
          </p:nvSpPr>
          <p:spPr>
            <a:xfrm>
              <a:off x="2852760" y="171581"/>
              <a:ext cx="2500172" cy="633600"/>
            </a:xfrm>
            <a:prstGeom prst="rect">
              <a:avLst/>
            </a:prstGeom>
            <a:noFill/>
            <a:ln w="9525">
              <a:noFill/>
            </a:ln>
          </p:spPr>
          <p:txBody>
            <a:bodyPr lIns="199136" tIns="113792" rIns="199136" bIns="113792" anchor="ctr"/>
            <a:p>
              <a:pPr algn="ctr" eaLnBrk="1" hangingPunct="1">
                <a:lnSpc>
                  <a:spcPct val="90000"/>
                </a:lnSpc>
                <a:spcAft>
                  <a:spcPct val="35000"/>
                </a:spcAft>
                <a:buFont typeface="Arial" panose="020B0604020202020204" pitchFamily="34" charset="0"/>
                <a:buNone/>
              </a:pPr>
              <a:r>
                <a:rPr lang="zh-CN" altLang="en-US" sz="2800" dirty="0">
                  <a:solidFill>
                    <a:srgbClr val="FFFFFF"/>
                  </a:solidFill>
                  <a:latin typeface="宋体" panose="02010600030101010101" pitchFamily="2" charset="-122"/>
                  <a:sym typeface="宋体" panose="02010600030101010101" pitchFamily="2" charset="-122"/>
                </a:rPr>
                <a:t>方式</a:t>
              </a:r>
              <a:endParaRPr lang="zh-CN" altLang="en-US" dirty="0">
                <a:latin typeface="Arial" panose="020B0604020202020204" pitchFamily="34" charset="0"/>
              </a:endParaRPr>
            </a:p>
          </p:txBody>
        </p:sp>
        <p:sp>
          <p:nvSpPr>
            <p:cNvPr id="63498" name="Rectangle 10"/>
            <p:cNvSpPr/>
            <p:nvPr/>
          </p:nvSpPr>
          <p:spPr>
            <a:xfrm>
              <a:off x="2852760" y="805181"/>
              <a:ext cx="2500172" cy="3711154"/>
            </a:xfrm>
            <a:prstGeom prst="rect">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499" name="Rectangle 11"/>
            <p:cNvSpPr/>
            <p:nvPr/>
          </p:nvSpPr>
          <p:spPr>
            <a:xfrm>
              <a:off x="2852760" y="805181"/>
              <a:ext cx="2500172" cy="3711154"/>
            </a:xfrm>
            <a:prstGeom prst="rect">
              <a:avLst/>
            </a:prstGeom>
            <a:noFill/>
            <a:ln w="9525">
              <a:noFill/>
            </a:ln>
          </p:spPr>
          <p:txBody>
            <a:bodyPr lIns="117348" tIns="117348" rIns="156464" bIns="176022"/>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现有事业单位与专业场馆运营公司合作</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引入专业运营公司</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ROT、部分委托经营、特许经营、租赁经营等</a:t>
              </a:r>
              <a:endParaRPr lang="zh-CN" altLang="en-US" dirty="0">
                <a:latin typeface="Arial" panose="020B0604020202020204" pitchFamily="34" charset="0"/>
              </a:endParaRPr>
            </a:p>
          </p:txBody>
        </p:sp>
        <p:sp>
          <p:nvSpPr>
            <p:cNvPr id="63500" name="Rectangle 12"/>
            <p:cNvSpPr/>
            <p:nvPr/>
          </p:nvSpPr>
          <p:spPr>
            <a:xfrm>
              <a:off x="5702957" y="171581"/>
              <a:ext cx="2500172" cy="633600"/>
            </a:xfrm>
            <a:prstGeom prst="rect">
              <a:avLst/>
            </a:prstGeom>
            <a:solidFill>
              <a:srgbClr val="A2C813"/>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501" name="Rectangle 13"/>
            <p:cNvSpPr/>
            <p:nvPr/>
          </p:nvSpPr>
          <p:spPr>
            <a:xfrm>
              <a:off x="5702957" y="171581"/>
              <a:ext cx="2500172" cy="633600"/>
            </a:xfrm>
            <a:prstGeom prst="rect">
              <a:avLst/>
            </a:prstGeom>
            <a:noFill/>
            <a:ln w="9525">
              <a:noFill/>
            </a:ln>
          </p:spPr>
          <p:txBody>
            <a:bodyPr lIns="199136" tIns="113792" rIns="199136" bIns="113792" anchor="ctr"/>
            <a:p>
              <a:pPr algn="ctr" eaLnBrk="1" hangingPunct="1">
                <a:lnSpc>
                  <a:spcPct val="90000"/>
                </a:lnSpc>
                <a:spcAft>
                  <a:spcPct val="35000"/>
                </a:spcAft>
                <a:buFont typeface="Arial" panose="020B0604020202020204" pitchFamily="34" charset="0"/>
                <a:buNone/>
              </a:pPr>
              <a:r>
                <a:rPr lang="zh-CN" altLang="en-US" sz="2800" dirty="0">
                  <a:solidFill>
                    <a:srgbClr val="FFFFFF"/>
                  </a:solidFill>
                  <a:latin typeface="宋体" panose="02010600030101010101" pitchFamily="2" charset="-122"/>
                  <a:sym typeface="宋体" panose="02010600030101010101" pitchFamily="2" charset="-122"/>
                </a:rPr>
                <a:t>效益</a:t>
              </a:r>
              <a:endParaRPr lang="zh-CN" altLang="en-US" dirty="0">
                <a:latin typeface="Arial" panose="020B0604020202020204" pitchFamily="34" charset="0"/>
              </a:endParaRPr>
            </a:p>
          </p:txBody>
        </p:sp>
        <p:sp>
          <p:nvSpPr>
            <p:cNvPr id="63502" name="Rectangle 14"/>
            <p:cNvSpPr/>
            <p:nvPr/>
          </p:nvSpPr>
          <p:spPr>
            <a:xfrm>
              <a:off x="5702957" y="805181"/>
              <a:ext cx="2500172" cy="3711154"/>
            </a:xfrm>
            <a:prstGeom prst="rect">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3503" name="Rectangle 15"/>
            <p:cNvSpPr/>
            <p:nvPr/>
          </p:nvSpPr>
          <p:spPr>
            <a:xfrm>
              <a:off x="5702957" y="805181"/>
              <a:ext cx="2500172" cy="3711154"/>
            </a:xfrm>
            <a:prstGeom prst="rect">
              <a:avLst/>
            </a:prstGeom>
            <a:noFill/>
            <a:ln w="9525">
              <a:noFill/>
            </a:ln>
          </p:spPr>
          <p:txBody>
            <a:bodyPr lIns="117348" tIns="117348" rIns="156464" bIns="176022"/>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借助专业公司活动资源与市场开发优势，提高场馆运营管理水平</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学习专业公司在市场开发和场馆运行方面的成功经验，逐步提高自身的运营管理水平和能力。</a:t>
              </a:r>
              <a:endParaRPr lang="zh-CN" altLang="en-US" sz="2200" dirty="0">
                <a:solidFill>
                  <a:srgbClr val="000000"/>
                </a:solidFill>
                <a:latin typeface="宋体" panose="02010600030101010101" pitchFamily="2" charset="-122"/>
                <a:sym typeface="宋体" panose="02010600030101010101" pitchFamily="2" charset="-122"/>
              </a:endParaRPr>
            </a:p>
            <a:p>
              <a:pPr marL="228600" lvl="1" indent="-228600" eaLnBrk="1" hangingPunct="1">
                <a:lnSpc>
                  <a:spcPct val="90000"/>
                </a:lnSpc>
                <a:spcAft>
                  <a:spcPct val="15000"/>
                </a:spcAft>
                <a:buFont typeface="Arial" panose="020B0604020202020204" pitchFamily="34" charset="0"/>
                <a:buChar char="•"/>
              </a:pPr>
              <a:r>
                <a:rPr lang="zh-CN" altLang="en-US" sz="2200" dirty="0">
                  <a:solidFill>
                    <a:srgbClr val="000000"/>
                  </a:solidFill>
                  <a:latin typeface="宋体" panose="02010600030101010101" pitchFamily="2" charset="-122"/>
                  <a:sym typeface="宋体" panose="02010600030101010101" pitchFamily="2" charset="-122"/>
                </a:rPr>
                <a:t>盘活存量资源</a:t>
              </a:r>
              <a:endParaRPr lang="zh-CN" altLang="en-US" dirty="0">
                <a:latin typeface="Arial" panose="020B0604020202020204" pitchFamily="34" charset="0"/>
              </a:endParaRPr>
            </a:p>
          </p:txBody>
        </p:sp>
      </p:gr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标题 1"/>
          <p:cNvSpPr>
            <a:spLocks noGrp="1"/>
          </p:cNvSpPr>
          <p:nvPr>
            <p:ph type="title"/>
          </p:nvPr>
        </p:nvSpPr>
        <p:spPr>
          <a:xfrm>
            <a:off x="0" y="688975"/>
            <a:ext cx="12206288" cy="914400"/>
          </a:xfrm>
          <a:ln/>
        </p:spPr>
        <p:txBody>
          <a:bodyPr vert="horz" wrap="square" lIns="288000" tIns="45720" rIns="274320" bIns="45720" anchor="ctr"/>
          <a:p>
            <a:r>
              <a:rPr lang="zh-CN" altLang="en-US" dirty="0">
                <a:latin typeface="Heiti SC Light" charset="0"/>
                <a:ea typeface="宋体" panose="02010600030101010101" pitchFamily="2" charset="-122"/>
                <a:sym typeface="Century Gothic" panose="020B0502020202020204" pitchFamily="34" charset="0"/>
              </a:rPr>
              <a:t>委托企业运行</a:t>
            </a:r>
            <a:endParaRPr lang="zh-CN" altLang="en-US" dirty="0">
              <a:ea typeface="宋体" panose="02010600030101010101" pitchFamily="2" charset="-122"/>
            </a:endParaRPr>
          </a:p>
        </p:txBody>
      </p:sp>
      <p:grpSp>
        <p:nvGrpSpPr>
          <p:cNvPr id="64515" name="Group 3"/>
          <p:cNvGrpSpPr/>
          <p:nvPr/>
        </p:nvGrpSpPr>
        <p:grpSpPr>
          <a:xfrm>
            <a:off x="2767013" y="1892300"/>
            <a:ext cx="6575425" cy="4060825"/>
            <a:chOff x="403112" y="0"/>
            <a:chExt cx="7586000" cy="4778436"/>
          </a:xfrm>
        </p:grpSpPr>
        <p:sp>
          <p:nvSpPr>
            <p:cNvPr id="64516" name="AutoShape 4"/>
            <p:cNvSpPr/>
            <p:nvPr/>
          </p:nvSpPr>
          <p:spPr>
            <a:xfrm>
              <a:off x="2953777" y="0"/>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17" name="Rectangle 5"/>
            <p:cNvSpPr/>
            <p:nvPr/>
          </p:nvSpPr>
          <p:spPr>
            <a:xfrm>
              <a:off x="2953777" y="186658"/>
              <a:ext cx="4475362" cy="1119945"/>
            </a:xfrm>
            <a:prstGeom prst="rect">
              <a:avLst/>
            </a:prstGeom>
            <a:noFill/>
            <a:ln w="9525">
              <a:noFill/>
            </a:ln>
          </p:spPr>
          <p:txBody>
            <a:bodyPr lIns="11430" tIns="11430" rIns="11430" bIns="11430"/>
            <a:p>
              <a:pPr marL="171450" lvl="1" indent="-171450">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sym typeface="宋体" panose="02010600030101010101" pitchFamily="2" charset="-122"/>
                </a:rPr>
                <a:t>经营权公开招标或直接委托给专业公司</a:t>
              </a:r>
              <a:endParaRPr lang="en-US" altLang="zh-CN" sz="2100" dirty="0">
                <a:solidFill>
                  <a:srgbClr val="000000"/>
                </a:solidFill>
                <a:latin typeface="宋体" panose="02010600030101010101" pitchFamily="2" charset="-122"/>
                <a:sym typeface="宋体" panose="02010600030101010101" pitchFamily="2" charset="-122"/>
              </a:endParaRPr>
            </a:p>
            <a:p>
              <a:pPr marL="171450" lvl="1" indent="-171450">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sym typeface="宋体" panose="02010600030101010101" pitchFamily="2" charset="-122"/>
                </a:rPr>
                <a:t>事业单位保留或转为其他机构</a:t>
              </a:r>
              <a:endParaRPr lang="zh-CN" altLang="en-US" sz="2100" dirty="0">
                <a:solidFill>
                  <a:srgbClr val="000000"/>
                </a:solidFill>
                <a:latin typeface="宋体" panose="02010600030101010101" pitchFamily="2" charset="-122"/>
                <a:sym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endParaRPr lang="zh-CN" altLang="en-US" sz="1600" dirty="0">
                <a:solidFill>
                  <a:srgbClr val="000000"/>
                </a:solidFill>
                <a:latin typeface="宋体" panose="02010600030101010101" pitchFamily="2" charset="-122"/>
                <a:sym typeface="宋体" panose="02010600030101010101" pitchFamily="2" charset="-122"/>
              </a:endParaRPr>
            </a:p>
          </p:txBody>
        </p:sp>
        <p:sp>
          <p:nvSpPr>
            <p:cNvPr id="64518" name="AutoShape 6"/>
            <p:cNvSpPr/>
            <p:nvPr/>
          </p:nvSpPr>
          <p:spPr>
            <a:xfrm>
              <a:off x="403112" y="289222"/>
              <a:ext cx="2550665" cy="914816"/>
            </a:xfrm>
            <a:prstGeom prst="roundRect">
              <a:avLst>
                <a:gd name="adj" fmla="val 16667"/>
              </a:avLst>
            </a:prstGeom>
            <a:solidFill>
              <a:schemeClr val="accent1"/>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19" name="Rectangle 7"/>
            <p:cNvSpPr/>
            <p:nvPr/>
          </p:nvSpPr>
          <p:spPr>
            <a:xfrm>
              <a:off x="447770" y="333880"/>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1600" b="1" dirty="0">
                  <a:solidFill>
                    <a:srgbClr val="FFFFFF"/>
                  </a:solidFill>
                  <a:latin typeface="宋体" panose="02010600030101010101" pitchFamily="2" charset="-122"/>
                  <a:sym typeface="宋体" panose="02010600030101010101" pitchFamily="2" charset="-122"/>
                </a:rPr>
                <a:t>路径</a:t>
              </a:r>
              <a:endParaRPr lang="zh-CN" altLang="en-US" sz="1600" b="1" dirty="0">
                <a:latin typeface="Arial" panose="020B0604020202020204" pitchFamily="34" charset="0"/>
              </a:endParaRPr>
            </a:p>
          </p:txBody>
        </p:sp>
        <p:sp>
          <p:nvSpPr>
            <p:cNvPr id="64520" name="AutoShape 8"/>
            <p:cNvSpPr/>
            <p:nvPr/>
          </p:nvSpPr>
          <p:spPr>
            <a:xfrm>
              <a:off x="2953777" y="1642587"/>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nchor="ct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21" name="Rectangle 9"/>
            <p:cNvSpPr/>
            <p:nvPr/>
          </p:nvSpPr>
          <p:spPr>
            <a:xfrm>
              <a:off x="2953778" y="1829245"/>
              <a:ext cx="4475362" cy="1119945"/>
            </a:xfrm>
            <a:prstGeom prst="rect">
              <a:avLst/>
            </a:prstGeom>
            <a:noFill/>
            <a:ln w="9525">
              <a:noFill/>
            </a:ln>
          </p:spPr>
          <p:txBody>
            <a:bodyPr lIns="11430" tIns="11430" rIns="11430" bIns="11430" anchor="ctr"/>
            <a:p>
              <a:pPr marL="171450" lvl="1" indent="-171450" eaLnBrk="1" hangingPunct="1">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sym typeface="宋体" panose="02010600030101010101" pitchFamily="2" charset="-122"/>
                </a:rPr>
                <a:t>改革一步到位，经营权交由企业运营</a:t>
              </a:r>
              <a:endParaRPr lang="zh-CN" altLang="en-US" sz="2100" dirty="0">
                <a:latin typeface="Arial" panose="020B0604020202020204" pitchFamily="34" charset="0"/>
              </a:endParaRPr>
            </a:p>
          </p:txBody>
        </p:sp>
        <p:sp>
          <p:nvSpPr>
            <p:cNvPr id="64522" name="AutoShape 10"/>
            <p:cNvSpPr/>
            <p:nvPr/>
          </p:nvSpPr>
          <p:spPr>
            <a:xfrm>
              <a:off x="403112" y="1931810"/>
              <a:ext cx="2550665" cy="914816"/>
            </a:xfrm>
            <a:prstGeom prst="roundRect">
              <a:avLst>
                <a:gd name="adj" fmla="val 16667"/>
              </a:avLst>
            </a:prstGeom>
            <a:solidFill>
              <a:schemeClr val="accent1"/>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23" name="Rectangle 11"/>
            <p:cNvSpPr/>
            <p:nvPr/>
          </p:nvSpPr>
          <p:spPr>
            <a:xfrm>
              <a:off x="447770" y="1976468"/>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1600" b="1" dirty="0">
                  <a:solidFill>
                    <a:srgbClr val="FFFFFF"/>
                  </a:solidFill>
                  <a:latin typeface="宋体" panose="02010600030101010101" pitchFamily="2" charset="-122"/>
                  <a:sym typeface="宋体" panose="02010600030101010101" pitchFamily="2" charset="-122"/>
                </a:rPr>
                <a:t>优势</a:t>
              </a:r>
              <a:endParaRPr lang="zh-CN" altLang="en-US" sz="1600" b="1" dirty="0">
                <a:latin typeface="Arial" panose="020B0604020202020204" pitchFamily="34" charset="0"/>
              </a:endParaRPr>
            </a:p>
          </p:txBody>
        </p:sp>
        <p:sp>
          <p:nvSpPr>
            <p:cNvPr id="64524" name="AutoShape 12"/>
            <p:cNvSpPr/>
            <p:nvPr/>
          </p:nvSpPr>
          <p:spPr>
            <a:xfrm>
              <a:off x="2953777" y="3285175"/>
              <a:ext cx="5035335" cy="1493261"/>
            </a:xfrm>
            <a:prstGeom prst="rightArrow">
              <a:avLst>
                <a:gd name="adj1" fmla="val 75000"/>
                <a:gd name="adj2" fmla="val 49971"/>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25" name="Rectangle 13"/>
            <p:cNvSpPr/>
            <p:nvPr/>
          </p:nvSpPr>
          <p:spPr>
            <a:xfrm>
              <a:off x="2953777" y="3471833"/>
              <a:ext cx="4475362" cy="1119945"/>
            </a:xfrm>
            <a:prstGeom prst="rect">
              <a:avLst/>
            </a:prstGeom>
            <a:noFill/>
            <a:ln w="9525">
              <a:noFill/>
            </a:ln>
          </p:spPr>
          <p:txBody>
            <a:bodyPr lIns="11430" tIns="11430" rIns="11430" bIns="11430"/>
            <a:p>
              <a:pPr marL="171450" lvl="1" indent="-171450" eaLnBrk="1" hangingPunct="1">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rPr>
                <a:t>政府监管到位，管理合同合理</a:t>
              </a:r>
              <a:endParaRPr lang="en-US" altLang="zh-CN" sz="2100" dirty="0">
                <a:solidFill>
                  <a:srgbClr val="000000"/>
                </a:solidFill>
                <a:latin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rPr>
                <a:t>企业运营能力较强</a:t>
              </a:r>
              <a:endParaRPr lang="en-US" altLang="zh-CN" sz="2100" dirty="0">
                <a:solidFill>
                  <a:srgbClr val="000000"/>
                </a:solidFill>
                <a:latin typeface="宋体" panose="02010600030101010101" pitchFamily="2" charset="-122"/>
              </a:endParaRPr>
            </a:p>
            <a:p>
              <a:pPr marL="171450" lvl="1" indent="-171450" eaLnBrk="1" hangingPunct="1">
                <a:lnSpc>
                  <a:spcPct val="90000"/>
                </a:lnSpc>
                <a:spcAft>
                  <a:spcPct val="15000"/>
                </a:spcAft>
                <a:buFont typeface="Arial" panose="020B0604020202020204" pitchFamily="34" charset="0"/>
                <a:buChar char="•"/>
              </a:pPr>
              <a:r>
                <a:rPr lang="zh-CN" altLang="en-US" sz="2100" dirty="0">
                  <a:solidFill>
                    <a:srgbClr val="000000"/>
                  </a:solidFill>
                  <a:latin typeface="宋体" panose="02010600030101010101" pitchFamily="2" charset="-122"/>
                </a:rPr>
                <a:t>原事业单位人员妥善安置</a:t>
              </a:r>
              <a:endParaRPr lang="zh-CN" altLang="en-US" sz="2100" dirty="0">
                <a:solidFill>
                  <a:srgbClr val="000000"/>
                </a:solidFill>
                <a:latin typeface="宋体" panose="02010600030101010101" pitchFamily="2" charset="-122"/>
              </a:endParaRPr>
            </a:p>
          </p:txBody>
        </p:sp>
        <p:sp>
          <p:nvSpPr>
            <p:cNvPr id="64526" name="AutoShape 14"/>
            <p:cNvSpPr/>
            <p:nvPr/>
          </p:nvSpPr>
          <p:spPr>
            <a:xfrm>
              <a:off x="403112" y="3574397"/>
              <a:ext cx="2550665" cy="914816"/>
            </a:xfrm>
            <a:prstGeom prst="roundRect">
              <a:avLst>
                <a:gd name="adj" fmla="val 16667"/>
              </a:avLst>
            </a:prstGeom>
            <a:solidFill>
              <a:schemeClr val="accent1"/>
            </a:solidFill>
            <a:ln w="25400" cap="flat" cmpd="sng">
              <a:solidFill>
                <a:srgbClr val="FFFFFF"/>
              </a:solidFill>
              <a:prstDash val="solid"/>
              <a:miter/>
              <a:headEnd type="none" w="med" len="med"/>
              <a:tailEnd type="none" w="med" len="med"/>
            </a:ln>
          </p:spPr>
          <p:txBody>
            <a:bodyPr/>
            <a:p>
              <a:pPr eaLnBrk="1" hangingPunct="1">
                <a:buFont typeface="Arial" panose="020B0604020202020204" pitchFamily="34" charset="0"/>
                <a:buNone/>
              </a:pPr>
              <a:endParaRPr lang="zh-CN" altLang="zh-CN" sz="1600" dirty="0">
                <a:solidFill>
                  <a:srgbClr val="000000"/>
                </a:solidFill>
                <a:latin typeface="Arial" panose="020B0604020202020204" pitchFamily="34" charset="0"/>
              </a:endParaRPr>
            </a:p>
          </p:txBody>
        </p:sp>
        <p:sp>
          <p:nvSpPr>
            <p:cNvPr id="64527" name="Rectangle 15"/>
            <p:cNvSpPr/>
            <p:nvPr/>
          </p:nvSpPr>
          <p:spPr>
            <a:xfrm>
              <a:off x="447770" y="3619055"/>
              <a:ext cx="2461349" cy="825500"/>
            </a:xfrm>
            <a:prstGeom prst="rect">
              <a:avLst/>
            </a:prstGeom>
            <a:noFill/>
            <a:ln w="9525">
              <a:noFill/>
            </a:ln>
          </p:spPr>
          <p:txBody>
            <a:bodyPr lIns="175260" tIns="87630" rIns="175260" bIns="87630" anchor="ctr"/>
            <a:p>
              <a:pPr algn="ctr" eaLnBrk="1" hangingPunct="1">
                <a:lnSpc>
                  <a:spcPct val="90000"/>
                </a:lnSpc>
                <a:spcAft>
                  <a:spcPct val="35000"/>
                </a:spcAft>
                <a:buFont typeface="Arial" panose="020B0604020202020204" pitchFamily="34" charset="0"/>
                <a:buNone/>
              </a:pPr>
              <a:r>
                <a:rPr lang="zh-CN" altLang="en-US" sz="1600" b="1" dirty="0">
                  <a:solidFill>
                    <a:srgbClr val="FFFFFF"/>
                  </a:solidFill>
                  <a:latin typeface="宋体" panose="02010600030101010101" pitchFamily="2" charset="-122"/>
                  <a:sym typeface="宋体" panose="02010600030101010101" pitchFamily="2" charset="-122"/>
                </a:rPr>
                <a:t>条件</a:t>
              </a:r>
              <a:endParaRPr lang="zh-CN" altLang="en-US" sz="1600" b="1" dirty="0">
                <a:latin typeface="Arial" panose="020B0604020202020204" pitchFamily="34" charset="0"/>
              </a:endParaRPr>
            </a:p>
          </p:txBody>
        </p:sp>
      </p:gr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標題 1"/>
          <p:cNvSpPr>
            <a:spLocks noGrp="1"/>
          </p:cNvSpPr>
          <p:nvPr>
            <p:ph type="title"/>
          </p:nvPr>
        </p:nvSpPr>
        <p:spPr>
          <a:xfrm>
            <a:off x="1519238" y="0"/>
            <a:ext cx="9148762" cy="1144588"/>
          </a:xfrm>
          <a:ln/>
        </p:spPr>
        <p:txBody>
          <a:bodyPr vert="horz" wrap="square" lIns="288000" tIns="45720" rIns="274320" bIns="45720" anchor="ctr"/>
          <a:p>
            <a:pPr eaLnBrk="1" hangingPunct="1"/>
            <a:r>
              <a:rPr lang="en-US" altLang="zh-CN" sz="3200" b="0" dirty="0">
                <a:ea typeface="宋体" panose="02010600030101010101" pitchFamily="2" charset="-122"/>
              </a:rPr>
              <a:t>2. </a:t>
            </a:r>
            <a:r>
              <a:rPr lang="zh-CN" altLang="en-US" sz="3200" b="0" dirty="0">
                <a:ea typeface="宋体" panose="02010600030101010101" pitchFamily="2" charset="-122"/>
              </a:rPr>
              <a:t>新建体育场馆</a:t>
            </a:r>
            <a:br>
              <a:rPr lang="zh-CN" altLang="en-US" sz="3200" b="0" dirty="0">
                <a:ea typeface="宋体" panose="02010600030101010101" pitchFamily="2" charset="-122"/>
              </a:rPr>
            </a:br>
            <a:r>
              <a:rPr lang="zh-CN" altLang="en-US" sz="3200" b="0" dirty="0">
                <a:ea typeface="宋体" panose="02010600030101010101" pitchFamily="2" charset="-122"/>
              </a:rPr>
              <a:t>实施企业化改革的主要路径</a:t>
            </a:r>
            <a:endParaRPr lang="zh-CN" altLang="en-US" sz="3200" b="0" dirty="0">
              <a:ea typeface="宋体" panose="02010600030101010101" pitchFamily="2" charset="-122"/>
            </a:endParaRPr>
          </a:p>
        </p:txBody>
      </p:sp>
      <p:grpSp>
        <p:nvGrpSpPr>
          <p:cNvPr id="65539" name="Group 3"/>
          <p:cNvGrpSpPr/>
          <p:nvPr/>
        </p:nvGrpSpPr>
        <p:grpSpPr>
          <a:xfrm>
            <a:off x="2032000" y="1628775"/>
            <a:ext cx="8205788" cy="4687888"/>
            <a:chOff x="0" y="0"/>
            <a:chExt cx="8205694" cy="4687917"/>
          </a:xfrm>
        </p:grpSpPr>
        <p:sp>
          <p:nvSpPr>
            <p:cNvPr id="65540" name="Rectangle 4"/>
            <p:cNvSpPr/>
            <p:nvPr/>
          </p:nvSpPr>
          <p:spPr>
            <a:xfrm>
              <a:off x="40" y="118018"/>
              <a:ext cx="3834399" cy="1009649"/>
            </a:xfrm>
            <a:prstGeom prst="rect">
              <a:avLst/>
            </a:prstGeom>
            <a:solidFill>
              <a:srgbClr val="A2C813"/>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5541" name="Rectangle 5"/>
            <p:cNvSpPr/>
            <p:nvPr/>
          </p:nvSpPr>
          <p:spPr>
            <a:xfrm>
              <a:off x="40" y="118018"/>
              <a:ext cx="3834399" cy="1009649"/>
            </a:xfrm>
            <a:prstGeom prst="rect">
              <a:avLst/>
            </a:prstGeom>
            <a:noFill/>
            <a:ln w="9525">
              <a:noFill/>
            </a:ln>
          </p:spPr>
          <p:txBody>
            <a:bodyPr lIns="170688" tIns="97536" rIns="170688" bIns="97536" anchor="ctr"/>
            <a:p>
              <a:pPr algn="ctr" eaLnBrk="1" hangingPunct="1">
                <a:lnSpc>
                  <a:spcPct val="90000"/>
                </a:lnSpc>
                <a:spcAft>
                  <a:spcPct val="35000"/>
                </a:spcAft>
                <a:buFont typeface="Arial" panose="020B0604020202020204" pitchFamily="34" charset="0"/>
                <a:buNone/>
              </a:pPr>
              <a:r>
                <a:rPr lang="zh-CN" altLang="en-US" sz="2400" b="1" dirty="0">
                  <a:solidFill>
                    <a:srgbClr val="FFFFFF"/>
                  </a:solidFill>
                  <a:latin typeface="宋体" panose="02010600030101010101" pitchFamily="2" charset="-122"/>
                  <a:sym typeface="宋体" panose="02010600030101010101" pitchFamily="2" charset="-122"/>
                </a:rPr>
                <a:t>政府或政府投融资</a:t>
              </a:r>
              <a:endParaRPr lang="zh-CN" altLang="en-US" sz="2400" b="1" dirty="0">
                <a:solidFill>
                  <a:srgbClr val="FFFFFF"/>
                </a:solidFill>
                <a:latin typeface="宋体" panose="02010600030101010101" pitchFamily="2" charset="-122"/>
                <a:sym typeface="宋体" panose="02010600030101010101" pitchFamily="2" charset="-122"/>
              </a:endParaRPr>
            </a:p>
            <a:p>
              <a:pPr algn="ctr" eaLnBrk="1" hangingPunct="1">
                <a:lnSpc>
                  <a:spcPct val="90000"/>
                </a:lnSpc>
                <a:spcAft>
                  <a:spcPct val="35000"/>
                </a:spcAft>
                <a:buFont typeface="Arial" panose="020B0604020202020204" pitchFamily="34" charset="0"/>
                <a:buNone/>
              </a:pPr>
              <a:r>
                <a:rPr lang="zh-CN" altLang="en-US" sz="2400" b="1" dirty="0">
                  <a:solidFill>
                    <a:srgbClr val="FFFFFF"/>
                  </a:solidFill>
                  <a:latin typeface="宋体" panose="02010600030101010101" pitchFamily="2" charset="-122"/>
                  <a:sym typeface="宋体" panose="02010600030101010101" pitchFamily="2" charset="-122"/>
                </a:rPr>
                <a:t>平台公司投资建设</a:t>
              </a:r>
              <a:endParaRPr lang="zh-CN" altLang="en-US" dirty="0">
                <a:latin typeface="Arial" panose="020B0604020202020204" pitchFamily="34" charset="0"/>
              </a:endParaRPr>
            </a:p>
          </p:txBody>
        </p:sp>
        <p:sp>
          <p:nvSpPr>
            <p:cNvPr id="65542" name="Rectangle 6"/>
            <p:cNvSpPr/>
            <p:nvPr/>
          </p:nvSpPr>
          <p:spPr>
            <a:xfrm>
              <a:off x="40" y="1127668"/>
              <a:ext cx="3834399" cy="3442229"/>
            </a:xfrm>
            <a:prstGeom prst="rect">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5543" name="Rectangle 7"/>
            <p:cNvSpPr/>
            <p:nvPr/>
          </p:nvSpPr>
          <p:spPr>
            <a:xfrm>
              <a:off x="40" y="1127668"/>
              <a:ext cx="3834399" cy="3442229"/>
            </a:xfrm>
            <a:prstGeom prst="rect">
              <a:avLst/>
            </a:prstGeom>
            <a:noFill/>
            <a:ln w="9525">
              <a:noFill/>
            </a:ln>
          </p:spPr>
          <p:txBody>
            <a:bodyPr lIns="101346" tIns="101346" rIns="135128" bIns="152019"/>
            <a:p>
              <a:pPr marL="171450" lvl="1" indent="-171450" eaLnBrk="1" hangingPunct="1">
                <a:lnSpc>
                  <a:spcPct val="90000"/>
                </a:lnSpc>
                <a:spcAft>
                  <a:spcPct val="15000"/>
                </a:spcAft>
                <a:buFont typeface="Arial" panose="020B0604020202020204" pitchFamily="34" charset="0"/>
                <a:buChar char="•"/>
              </a:pPr>
              <a:r>
                <a:rPr lang="zh-CN" altLang="en-US" sz="1900" dirty="0">
                  <a:solidFill>
                    <a:srgbClr val="000000"/>
                  </a:solidFill>
                  <a:latin typeface="宋体" panose="02010600030101010101" pitchFamily="2" charset="-122"/>
                  <a:sym typeface="宋体" panose="02010600030101010101" pitchFamily="2" charset="-122"/>
                </a:rPr>
                <a:t>此类体育场馆亦强制实施委托运营，放开体育场馆运营权，引入事前竞争机制，由多家体育场馆机构参与对体育场馆运营权的公开竞标，最终只有一家机构获得特许经营权。通过缔约前的充分竞争有助于遴选优秀的体育场馆运营机构负责体育场馆的运营，以确保实现体育场馆的公司化和专业化运营，提高场馆运营管理水平。</a:t>
              </a:r>
              <a:endParaRPr lang="zh-CN" altLang="en-US" sz="1900" dirty="0">
                <a:solidFill>
                  <a:srgbClr val="000000"/>
                </a:solidFill>
                <a:latin typeface="宋体" panose="02010600030101010101" pitchFamily="2" charset="-122"/>
                <a:sym typeface="宋体" panose="02010600030101010101" pitchFamily="2" charset="-122"/>
              </a:endParaRPr>
            </a:p>
          </p:txBody>
        </p:sp>
        <p:sp>
          <p:nvSpPr>
            <p:cNvPr id="65544" name="Rectangle 8"/>
            <p:cNvSpPr/>
            <p:nvPr/>
          </p:nvSpPr>
          <p:spPr>
            <a:xfrm>
              <a:off x="4371254" y="118018"/>
              <a:ext cx="3834399" cy="1009649"/>
            </a:xfrm>
            <a:prstGeom prst="rect">
              <a:avLst/>
            </a:prstGeom>
            <a:solidFill>
              <a:srgbClr val="A2C813"/>
            </a:solidFill>
            <a:ln w="25400" cap="flat" cmpd="sng">
              <a:solidFill>
                <a:srgbClr val="A2C813"/>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5545" name="Rectangle 9"/>
            <p:cNvSpPr/>
            <p:nvPr/>
          </p:nvSpPr>
          <p:spPr>
            <a:xfrm>
              <a:off x="4371254" y="118018"/>
              <a:ext cx="3834399" cy="1009649"/>
            </a:xfrm>
            <a:prstGeom prst="rect">
              <a:avLst/>
            </a:prstGeom>
            <a:noFill/>
            <a:ln w="9525">
              <a:noFill/>
            </a:ln>
          </p:spPr>
          <p:txBody>
            <a:bodyPr lIns="170688" tIns="97536" rIns="170688" bIns="97536" anchor="ctr"/>
            <a:p>
              <a:pPr algn="ctr" eaLnBrk="1" hangingPunct="1">
                <a:lnSpc>
                  <a:spcPct val="90000"/>
                </a:lnSpc>
                <a:spcAft>
                  <a:spcPct val="35000"/>
                </a:spcAft>
                <a:buFont typeface="Arial" panose="020B0604020202020204" pitchFamily="34" charset="0"/>
                <a:buNone/>
              </a:pPr>
              <a:r>
                <a:rPr lang="zh-CN" altLang="en-US" sz="2400" b="1" dirty="0">
                  <a:solidFill>
                    <a:srgbClr val="FFFFFF"/>
                  </a:solidFill>
                  <a:latin typeface="宋体" panose="02010600030101010101" pitchFamily="2" charset="-122"/>
                  <a:sym typeface="宋体" panose="02010600030101010101" pitchFamily="2" charset="-122"/>
                </a:rPr>
                <a:t>政府和社会力量</a:t>
              </a:r>
              <a:endParaRPr lang="zh-CN" altLang="en-US" sz="2400" b="1" dirty="0">
                <a:solidFill>
                  <a:srgbClr val="FFFFFF"/>
                </a:solidFill>
                <a:latin typeface="宋体" panose="02010600030101010101" pitchFamily="2" charset="-122"/>
                <a:sym typeface="宋体" panose="02010600030101010101" pitchFamily="2" charset="-122"/>
              </a:endParaRPr>
            </a:p>
            <a:p>
              <a:pPr algn="ctr" eaLnBrk="1" hangingPunct="1">
                <a:lnSpc>
                  <a:spcPct val="90000"/>
                </a:lnSpc>
                <a:spcAft>
                  <a:spcPct val="35000"/>
                </a:spcAft>
                <a:buFont typeface="Arial" panose="020B0604020202020204" pitchFamily="34" charset="0"/>
                <a:buNone/>
              </a:pPr>
              <a:r>
                <a:rPr lang="zh-CN" altLang="en-US" sz="2400" b="1" dirty="0">
                  <a:solidFill>
                    <a:srgbClr val="FFFFFF"/>
                  </a:solidFill>
                  <a:latin typeface="宋体" panose="02010600030101010101" pitchFamily="2" charset="-122"/>
                  <a:sym typeface="宋体" panose="02010600030101010101" pitchFamily="2" charset="-122"/>
                </a:rPr>
                <a:t>采取</a:t>
              </a:r>
              <a:r>
                <a:rPr lang="en-US" altLang="zh-CN" sz="2400" b="1" dirty="0">
                  <a:solidFill>
                    <a:srgbClr val="FFFFFF"/>
                  </a:solidFill>
                  <a:latin typeface="Century Gothic" panose="020B0502020202020204" pitchFamily="34" charset="0"/>
                  <a:sym typeface="Century Gothic" panose="020B0502020202020204" pitchFamily="34" charset="0"/>
                </a:rPr>
                <a:t>PPP</a:t>
              </a:r>
              <a:r>
                <a:rPr lang="zh-CN" altLang="en-US" sz="2400" b="1" dirty="0">
                  <a:solidFill>
                    <a:srgbClr val="FFFFFF"/>
                  </a:solidFill>
                  <a:latin typeface="宋体" panose="02010600030101010101" pitchFamily="2" charset="-122"/>
                  <a:sym typeface="宋体" panose="02010600030101010101" pitchFamily="2" charset="-122"/>
                </a:rPr>
                <a:t>模式合作建设</a:t>
              </a:r>
              <a:endParaRPr lang="zh-CN" altLang="en-US" dirty="0">
                <a:latin typeface="Arial" panose="020B0604020202020204" pitchFamily="34" charset="0"/>
              </a:endParaRPr>
            </a:p>
          </p:txBody>
        </p:sp>
        <p:sp>
          <p:nvSpPr>
            <p:cNvPr id="65546" name="Rectangle 10"/>
            <p:cNvSpPr/>
            <p:nvPr/>
          </p:nvSpPr>
          <p:spPr>
            <a:xfrm>
              <a:off x="4371254" y="1127668"/>
              <a:ext cx="3834399" cy="3442229"/>
            </a:xfrm>
            <a:prstGeom prst="rect">
              <a:avLst/>
            </a:prstGeom>
            <a:solidFill>
              <a:srgbClr val="DFEBCB">
                <a:alpha val="89018"/>
              </a:srgbClr>
            </a:solidFill>
            <a:ln w="25400" cap="flat" cmpd="sng">
              <a:solidFill>
                <a:srgbClr val="DFEBCB">
                  <a:alpha val="89018"/>
                </a:srgbClr>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5547" name="Rectangle 11"/>
            <p:cNvSpPr/>
            <p:nvPr/>
          </p:nvSpPr>
          <p:spPr>
            <a:xfrm>
              <a:off x="4371254" y="1127668"/>
              <a:ext cx="3834399" cy="3442229"/>
            </a:xfrm>
            <a:prstGeom prst="rect">
              <a:avLst/>
            </a:prstGeom>
            <a:noFill/>
            <a:ln w="9525">
              <a:noFill/>
            </a:ln>
          </p:spPr>
          <p:txBody>
            <a:bodyPr lIns="101346" tIns="101346" rIns="135128" bIns="152019"/>
            <a:p>
              <a:pPr marL="171450" lvl="1" indent="-171450" eaLnBrk="1" hangingPunct="1">
                <a:lnSpc>
                  <a:spcPct val="90000"/>
                </a:lnSpc>
                <a:spcAft>
                  <a:spcPct val="15000"/>
                </a:spcAft>
                <a:buFont typeface="Arial" panose="020B0604020202020204" pitchFamily="34" charset="0"/>
                <a:buChar char="•"/>
              </a:pPr>
              <a:r>
                <a:rPr lang="zh-CN" altLang="en-US" sz="1900" dirty="0">
                  <a:solidFill>
                    <a:srgbClr val="000000"/>
                  </a:solidFill>
                  <a:latin typeface="宋体" panose="02010600030101010101" pitchFamily="2" charset="-122"/>
                  <a:sym typeface="宋体" panose="02010600030101010101" pitchFamily="2" charset="-122"/>
                </a:rPr>
                <a:t>根据合作双方的协议来确定体育场馆运营机构，如果投资方不熟悉体育场馆运营业务，亦可通过委托运营或合作运营等方式引入专业体育场馆运营机构，实现体育场馆的企业化运营。近年来，台湾地区各地投资新建的</a:t>
              </a:r>
              <a:r>
                <a:rPr lang="en-US" altLang="zh-CN" sz="1900" dirty="0">
                  <a:solidFill>
                    <a:srgbClr val="000000"/>
                  </a:solidFill>
                  <a:latin typeface="Century Gothic" panose="020B0502020202020204" pitchFamily="34" charset="0"/>
                  <a:sym typeface="Century Gothic" panose="020B0502020202020204" pitchFamily="34" charset="0"/>
                </a:rPr>
                <a:t>32</a:t>
              </a:r>
              <a:r>
                <a:rPr lang="zh-CN" altLang="en-US" sz="1900" dirty="0">
                  <a:solidFill>
                    <a:srgbClr val="000000"/>
                  </a:solidFill>
                  <a:latin typeface="宋体" panose="02010600030101010101" pitchFamily="2" charset="-122"/>
                  <a:sym typeface="宋体" panose="02010600030101010101" pitchFamily="2" charset="-122"/>
                </a:rPr>
                <a:t>家运动中心全部采取采取委托运营模式，由政府通过招标，委托专业就够运营，政府机构则不再参与场馆的运营。</a:t>
              </a:r>
              <a:endParaRPr lang="zh-CN" altLang="en-US" dirty="0">
                <a:latin typeface="Arial" panose="020B0604020202020204" pitchFamily="34" charset="0"/>
              </a:endParaRPr>
            </a:p>
          </p:txBody>
        </p:sp>
      </p:gr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標題 3"/>
          <p:cNvSpPr>
            <a:spLocks noGrp="1"/>
          </p:cNvSpPr>
          <p:nvPr>
            <p:ph type="ctrTitle"/>
          </p:nvPr>
        </p:nvSpPr>
        <p:spPr>
          <a:xfrm>
            <a:off x="1366838" y="434975"/>
            <a:ext cx="9144000" cy="877888"/>
          </a:xfrm>
          <a:ln/>
        </p:spPr>
        <p:txBody>
          <a:bodyPr vert="horz" wrap="square" lIns="288000" tIns="45720" rIns="274320" bIns="45720" anchor="ctr"/>
          <a:p>
            <a:pPr eaLnBrk="1" hangingPunct="1"/>
            <a:r>
              <a:rPr lang="zh-CN" altLang="en-US" dirty="0">
                <a:ea typeface="宋体" panose="02010600030101010101" pitchFamily="2" charset="-122"/>
              </a:rPr>
              <a:t>（六）企业化改革应注意的问题</a:t>
            </a:r>
            <a:endParaRPr lang="zh-CN" altLang="en-US" dirty="0">
              <a:ea typeface="宋体" panose="02010600030101010101" pitchFamily="2" charset="-122"/>
            </a:endParaRPr>
          </a:p>
        </p:txBody>
      </p:sp>
      <p:sp>
        <p:nvSpPr>
          <p:cNvPr id="66563" name="矩形 1"/>
          <p:cNvSpPr/>
          <p:nvPr/>
        </p:nvSpPr>
        <p:spPr>
          <a:xfrm>
            <a:off x="1906588" y="1809750"/>
            <a:ext cx="8062912" cy="3324225"/>
          </a:xfrm>
          <a:prstGeom prst="rect">
            <a:avLst/>
          </a:prstGeom>
          <a:noFill/>
          <a:ln w="9525">
            <a:noFill/>
          </a:ln>
        </p:spPr>
        <p:txBody>
          <a:bodyPr>
            <a:spAutoFit/>
          </a:bodyPr>
          <a:p>
            <a:pPr eaLnBrk="1" hangingPunct="1">
              <a:lnSpc>
                <a:spcPct val="150000"/>
              </a:lnSpc>
              <a:buFont typeface="Arial" panose="020B0604020202020204" pitchFamily="34" charset="0"/>
              <a:buNone/>
            </a:pPr>
            <a:r>
              <a:rPr lang="zh-CN" altLang="en-US" sz="2800" dirty="0">
                <a:solidFill>
                  <a:srgbClr val="000000"/>
                </a:solidFill>
                <a:latin typeface="Century Gothic" panose="020B0502020202020204" pitchFamily="34" charset="0"/>
                <a:sym typeface="Century Gothic" panose="020B0502020202020204" pitchFamily="34" charset="0"/>
              </a:rPr>
              <a:t>       体育场馆运营管理实施企业化改革过程中，场馆将逐步与体育行政部门脱钩，由企业运营管理，但场馆的性质、功能定位以及服务对象等并未发生变化，因此，体育场馆运营管理在实施企业化改革过程中应注意以下几个方面的问题。</a:t>
            </a:r>
            <a:endParaRPr lang="zh-CN" altLang="en-US" dirty="0">
              <a:latin typeface="Arial" panose="020B0604020202020204" pitchFamily="34" charset="0"/>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标题 1"/>
          <p:cNvSpPr>
            <a:spLocks noGrp="1"/>
          </p:cNvSpPr>
          <p:nvPr>
            <p:ph type="title"/>
          </p:nvPr>
        </p:nvSpPr>
        <p:spPr>
          <a:ln/>
        </p:spPr>
        <p:txBody>
          <a:bodyPr vert="horz" wrap="square" lIns="1188720" tIns="45720" rIns="274320" bIns="45720" anchor="ctr"/>
          <a:p>
            <a:r>
              <a:rPr lang="zh-CN" altLang="en-US" b="1" dirty="0"/>
              <a:t>国家关于体育场馆运营管理改革政策</a:t>
            </a:r>
            <a:endParaRPr lang="zh-CN" altLang="en-US" b="1" dirty="0"/>
          </a:p>
        </p:txBody>
      </p:sp>
      <p:sp>
        <p:nvSpPr>
          <p:cNvPr id="12291" name="日期占位符 2"/>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rPr>
            </a:fld>
            <a:endParaRPr lang="zh-CN" altLang="en-US" sz="1000" dirty="0">
              <a:solidFill>
                <a:srgbClr val="595959"/>
              </a:solidFill>
              <a:latin typeface="Calibri" panose="020F0502020204030204" pitchFamily="34" charset="0"/>
              <a:sym typeface="Calibri" panose="020F0502020204030204" pitchFamily="34" charset="0"/>
            </a:endParaRPr>
          </a:p>
        </p:txBody>
      </p:sp>
      <p:pic>
        <p:nvPicPr>
          <p:cNvPr id="12292" name="图片 3"/>
          <p:cNvPicPr>
            <a:picLocks noChangeAspect="1"/>
          </p:cNvPicPr>
          <p:nvPr/>
        </p:nvPicPr>
        <p:blipFill>
          <a:blip r:embed="rId1"/>
          <a:stretch>
            <a:fillRect/>
          </a:stretch>
        </p:blipFill>
        <p:spPr>
          <a:xfrm>
            <a:off x="1236663" y="2471738"/>
            <a:ext cx="8362950" cy="3994150"/>
          </a:xfrm>
          <a:prstGeom prst="rect">
            <a:avLst/>
          </a:prstGeom>
          <a:noFill/>
          <a:ln w="9525">
            <a:noFill/>
          </a:ln>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標題 1"/>
          <p:cNvSpPr>
            <a:spLocks noGrp="1"/>
          </p:cNvSpPr>
          <p:nvPr>
            <p:ph type="title"/>
          </p:nvPr>
        </p:nvSpPr>
        <p:spPr>
          <a:xfrm>
            <a:off x="1495425" y="239713"/>
            <a:ext cx="8867775" cy="914400"/>
          </a:xfrm>
          <a:ln/>
        </p:spPr>
        <p:txBody>
          <a:bodyPr vert="horz" wrap="square" lIns="288000" tIns="45720" rIns="274320" bIns="45720" anchor="ctr"/>
          <a:p>
            <a:pPr eaLnBrk="1" hangingPunct="1"/>
            <a:r>
              <a:rPr lang="en-US" altLang="zh-CN" dirty="0">
                <a:ea typeface="宋体" panose="02010600030101010101" pitchFamily="2" charset="-122"/>
              </a:rPr>
              <a:t>1. </a:t>
            </a:r>
            <a:r>
              <a:rPr lang="zh-CN" altLang="en-US" dirty="0">
                <a:ea typeface="宋体" panose="02010600030101010101" pitchFamily="2" charset="-122"/>
              </a:rPr>
              <a:t>坚持公益性</a:t>
            </a:r>
            <a:endParaRPr lang="zh-CN" altLang="en-US" dirty="0">
              <a:ea typeface="宋体" panose="02010600030101010101" pitchFamily="2" charset="-122"/>
            </a:endParaRPr>
          </a:p>
        </p:txBody>
      </p:sp>
      <p:sp>
        <p:nvSpPr>
          <p:cNvPr id="67587" name="內容版面配置區 2"/>
          <p:cNvSpPr>
            <a:spLocks noGrp="1"/>
          </p:cNvSpPr>
          <p:nvPr>
            <p:ph idx="1"/>
          </p:nvPr>
        </p:nvSpPr>
        <p:spPr>
          <a:xfrm>
            <a:off x="2032000" y="1276350"/>
            <a:ext cx="8205788" cy="2395538"/>
          </a:xfrm>
          <a:ln/>
        </p:spPr>
        <p:txBody>
          <a:bodyPr vert="horz" wrap="square" lIns="91440" tIns="45720" rIns="91440" bIns="45720" anchor="t"/>
          <a:p>
            <a:pPr eaLnBrk="1" hangingPunct="1"/>
            <a:r>
              <a:rPr lang="zh-CN" altLang="en-US" sz="2400" dirty="0"/>
              <a:t>目前，体育场馆基本上是由政府或政府投融资平台公司投资建设的社会事业项目，即使部分由社会力量投资建设的体育场馆，政府也在用地等方面给与了大力的支持，因此，绝大多数体育场馆均为公共体育场馆，政府投资建设场馆的目的也是提供公共体育服务，满足群众的体育需求。</a:t>
            </a:r>
            <a:endParaRPr lang="en-US" altLang="zh-CN" sz="2400" dirty="0"/>
          </a:p>
        </p:txBody>
      </p:sp>
      <p:grpSp>
        <p:nvGrpSpPr>
          <p:cNvPr id="67588" name="Group 4"/>
          <p:cNvGrpSpPr/>
          <p:nvPr/>
        </p:nvGrpSpPr>
        <p:grpSpPr>
          <a:xfrm>
            <a:off x="2032000" y="3671888"/>
            <a:ext cx="8205788" cy="3095625"/>
            <a:chOff x="0" y="0"/>
            <a:chExt cx="8205788" cy="3095918"/>
          </a:xfrm>
        </p:grpSpPr>
        <p:sp>
          <p:nvSpPr>
            <p:cNvPr id="67589" name="Rectangle 5"/>
            <p:cNvSpPr/>
            <p:nvPr/>
          </p:nvSpPr>
          <p:spPr>
            <a:xfrm>
              <a:off x="136301" y="751862"/>
              <a:ext cx="2040129" cy="672315"/>
            </a:xfrm>
            <a:prstGeom prst="rect">
              <a:avLst/>
            </a:prstGeom>
            <a:no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0" name="Rectangle 6"/>
            <p:cNvSpPr/>
            <p:nvPr/>
          </p:nvSpPr>
          <p:spPr>
            <a:xfrm>
              <a:off x="136301" y="751862"/>
              <a:ext cx="2040129" cy="672315"/>
            </a:xfrm>
            <a:prstGeom prst="rect">
              <a:avLst/>
            </a:prstGeom>
            <a:noFill/>
            <a:ln w="9525">
              <a:noFill/>
            </a:ln>
          </p:spPr>
          <p:txBody>
            <a:bodyPr lIns="38100" tIns="38100" rIns="38100" bIns="38100" anchor="ctr"/>
            <a:p>
              <a:pPr algn="ctr" eaLnBrk="1" hangingPunct="1">
                <a:lnSpc>
                  <a:spcPct val="90000"/>
                </a:lnSpc>
                <a:spcAft>
                  <a:spcPct val="35000"/>
                </a:spcAft>
                <a:buFont typeface="Arial" panose="020B0604020202020204" pitchFamily="34" charset="0"/>
                <a:buNone/>
              </a:pPr>
              <a:r>
                <a:rPr lang="zh-CN" altLang="en-US" sz="3000" dirty="0">
                  <a:solidFill>
                    <a:srgbClr val="000000"/>
                  </a:solidFill>
                  <a:latin typeface="宋体" panose="02010600030101010101" pitchFamily="2" charset="-122"/>
                  <a:sym typeface="宋体" panose="02010600030101010101" pitchFamily="2" charset="-122"/>
                </a:rPr>
                <a:t>企业／事业</a:t>
              </a:r>
              <a:endParaRPr lang="zh-CN" altLang="en-US" sz="3000" dirty="0">
                <a:solidFill>
                  <a:srgbClr val="000000"/>
                </a:solidFill>
                <a:latin typeface="PMingLiU" panose="02020500000000000000" pitchFamily="18" charset="-120"/>
                <a:ea typeface="PMingLiU" panose="02020500000000000000" pitchFamily="18" charset="-120"/>
                <a:sym typeface="PMingLiU" panose="02020500000000000000" pitchFamily="18" charset="-120"/>
              </a:endParaRPr>
            </a:p>
          </p:txBody>
        </p:sp>
        <p:sp>
          <p:nvSpPr>
            <p:cNvPr id="67591" name="Rectangle 7"/>
            <p:cNvSpPr/>
            <p:nvPr/>
          </p:nvSpPr>
          <p:spPr>
            <a:xfrm>
              <a:off x="163945" y="2223391"/>
              <a:ext cx="2040129" cy="543488"/>
            </a:xfrm>
            <a:prstGeom prst="rect">
              <a:avLst/>
            </a:prstGeom>
            <a:no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2" name="Rectangle 8"/>
            <p:cNvSpPr/>
            <p:nvPr/>
          </p:nvSpPr>
          <p:spPr>
            <a:xfrm>
              <a:off x="163945" y="2223391"/>
              <a:ext cx="2040129" cy="543488"/>
            </a:xfrm>
            <a:prstGeom prst="rect">
              <a:avLst/>
            </a:prstGeom>
            <a:noFill/>
            <a:ln w="9525">
              <a:noFill/>
            </a:ln>
          </p:spPr>
          <p:txBody>
            <a:bodyPr lIns="40640" tIns="40640" rIns="40640" bIns="40640" anchor="ctr"/>
            <a:p>
              <a:pPr algn="ctr" eaLnBrk="1" hangingPunct="1">
                <a:lnSpc>
                  <a:spcPct val="90000"/>
                </a:lnSpc>
                <a:spcAft>
                  <a:spcPct val="35000"/>
                </a:spcAft>
                <a:buFont typeface="Arial" panose="020B0604020202020204" pitchFamily="34" charset="0"/>
                <a:buNone/>
              </a:pPr>
              <a:r>
                <a:rPr lang="zh-CN" altLang="en-US" sz="3200" dirty="0">
                  <a:solidFill>
                    <a:srgbClr val="000000"/>
                  </a:solidFill>
                  <a:latin typeface="宋体" panose="02010600030101010101" pitchFamily="2" charset="-122"/>
                  <a:sym typeface="宋体" panose="02010600030101010101" pitchFamily="2" charset="-122"/>
                </a:rPr>
                <a:t>运营主体</a:t>
              </a:r>
              <a:endParaRPr lang="zh-CN" altLang="en-US" sz="3200" dirty="0">
                <a:solidFill>
                  <a:srgbClr val="000000"/>
                </a:solidFill>
                <a:latin typeface="PMingLiU" panose="02020500000000000000" pitchFamily="18" charset="-120"/>
                <a:ea typeface="PMingLiU" panose="02020500000000000000" pitchFamily="18" charset="-120"/>
                <a:sym typeface="PMingLiU" panose="02020500000000000000" pitchFamily="18" charset="-120"/>
              </a:endParaRPr>
            </a:p>
          </p:txBody>
        </p:sp>
        <p:sp>
          <p:nvSpPr>
            <p:cNvPr id="67593" name="Oval 9"/>
            <p:cNvSpPr/>
            <p:nvPr/>
          </p:nvSpPr>
          <p:spPr>
            <a:xfrm>
              <a:off x="133983" y="547385"/>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4" name="Oval 10"/>
            <p:cNvSpPr/>
            <p:nvPr/>
          </p:nvSpPr>
          <p:spPr>
            <a:xfrm>
              <a:off x="247581" y="320189"/>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5" name="Oval 11"/>
            <p:cNvSpPr/>
            <p:nvPr/>
          </p:nvSpPr>
          <p:spPr>
            <a:xfrm>
              <a:off x="520216" y="365628"/>
              <a:ext cx="255016" cy="255016"/>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6" name="Oval 12"/>
            <p:cNvSpPr/>
            <p:nvPr/>
          </p:nvSpPr>
          <p:spPr>
            <a:xfrm>
              <a:off x="747412" y="115712"/>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7" name="Oval 13"/>
            <p:cNvSpPr/>
            <p:nvPr/>
          </p:nvSpPr>
          <p:spPr>
            <a:xfrm>
              <a:off x="1042767" y="24834"/>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8" name="Oval 14"/>
            <p:cNvSpPr/>
            <p:nvPr/>
          </p:nvSpPr>
          <p:spPr>
            <a:xfrm>
              <a:off x="1406281" y="183871"/>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599" name="Oval 15"/>
            <p:cNvSpPr/>
            <p:nvPr/>
          </p:nvSpPr>
          <p:spPr>
            <a:xfrm>
              <a:off x="1633478" y="297469"/>
              <a:ext cx="255016" cy="255016"/>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0" name="Oval 16"/>
            <p:cNvSpPr/>
            <p:nvPr/>
          </p:nvSpPr>
          <p:spPr>
            <a:xfrm>
              <a:off x="1951552" y="547385"/>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1" name="Oval 17"/>
            <p:cNvSpPr/>
            <p:nvPr/>
          </p:nvSpPr>
          <p:spPr>
            <a:xfrm>
              <a:off x="2087870" y="797301"/>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2" name="Oval 18"/>
            <p:cNvSpPr/>
            <p:nvPr/>
          </p:nvSpPr>
          <p:spPr>
            <a:xfrm>
              <a:off x="906450" y="320189"/>
              <a:ext cx="417299" cy="417299"/>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3" name="Oval 19"/>
            <p:cNvSpPr/>
            <p:nvPr/>
          </p:nvSpPr>
          <p:spPr>
            <a:xfrm>
              <a:off x="20385" y="1183535"/>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4" name="Oval 20"/>
            <p:cNvSpPr/>
            <p:nvPr/>
          </p:nvSpPr>
          <p:spPr>
            <a:xfrm>
              <a:off x="156702" y="1388011"/>
              <a:ext cx="255016" cy="255016"/>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5" name="Oval 21"/>
            <p:cNvSpPr/>
            <p:nvPr/>
          </p:nvSpPr>
          <p:spPr>
            <a:xfrm>
              <a:off x="497497" y="1569768"/>
              <a:ext cx="370932" cy="370932"/>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6" name="Oval 22"/>
            <p:cNvSpPr/>
            <p:nvPr/>
          </p:nvSpPr>
          <p:spPr>
            <a:xfrm>
              <a:off x="974609" y="1865123"/>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7" name="Oval 23"/>
            <p:cNvSpPr/>
            <p:nvPr/>
          </p:nvSpPr>
          <p:spPr>
            <a:xfrm>
              <a:off x="1065487" y="1569768"/>
              <a:ext cx="255016" cy="255016"/>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8" name="Oval 24"/>
            <p:cNvSpPr/>
            <p:nvPr/>
          </p:nvSpPr>
          <p:spPr>
            <a:xfrm>
              <a:off x="1292683" y="1887843"/>
              <a:ext cx="162283" cy="16228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09" name="Oval 25"/>
            <p:cNvSpPr/>
            <p:nvPr/>
          </p:nvSpPr>
          <p:spPr>
            <a:xfrm>
              <a:off x="1497160" y="1524329"/>
              <a:ext cx="370932" cy="370932"/>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0" name="Oval 26"/>
            <p:cNvSpPr/>
            <p:nvPr/>
          </p:nvSpPr>
          <p:spPr>
            <a:xfrm>
              <a:off x="1996992" y="1433450"/>
              <a:ext cx="255016" cy="255016"/>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1" name="AutoShape 27"/>
            <p:cNvSpPr/>
            <p:nvPr/>
          </p:nvSpPr>
          <p:spPr>
            <a:xfrm>
              <a:off x="2252008" y="365250"/>
              <a:ext cx="748946" cy="1429819"/>
            </a:xfrm>
            <a:prstGeom prst="chevron">
              <a:avLst>
                <a:gd name="adj" fmla="val 62305"/>
              </a:avLst>
            </a:prstGeom>
            <a:solidFill>
              <a:srgbClr val="CDE0A9"/>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2" name="AutoShape 28"/>
            <p:cNvSpPr/>
            <p:nvPr/>
          </p:nvSpPr>
          <p:spPr>
            <a:xfrm>
              <a:off x="2864782" y="365250"/>
              <a:ext cx="748946" cy="1429819"/>
            </a:xfrm>
            <a:prstGeom prst="chevron">
              <a:avLst>
                <a:gd name="adj" fmla="val 62305"/>
              </a:avLst>
            </a:prstGeom>
            <a:solidFill>
              <a:srgbClr val="CDE0A9"/>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3" name="Oval 29"/>
            <p:cNvSpPr/>
            <p:nvPr/>
          </p:nvSpPr>
          <p:spPr>
            <a:xfrm>
              <a:off x="3613728" y="263816"/>
              <a:ext cx="4571674" cy="1736193"/>
            </a:xfrm>
            <a:prstGeom prst="ellipse">
              <a:avLst/>
            </a:prstGeom>
            <a:solidFill>
              <a:srgbClr val="A2C813"/>
            </a:solid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4" name="Rectangle 30"/>
            <p:cNvSpPr/>
            <p:nvPr/>
          </p:nvSpPr>
          <p:spPr>
            <a:xfrm>
              <a:off x="4283234" y="518076"/>
              <a:ext cx="3232662" cy="1227673"/>
            </a:xfrm>
            <a:prstGeom prst="rect">
              <a:avLst/>
            </a:prstGeom>
            <a:noFill/>
            <a:ln w="9525">
              <a:noFill/>
            </a:ln>
          </p:spPr>
          <p:txBody>
            <a:bodyPr lIns="0" tIns="0" rIns="0" bIns="0" anchor="ctr"/>
            <a:p>
              <a:pPr algn="ctr" eaLnBrk="1" hangingPunct="1">
                <a:lnSpc>
                  <a:spcPct val="90000"/>
                </a:lnSpc>
                <a:spcAft>
                  <a:spcPct val="35000"/>
                </a:spcAft>
                <a:buFont typeface="Arial" panose="020B0604020202020204" pitchFamily="34" charset="0"/>
                <a:buNone/>
              </a:pPr>
              <a:r>
                <a:rPr lang="zh-CN" altLang="en-US" sz="3000" dirty="0">
                  <a:solidFill>
                    <a:srgbClr val="FFFFFF"/>
                  </a:solidFill>
                  <a:latin typeface="宋体" panose="02010600030101010101" pitchFamily="2" charset="-122"/>
                  <a:sym typeface="宋体" panose="02010600030101010101" pitchFamily="2" charset="-122"/>
                </a:rPr>
                <a:t>提供公共体育服务</a:t>
              </a:r>
              <a:endParaRPr lang="zh-CN" altLang="en-US" sz="3000" dirty="0">
                <a:solidFill>
                  <a:srgbClr val="FFFFFF"/>
                </a:solidFill>
                <a:latin typeface="PMingLiU" panose="02020500000000000000" pitchFamily="18" charset="-120"/>
                <a:ea typeface="PMingLiU" panose="02020500000000000000" pitchFamily="18" charset="-120"/>
                <a:sym typeface="PMingLiU" panose="02020500000000000000" pitchFamily="18" charset="-120"/>
              </a:endParaRPr>
            </a:p>
          </p:txBody>
        </p:sp>
        <p:sp>
          <p:nvSpPr>
            <p:cNvPr id="67615" name="Rectangle 31"/>
            <p:cNvSpPr/>
            <p:nvPr/>
          </p:nvSpPr>
          <p:spPr>
            <a:xfrm>
              <a:off x="4878275" y="2105569"/>
              <a:ext cx="2042580" cy="535049"/>
            </a:xfrm>
            <a:prstGeom prst="rect">
              <a:avLst/>
            </a:prstGeom>
            <a:noFill/>
            <a:ln w="9525">
              <a:noFill/>
            </a:ln>
          </p:spPr>
          <p:txBody>
            <a:bodyPr/>
            <a:p>
              <a:pPr eaLnBrk="1" hangingPunct="1">
                <a:buFont typeface="Arial" panose="020B0604020202020204" pitchFamily="34" charset="0"/>
                <a:buNone/>
              </a:pPr>
              <a:endParaRPr lang="zh-CN" altLang="zh-CN" dirty="0">
                <a:solidFill>
                  <a:srgbClr val="000000"/>
                </a:solidFill>
                <a:latin typeface="Arial" panose="020B0604020202020204" pitchFamily="34" charset="0"/>
              </a:endParaRPr>
            </a:p>
          </p:txBody>
        </p:sp>
        <p:sp>
          <p:nvSpPr>
            <p:cNvPr id="67616" name="Rectangle 32"/>
            <p:cNvSpPr/>
            <p:nvPr/>
          </p:nvSpPr>
          <p:spPr>
            <a:xfrm>
              <a:off x="4878275" y="2105569"/>
              <a:ext cx="2042580" cy="535049"/>
            </a:xfrm>
            <a:prstGeom prst="rect">
              <a:avLst/>
            </a:prstGeom>
            <a:noFill/>
            <a:ln w="9525">
              <a:noFill/>
            </a:ln>
          </p:spPr>
          <p:txBody>
            <a:bodyPr lIns="40640" tIns="40640" rIns="40640" bIns="40640" anchor="ctr"/>
            <a:p>
              <a:pPr algn="ctr" eaLnBrk="1" hangingPunct="1">
                <a:lnSpc>
                  <a:spcPct val="90000"/>
                </a:lnSpc>
                <a:spcAft>
                  <a:spcPct val="35000"/>
                </a:spcAft>
                <a:buFont typeface="Arial" panose="020B0604020202020204" pitchFamily="34" charset="0"/>
                <a:buNone/>
              </a:pPr>
              <a:r>
                <a:rPr lang="zh-CN" altLang="en-US" sz="3200" dirty="0">
                  <a:solidFill>
                    <a:srgbClr val="000000"/>
                  </a:solidFill>
                  <a:latin typeface="宋体" panose="02010600030101010101" pitchFamily="2" charset="-122"/>
                  <a:sym typeface="宋体" panose="02010600030101010101" pitchFamily="2" charset="-122"/>
                </a:rPr>
                <a:t>场馆属性</a:t>
              </a:r>
              <a:endParaRPr lang="zh-CN" altLang="en-US" sz="3200" dirty="0">
                <a:solidFill>
                  <a:srgbClr val="000000"/>
                </a:solidFill>
                <a:latin typeface="PMingLiU" panose="02020500000000000000" pitchFamily="18" charset="-120"/>
                <a:ea typeface="PMingLiU" panose="02020500000000000000" pitchFamily="18" charset="-120"/>
                <a:sym typeface="PMingLiU" panose="02020500000000000000" pitchFamily="18" charset="-120"/>
              </a:endParaRPr>
            </a:p>
          </p:txBody>
        </p:sp>
      </p:gr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標題 1"/>
          <p:cNvSpPr>
            <a:spLocks noGrp="1"/>
          </p:cNvSpPr>
          <p:nvPr>
            <p:ph type="title"/>
          </p:nvPr>
        </p:nvSpPr>
        <p:spPr>
          <a:ln/>
        </p:spPr>
        <p:txBody>
          <a:bodyPr vert="horz" wrap="square" lIns="288000" tIns="45720" rIns="274320" bIns="45720" anchor="ctr"/>
          <a:p>
            <a:pPr eaLnBrk="1" hangingPunct="1"/>
            <a:r>
              <a:rPr lang="en-US" altLang="zh-CN" dirty="0">
                <a:ea typeface="宋体" panose="02010600030101010101" pitchFamily="2" charset="-122"/>
              </a:rPr>
              <a:t>2. </a:t>
            </a:r>
            <a:r>
              <a:rPr lang="zh-CN" altLang="en-US" dirty="0">
                <a:ea typeface="宋体" panose="02010600030101010101" pitchFamily="2" charset="-122"/>
              </a:rPr>
              <a:t>政府必须履责</a:t>
            </a:r>
            <a:endParaRPr lang="zh-CN" altLang="en-US" dirty="0">
              <a:ea typeface="宋体" panose="02010600030101010101" pitchFamily="2" charset="-122"/>
            </a:endParaRPr>
          </a:p>
        </p:txBody>
      </p:sp>
      <p:sp>
        <p:nvSpPr>
          <p:cNvPr id="68611" name="內容版面配置區 2"/>
          <p:cNvSpPr>
            <a:spLocks noGrp="1"/>
          </p:cNvSpPr>
          <p:nvPr>
            <p:ph idx="1"/>
          </p:nvPr>
        </p:nvSpPr>
        <p:spPr>
          <a:xfrm>
            <a:off x="550863" y="1465263"/>
            <a:ext cx="11655425" cy="1190625"/>
          </a:xfrm>
          <a:ln/>
        </p:spPr>
        <p:txBody>
          <a:bodyPr vert="horz" wrap="square" lIns="91440" tIns="45720" rIns="91440" bIns="45720" anchor="t"/>
          <a:p>
            <a:pPr eaLnBrk="1" hangingPunct="1"/>
            <a:r>
              <a:rPr lang="zh-CN" altLang="en-US" sz="3200" b="1" dirty="0"/>
              <a:t>政府供给公共服务是其在市场经济条件下重要的职责和职能，不能以各种理由转嫁或推卸该职责，必须也只能由政府承担。</a:t>
            </a:r>
            <a:endParaRPr lang="en-US" altLang="zh-CN" sz="3200" b="1" dirty="0"/>
          </a:p>
          <a:p>
            <a:pPr eaLnBrk="1" hangingPunct="1"/>
            <a:r>
              <a:rPr lang="zh-CN" altLang="en-US" sz="3200" b="1" dirty="0"/>
              <a:t>因此，政府对于企业运营机构提供的公共体育服务必须予以认可，并采取政府购买公共服务方式予以支持，以履行政府应尽的责任，以保障场馆运营管理企业化改革的顺利进行。</a:t>
            </a:r>
            <a:endParaRPr lang="zh-CN" altLang="en-US" sz="3200" b="1" dirty="0"/>
          </a:p>
          <a:p>
            <a:pPr eaLnBrk="1" hangingPunct="1"/>
            <a:endParaRPr lang="zh-CN" altLang="en-US" sz="3200" dirty="0"/>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標題 1"/>
          <p:cNvSpPr>
            <a:spLocks noGrp="1"/>
          </p:cNvSpPr>
          <p:nvPr>
            <p:ph type="title"/>
          </p:nvPr>
        </p:nvSpPr>
        <p:spPr>
          <a:ln/>
        </p:spPr>
        <p:txBody>
          <a:bodyPr vert="horz" wrap="square" lIns="288000" tIns="45720" rIns="274320" bIns="45720" anchor="ctr"/>
          <a:p>
            <a:pPr eaLnBrk="1" hangingPunct="1"/>
            <a:r>
              <a:rPr lang="en-US" altLang="zh-CN" dirty="0">
                <a:ea typeface="宋体" panose="02010600030101010101" pitchFamily="2" charset="-122"/>
              </a:rPr>
              <a:t>3. </a:t>
            </a:r>
            <a:r>
              <a:rPr lang="zh-CN" altLang="en-US" dirty="0">
                <a:ea typeface="宋体" panose="02010600030101010101" pitchFamily="2" charset="-122"/>
              </a:rPr>
              <a:t>正确认识企业盈利问题</a:t>
            </a:r>
            <a:endParaRPr lang="zh-CN" altLang="en-US" dirty="0">
              <a:ea typeface="宋体" panose="02010600030101010101" pitchFamily="2" charset="-122"/>
            </a:endParaRPr>
          </a:p>
        </p:txBody>
      </p:sp>
      <p:sp>
        <p:nvSpPr>
          <p:cNvPr id="69635" name="內容版面配置區 2"/>
          <p:cNvSpPr>
            <a:spLocks noGrp="1"/>
          </p:cNvSpPr>
          <p:nvPr>
            <p:ph idx="1"/>
          </p:nvPr>
        </p:nvSpPr>
        <p:spPr>
          <a:xfrm>
            <a:off x="138113" y="1204913"/>
            <a:ext cx="11720512" cy="73025"/>
          </a:xfrm>
          <a:ln/>
        </p:spPr>
        <p:txBody>
          <a:bodyPr vert="horz" wrap="square" lIns="91440" tIns="45720" rIns="91440" bIns="45720" anchor="t"/>
          <a:p>
            <a:pPr lvl="1" eaLnBrk="1" hangingPunct="1"/>
            <a:r>
              <a:rPr lang="zh-CN" altLang="en-US" sz="2600" dirty="0"/>
              <a:t>体育场馆由企业运营后，企业是以追求利润最大化为目标的，其逐利性与场馆的公益性不可避免要产生冲突，这就需要调和企业逐利性与场馆公益性之间的矛盾。政府和群众要正确认识企业的盈利问题，企业运营机构追求利润是正常的，但不可暴利。</a:t>
            </a:r>
            <a:endParaRPr lang="en-US" altLang="zh-CN" sz="2600" dirty="0"/>
          </a:p>
          <a:p>
            <a:pPr lvl="1" eaLnBrk="1" hangingPunct="1"/>
            <a:r>
              <a:rPr lang="zh-CN" altLang="en-US" sz="2600" dirty="0"/>
              <a:t>合理调控企业运营机构利润空间</a:t>
            </a:r>
            <a:endParaRPr lang="en-US" altLang="zh-CN" sz="2600" dirty="0"/>
          </a:p>
          <a:p>
            <a:pPr lvl="1" eaLnBrk="1" hangingPunct="1"/>
            <a:r>
              <a:rPr lang="zh-CN" altLang="en-US" sz="2600" dirty="0"/>
              <a:t>明确设定企业的最高利润率</a:t>
            </a:r>
            <a:endParaRPr lang="en-US" altLang="zh-CN" sz="2600" dirty="0"/>
          </a:p>
          <a:p>
            <a:pPr lvl="1" eaLnBrk="1" hangingPunct="1"/>
            <a:r>
              <a:rPr lang="zh-CN" altLang="en-US" sz="2600" dirty="0"/>
              <a:t>选择合适的定价机制</a:t>
            </a:r>
            <a:endParaRPr lang="en-US" altLang="zh-CN" sz="2600" dirty="0"/>
          </a:p>
          <a:p>
            <a:pPr lvl="1" eaLnBrk="1" hangingPunct="1"/>
            <a:r>
              <a:rPr lang="zh-CN" altLang="en-US" sz="2600" dirty="0"/>
              <a:t>激励企业运营机构在保证服务质量的前提下不断降低运营成本</a:t>
            </a:r>
            <a:endParaRPr lang="en-US" altLang="zh-CN" sz="2600" dirty="0"/>
          </a:p>
          <a:p>
            <a:pPr lvl="1" eaLnBrk="1" hangingPunct="1"/>
            <a:r>
              <a:rPr lang="zh-CN" altLang="en-US" sz="2600" dirty="0"/>
              <a:t>使其获取正常的利益，保证企业的正常运行和有利可图</a:t>
            </a:r>
            <a:endParaRPr lang="zh-CN" altLang="en-US" dirty="0"/>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標題 1"/>
          <p:cNvSpPr>
            <a:spLocks noGrp="1"/>
          </p:cNvSpPr>
          <p:nvPr>
            <p:ph type="title"/>
          </p:nvPr>
        </p:nvSpPr>
        <p:spPr>
          <a:ln/>
        </p:spPr>
        <p:txBody>
          <a:bodyPr vert="horz" wrap="square" lIns="288000" tIns="45720" rIns="274320" bIns="45720" anchor="ctr"/>
          <a:p>
            <a:pPr eaLnBrk="1" hangingPunct="1"/>
            <a:r>
              <a:rPr lang="en-US" altLang="zh-CN" sz="4000" dirty="0">
                <a:ea typeface="宋体" panose="02010600030101010101" pitchFamily="2" charset="-122"/>
              </a:rPr>
              <a:t>4. </a:t>
            </a:r>
            <a:r>
              <a:rPr lang="zh-CN" altLang="en-US" sz="4000" dirty="0">
                <a:ea typeface="宋体" panose="02010600030101010101" pitchFamily="2" charset="-122"/>
              </a:rPr>
              <a:t>政策衔接问题</a:t>
            </a:r>
            <a:endParaRPr lang="zh-CN" altLang="en-US" sz="4000" dirty="0">
              <a:ea typeface="宋体" panose="02010600030101010101" pitchFamily="2" charset="-122"/>
            </a:endParaRPr>
          </a:p>
        </p:txBody>
      </p:sp>
      <p:sp>
        <p:nvSpPr>
          <p:cNvPr id="70659" name="內容版面配置區 2"/>
          <p:cNvSpPr>
            <a:spLocks noGrp="1"/>
          </p:cNvSpPr>
          <p:nvPr>
            <p:ph idx="1"/>
          </p:nvPr>
        </p:nvSpPr>
        <p:spPr>
          <a:xfrm>
            <a:off x="0" y="1528763"/>
            <a:ext cx="12192000" cy="1190625"/>
          </a:xfrm>
          <a:ln/>
        </p:spPr>
        <p:txBody>
          <a:bodyPr vert="horz" wrap="square" lIns="91440" tIns="45720" rIns="91440" bIns="45720" anchor="t"/>
          <a:p>
            <a:pPr eaLnBrk="1" hangingPunct="1">
              <a:lnSpc>
                <a:spcPct val="90000"/>
              </a:lnSpc>
            </a:pPr>
            <a:r>
              <a:rPr lang="zh-CN" altLang="en-US" sz="2400" dirty="0"/>
              <a:t>场馆在由事业单位运营时，享受一定的财政拨款，根据房产税和城镇土地使用税的规定，场馆自用的房产和土地可以免交房产税和城镇土地使用税，从政府获得的财政拨款和上级补助收入也免缴营业税。</a:t>
            </a:r>
            <a:endParaRPr lang="en-US" altLang="zh-CN" sz="2400" dirty="0"/>
          </a:p>
          <a:p>
            <a:pPr eaLnBrk="1" hangingPunct="1">
              <a:lnSpc>
                <a:spcPct val="90000"/>
              </a:lnSpc>
            </a:pPr>
            <a:r>
              <a:rPr lang="zh-CN" altLang="en-US" sz="2400" dirty="0"/>
              <a:t>但场馆实施企业化改革后，如果由企业运营，根据现行的政策，政府采取购买公共服务方式予以支持，企业从政府获得的提供公共服务的收入应缴纳营业税及其附加，在有盈利的情况下还要缴纳所得税。</a:t>
            </a:r>
            <a:endParaRPr lang="en-US" altLang="zh-CN" sz="2400" dirty="0"/>
          </a:p>
          <a:p>
            <a:pPr eaLnBrk="1" hangingPunct="1">
              <a:lnSpc>
                <a:spcPct val="90000"/>
              </a:lnSpc>
            </a:pPr>
            <a:r>
              <a:rPr lang="zh-CN" altLang="en-US" sz="2400" dirty="0"/>
              <a:t>同时，企业运营机构已不符合当前房产税和城镇土地使用税的免税政策，需要缴纳巨额的房产税和城镇土地使用税。场馆企业化改革前后的政策衔接问题尤其是税收政策的衔接问题在很大程度上制约了场馆运营机构的企业化改革。</a:t>
            </a:r>
            <a:endParaRPr lang="zh-CN" altLang="en-US" dirty="0"/>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标题 1"/>
          <p:cNvSpPr>
            <a:spLocks noGrp="1"/>
          </p:cNvSpPr>
          <p:nvPr>
            <p:ph type="title"/>
          </p:nvPr>
        </p:nvSpPr>
        <p:spPr>
          <a:xfrm>
            <a:off x="695325" y="1541463"/>
            <a:ext cx="10515600" cy="1219200"/>
          </a:xfrm>
          <a:ln/>
        </p:spPr>
        <p:txBody>
          <a:bodyPr vert="horz" wrap="square" lIns="288000" tIns="45720" rIns="274320" bIns="45720" anchor="b"/>
          <a:p>
            <a:pPr/>
            <a:r>
              <a:rPr lang="zh-CN" altLang="en-US" kern="1200" dirty="0">
                <a:latin typeface="+mj-lt"/>
                <a:ea typeface="宋体" panose="02010600030101010101" pitchFamily="2" charset="-122"/>
                <a:cs typeface="+mj-cs"/>
                <a:sym typeface="Heiti SC Light" charset="0"/>
              </a:rPr>
              <a:t>五、体育综合体</a:t>
            </a:r>
            <a:endParaRPr lang="zh-CN" altLang="en-US" kern="1200" dirty="0">
              <a:latin typeface="+mj-lt"/>
              <a:ea typeface="+mj-ea"/>
              <a:cs typeface="+mj-cs"/>
              <a:sym typeface="Heiti SC Light" charset="0"/>
            </a:endParaRP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Rectangle 2"/>
          <p:cNvSpPr>
            <a:spLocks noGrp="1"/>
          </p:cNvSpPr>
          <p:nvPr>
            <p:ph type="title"/>
          </p:nvPr>
        </p:nvSpPr>
        <p:spPr>
          <a:xfrm>
            <a:off x="153988" y="644525"/>
            <a:ext cx="11887200" cy="914400"/>
          </a:xfrm>
          <a:noFill/>
          <a:ln/>
        </p:spPr>
        <p:txBody>
          <a:bodyPr vert="horz" wrap="square" lIns="1188720" tIns="45720" rIns="274320" bIns="45720" anchor="ctr"/>
          <a:p>
            <a:pPr eaLnBrk="1" hangingPunct="1"/>
            <a:r>
              <a:rPr lang="zh-CN" altLang="zh-CN" dirty="0">
                <a:latin typeface="黑体" panose="02010609060101010101" pitchFamily="49" charset="-122"/>
                <a:ea typeface="黑体" panose="02010609060101010101" pitchFamily="49" charset="-122"/>
                <a:sym typeface="黑体" panose="02010609060101010101" pitchFamily="49" charset="-122"/>
              </a:rPr>
              <a:t>（一）</a:t>
            </a:r>
            <a:r>
              <a:rPr lang="zh-CN" altLang="zh-CN" b="1" dirty="0">
                <a:solidFill>
                  <a:schemeClr val="tx1"/>
                </a:solidFill>
                <a:latin typeface="黑体" panose="02010609060101010101" pitchFamily="49" charset="-122"/>
                <a:ea typeface="黑体" panose="02010609060101010101" pitchFamily="49" charset="-122"/>
                <a:sym typeface="黑体" panose="02010609060101010101" pitchFamily="49" charset="-122"/>
              </a:rPr>
              <a:t>体育</a:t>
            </a:r>
            <a:r>
              <a:rPr lang="zh-CN" altLang="en-US" b="1" dirty="0">
                <a:solidFill>
                  <a:schemeClr val="tx1"/>
                </a:solidFill>
                <a:latin typeface="黑体" panose="02010609060101010101" pitchFamily="49" charset="-122"/>
                <a:ea typeface="黑体" panose="02010609060101010101" pitchFamily="49" charset="-122"/>
                <a:sym typeface="黑体" panose="02010609060101010101" pitchFamily="49" charset="-122"/>
              </a:rPr>
              <a:t>场馆发展历程及其特点</a:t>
            </a:r>
            <a:r>
              <a:rPr lang="zh-CN" altLang="zh-CN" dirty="0">
                <a:latin typeface="黑体" panose="02010609060101010101" pitchFamily="49" charset="-122"/>
                <a:ea typeface="黑体" panose="02010609060101010101" pitchFamily="49" charset="-122"/>
                <a:sym typeface="黑体" panose="02010609060101010101" pitchFamily="49" charset="-122"/>
              </a:rPr>
              <a:t>（柯罗妮资本）</a:t>
            </a:r>
            <a:endParaRPr lang="zh-CN" altLang="zh-CN" dirty="0"/>
          </a:p>
        </p:txBody>
      </p:sp>
      <p:sp>
        <p:nvSpPr>
          <p:cNvPr id="72707" name="内容占位符 2"/>
          <p:cNvSpPr>
            <a:spLocks noGrp="1"/>
          </p:cNvSpPr>
          <p:nvPr>
            <p:ph idx="1"/>
          </p:nvPr>
        </p:nvSpPr>
        <p:spPr>
          <a:ln/>
        </p:spPr>
        <p:txBody>
          <a:bodyPr vert="horz" wrap="square" lIns="91440" tIns="45720" rIns="91440" bIns="45720" anchor="t"/>
          <a:p>
            <a:endParaRPr lang="zh-CN" altLang="en-US" dirty="0"/>
          </a:p>
        </p:txBody>
      </p:sp>
      <p:pic>
        <p:nvPicPr>
          <p:cNvPr id="72708" name="Picture 4"/>
          <p:cNvPicPr>
            <a:picLocks noChangeAspect="1"/>
          </p:cNvPicPr>
          <p:nvPr/>
        </p:nvPicPr>
        <p:blipFill>
          <a:blip r:embed="rId1"/>
          <a:stretch>
            <a:fillRect/>
          </a:stretch>
        </p:blipFill>
        <p:spPr>
          <a:xfrm>
            <a:off x="696913" y="1617663"/>
            <a:ext cx="5402262" cy="4298950"/>
          </a:xfrm>
          <a:prstGeom prst="rect">
            <a:avLst/>
          </a:prstGeom>
          <a:noFill/>
          <a:ln w="9525">
            <a:noFill/>
          </a:ln>
        </p:spPr>
      </p:pic>
      <p:pic>
        <p:nvPicPr>
          <p:cNvPr id="72709" name="Picture 5"/>
          <p:cNvPicPr>
            <a:picLocks noChangeAspect="1"/>
          </p:cNvPicPr>
          <p:nvPr/>
        </p:nvPicPr>
        <p:blipFill>
          <a:blip r:embed="rId2"/>
          <a:stretch>
            <a:fillRect/>
          </a:stretch>
        </p:blipFill>
        <p:spPr>
          <a:xfrm>
            <a:off x="6097588" y="1611313"/>
            <a:ext cx="5005387" cy="4305300"/>
          </a:xfrm>
          <a:prstGeom prst="rect">
            <a:avLst/>
          </a:prstGeom>
          <a:noFill/>
          <a:ln w="9525">
            <a:noFill/>
          </a:ln>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内容占位符 2"/>
          <p:cNvSpPr>
            <a:spLocks noGrp="1"/>
          </p:cNvSpPr>
          <p:nvPr>
            <p:ph idx="1"/>
          </p:nvPr>
        </p:nvSpPr>
        <p:spPr>
          <a:ln/>
        </p:spPr>
        <p:txBody>
          <a:bodyPr vert="horz" wrap="square" lIns="91440" tIns="45720" rIns="91440" bIns="45720" anchor="t"/>
          <a:p>
            <a:endParaRPr lang="zh-CN" altLang="zh-CN" dirty="0"/>
          </a:p>
        </p:txBody>
      </p:sp>
      <p:pic>
        <p:nvPicPr>
          <p:cNvPr id="73731" name="Picture 4"/>
          <p:cNvPicPr>
            <a:picLocks noChangeAspect="1"/>
          </p:cNvPicPr>
          <p:nvPr/>
        </p:nvPicPr>
        <p:blipFill>
          <a:blip r:embed="rId1"/>
          <a:stretch>
            <a:fillRect/>
          </a:stretch>
        </p:blipFill>
        <p:spPr>
          <a:xfrm>
            <a:off x="534988" y="0"/>
            <a:ext cx="10548937" cy="6621463"/>
          </a:xfrm>
          <a:prstGeom prst="rect">
            <a:avLst/>
          </a:prstGeom>
          <a:noFill/>
          <a:ln w="9525">
            <a:noFill/>
          </a:ln>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 2"/>
          <p:cNvSpPr>
            <a:spLocks noGrp="1"/>
          </p:cNvSpPr>
          <p:nvPr>
            <p:ph type="title"/>
          </p:nvPr>
        </p:nvSpPr>
        <p:spPr>
          <a:xfrm>
            <a:off x="-160337" y="427038"/>
            <a:ext cx="11885612" cy="914400"/>
          </a:xfrm>
          <a:noFill/>
          <a:ln/>
        </p:spPr>
        <p:txBody>
          <a:bodyPr vert="horz" wrap="square" lIns="1188720" tIns="45720" rIns="274320" bIns="45720" anchor="ctr"/>
          <a:p>
            <a:pPr algn="ctr" eaLnBrk="1" hangingPunct="1"/>
            <a:r>
              <a:rPr lang="zh-CN" altLang="zh-CN" b="1" dirty="0">
                <a:solidFill>
                  <a:schemeClr val="tx1"/>
                </a:solidFill>
                <a:latin typeface="宋体" panose="02010600030101010101" pitchFamily="2" charset="-122"/>
                <a:sym typeface="宋体" panose="02010600030101010101" pitchFamily="2" charset="-122"/>
              </a:rPr>
              <a:t>体育</a:t>
            </a:r>
            <a:r>
              <a:rPr lang="zh-CN" altLang="en-US" b="1" dirty="0">
                <a:solidFill>
                  <a:schemeClr val="tx1"/>
                </a:solidFill>
                <a:latin typeface="宋体" panose="02010600030101010101" pitchFamily="2" charset="-122"/>
                <a:sym typeface="宋体" panose="02010600030101010101" pitchFamily="2" charset="-122"/>
              </a:rPr>
              <a:t>综合体</a:t>
            </a:r>
            <a:r>
              <a:rPr lang="zh-CN" altLang="zh-CN" b="1" dirty="0">
                <a:solidFill>
                  <a:schemeClr val="tx1"/>
                </a:solidFill>
                <a:latin typeface="宋体" panose="02010600030101010101" pitchFamily="2" charset="-122"/>
                <a:sym typeface="宋体" panose="02010600030101010101" pitchFamily="2" charset="-122"/>
              </a:rPr>
              <a:t>发展模型</a:t>
            </a:r>
            <a:endParaRPr lang="zh-CN" altLang="zh-CN" dirty="0">
              <a:solidFill>
                <a:schemeClr val="tx1"/>
              </a:solidFill>
              <a:latin typeface="宋体" panose="02010600030101010101" pitchFamily="2" charset="-122"/>
              <a:sym typeface="宋体" panose="02010600030101010101" pitchFamily="2" charset="-122"/>
            </a:endParaRPr>
          </a:p>
        </p:txBody>
      </p:sp>
      <p:pic>
        <p:nvPicPr>
          <p:cNvPr id="74755" name="Picture 3"/>
          <p:cNvPicPr preferRelativeResize="0">
            <a:picLocks noGrp="1" noChangeAspect="1"/>
          </p:cNvPicPr>
          <p:nvPr>
            <p:ph idx="1"/>
          </p:nvPr>
        </p:nvPicPr>
        <p:blipFill>
          <a:blip r:embed="rId1"/>
          <a:srcRect/>
          <a:stretch>
            <a:fillRect/>
          </a:stretch>
        </p:blipFill>
        <p:spPr>
          <a:xfrm>
            <a:off x="1204913" y="1625600"/>
            <a:ext cx="9318625" cy="4805363"/>
          </a:xfrm>
          <a:ln/>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标题 1"/>
          <p:cNvSpPr>
            <a:spLocks noGrp="1"/>
          </p:cNvSpPr>
          <p:nvPr>
            <p:ph type="title"/>
          </p:nvPr>
        </p:nvSpPr>
        <p:spPr>
          <a:xfrm>
            <a:off x="1524000" y="425450"/>
            <a:ext cx="8913813" cy="914400"/>
          </a:xfrm>
          <a:noFill/>
          <a:ln/>
        </p:spPr>
        <p:txBody>
          <a:bodyPr vert="horz" wrap="square" lIns="1188720" tIns="45720" rIns="274320" bIns="45720" anchor="ctr"/>
          <a:p>
            <a:pPr algn="ctr" eaLnBrk="1" hangingPunct="1"/>
            <a:r>
              <a:rPr lang="zh-CN" altLang="zh-CN"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体育</a:t>
            </a:r>
            <a:r>
              <a:rPr lang="zh-CN" altLang="en-US"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综合体</a:t>
            </a:r>
            <a:r>
              <a:rPr lang="zh-CN" altLang="zh-CN"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发展模型</a:t>
            </a:r>
            <a:endParaRPr lang="zh-CN" altLang="zh-CN" dirty="0">
              <a:solidFill>
                <a:schemeClr val="tx1"/>
              </a:solidFill>
            </a:endParaRPr>
          </a:p>
        </p:txBody>
      </p:sp>
      <p:pic>
        <p:nvPicPr>
          <p:cNvPr id="75779" name="图表 2"/>
          <p:cNvPicPr/>
          <p:nvPr/>
        </p:nvPicPr>
        <p:blipFill>
          <a:blip r:embed="rId1"/>
          <a:stretch>
            <a:fillRect/>
          </a:stretch>
        </p:blipFill>
        <p:spPr>
          <a:xfrm>
            <a:off x="2803525" y="1584325"/>
            <a:ext cx="6688138" cy="4603750"/>
          </a:xfrm>
          <a:prstGeom prst="rect">
            <a:avLst/>
          </a:prstGeom>
          <a:noFill/>
          <a:ln w="9525">
            <a:noFill/>
          </a:ln>
        </p:spPr>
      </p:pic>
      <p:sp>
        <p:nvSpPr>
          <p:cNvPr id="75780" name="矩形 3"/>
          <p:cNvSpPr/>
          <p:nvPr/>
        </p:nvSpPr>
        <p:spPr>
          <a:xfrm>
            <a:off x="8015288" y="2239963"/>
            <a:ext cx="646112"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赌场</a:t>
            </a:r>
            <a:endParaRPr lang="zh-CN" altLang="en-US" dirty="0">
              <a:solidFill>
                <a:srgbClr val="000000"/>
              </a:solidFill>
              <a:latin typeface="Arial" panose="020B0604020202020204" pitchFamily="34" charset="0"/>
            </a:endParaRPr>
          </a:p>
        </p:txBody>
      </p:sp>
      <p:sp>
        <p:nvSpPr>
          <p:cNvPr id="75781" name="矩形 4"/>
          <p:cNvSpPr/>
          <p:nvPr/>
        </p:nvSpPr>
        <p:spPr>
          <a:xfrm>
            <a:off x="9490075" y="2373313"/>
            <a:ext cx="890588" cy="368300"/>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保龄球</a:t>
            </a:r>
            <a:endParaRPr lang="zh-CN" altLang="en-US" dirty="0">
              <a:solidFill>
                <a:srgbClr val="000000"/>
              </a:solidFill>
              <a:latin typeface="Arial" panose="020B0604020202020204" pitchFamily="34" charset="0"/>
            </a:endParaRPr>
          </a:p>
        </p:txBody>
      </p:sp>
      <p:sp>
        <p:nvSpPr>
          <p:cNvPr id="75782" name="矩形 5"/>
          <p:cNvSpPr/>
          <p:nvPr/>
        </p:nvSpPr>
        <p:spPr>
          <a:xfrm>
            <a:off x="9185275" y="2887663"/>
            <a:ext cx="1730375" cy="369887"/>
          </a:xfrm>
          <a:prstGeom prst="rect">
            <a:avLst/>
          </a:prstGeom>
          <a:noFill/>
          <a:ln w="9525">
            <a:noFill/>
          </a:ln>
        </p:spPr>
        <p:txBody>
          <a:bodyPr>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家庭娱乐中心</a:t>
            </a:r>
            <a:endParaRPr lang="zh-CN" altLang="en-US" dirty="0">
              <a:solidFill>
                <a:srgbClr val="000000"/>
              </a:solidFill>
              <a:latin typeface="Arial" panose="020B0604020202020204" pitchFamily="34" charset="0"/>
            </a:endParaRPr>
          </a:p>
        </p:txBody>
      </p:sp>
      <p:sp>
        <p:nvSpPr>
          <p:cNvPr id="75783" name="矩形 6"/>
          <p:cNvSpPr/>
          <p:nvPr/>
        </p:nvSpPr>
        <p:spPr>
          <a:xfrm>
            <a:off x="9615488" y="3448050"/>
            <a:ext cx="658812" cy="369888"/>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马术</a:t>
            </a:r>
            <a:endParaRPr lang="zh-CN" altLang="en-US" dirty="0">
              <a:solidFill>
                <a:srgbClr val="000000"/>
              </a:solidFill>
              <a:latin typeface="Arial" panose="020B0604020202020204" pitchFamily="34" charset="0"/>
            </a:endParaRPr>
          </a:p>
        </p:txBody>
      </p:sp>
      <p:sp>
        <p:nvSpPr>
          <p:cNvPr id="75784" name="矩形 7"/>
          <p:cNvSpPr/>
          <p:nvPr/>
        </p:nvSpPr>
        <p:spPr>
          <a:xfrm>
            <a:off x="7888288" y="3568700"/>
            <a:ext cx="1108075" cy="368300"/>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多厅影院</a:t>
            </a:r>
            <a:endParaRPr lang="zh-CN" altLang="en-US" dirty="0">
              <a:solidFill>
                <a:srgbClr val="000000"/>
              </a:solidFill>
              <a:latin typeface="Arial" panose="020B0604020202020204" pitchFamily="34" charset="0"/>
            </a:endParaRPr>
          </a:p>
        </p:txBody>
      </p:sp>
      <p:sp>
        <p:nvSpPr>
          <p:cNvPr id="75785" name="矩形 8"/>
          <p:cNvSpPr/>
          <p:nvPr/>
        </p:nvSpPr>
        <p:spPr>
          <a:xfrm>
            <a:off x="3887788" y="5607050"/>
            <a:ext cx="1108075" cy="368300"/>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室外球场</a:t>
            </a:r>
            <a:endParaRPr lang="zh-CN" altLang="en-US" dirty="0">
              <a:solidFill>
                <a:srgbClr val="000000"/>
              </a:solidFill>
              <a:latin typeface="Arial" panose="020B0604020202020204" pitchFamily="34" charset="0"/>
            </a:endParaRPr>
          </a:p>
        </p:txBody>
      </p:sp>
      <p:sp>
        <p:nvSpPr>
          <p:cNvPr id="75786" name="矩形 9"/>
          <p:cNvSpPr/>
          <p:nvPr/>
        </p:nvSpPr>
        <p:spPr>
          <a:xfrm>
            <a:off x="7018338" y="6176963"/>
            <a:ext cx="1150937"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运动中心</a:t>
            </a:r>
            <a:endParaRPr lang="zh-CN" altLang="en-US" dirty="0">
              <a:solidFill>
                <a:srgbClr val="000000"/>
              </a:solidFill>
              <a:latin typeface="Arial" panose="020B0604020202020204" pitchFamily="34" charset="0"/>
            </a:endParaRPr>
          </a:p>
        </p:txBody>
      </p:sp>
      <p:sp>
        <p:nvSpPr>
          <p:cNvPr id="75787" name="矩形 10"/>
          <p:cNvSpPr/>
          <p:nvPr/>
        </p:nvSpPr>
        <p:spPr>
          <a:xfrm>
            <a:off x="7540625" y="5607050"/>
            <a:ext cx="1120775" cy="368300"/>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健康中心</a:t>
            </a:r>
            <a:endParaRPr lang="zh-CN" altLang="en-US" dirty="0">
              <a:solidFill>
                <a:srgbClr val="000000"/>
              </a:solidFill>
              <a:latin typeface="Arial" panose="020B0604020202020204" pitchFamily="34" charset="0"/>
            </a:endParaRPr>
          </a:p>
        </p:txBody>
      </p:sp>
      <p:sp>
        <p:nvSpPr>
          <p:cNvPr id="75788" name="矩形 11"/>
          <p:cNvSpPr/>
          <p:nvPr/>
        </p:nvSpPr>
        <p:spPr>
          <a:xfrm>
            <a:off x="4279900" y="6164263"/>
            <a:ext cx="1108075"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场馆酒店</a:t>
            </a:r>
            <a:endParaRPr lang="zh-CN" altLang="en-US" dirty="0">
              <a:solidFill>
                <a:srgbClr val="000000"/>
              </a:solidFill>
              <a:latin typeface="Arial" panose="020B0604020202020204" pitchFamily="34" charset="0"/>
            </a:endParaRPr>
          </a:p>
        </p:txBody>
      </p:sp>
      <p:sp>
        <p:nvSpPr>
          <p:cNvPr id="75789" name="矩形 12"/>
          <p:cNvSpPr/>
          <p:nvPr/>
        </p:nvSpPr>
        <p:spPr>
          <a:xfrm>
            <a:off x="5603875" y="6321425"/>
            <a:ext cx="1339850" cy="369888"/>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室内体育馆</a:t>
            </a:r>
            <a:endParaRPr lang="zh-CN" altLang="en-US" dirty="0">
              <a:solidFill>
                <a:srgbClr val="000000"/>
              </a:solidFill>
              <a:latin typeface="Arial" panose="020B0604020202020204" pitchFamily="34" charset="0"/>
            </a:endParaRPr>
          </a:p>
        </p:txBody>
      </p:sp>
      <p:sp>
        <p:nvSpPr>
          <p:cNvPr id="75790" name="矩形 13"/>
          <p:cNvSpPr/>
          <p:nvPr/>
        </p:nvSpPr>
        <p:spPr>
          <a:xfrm>
            <a:off x="3217863" y="2239963"/>
            <a:ext cx="1338262"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厂家直营店</a:t>
            </a:r>
            <a:endParaRPr lang="zh-CN" altLang="en-US" dirty="0">
              <a:solidFill>
                <a:srgbClr val="000000"/>
              </a:solidFill>
              <a:latin typeface="Arial" panose="020B0604020202020204" pitchFamily="34" charset="0"/>
            </a:endParaRPr>
          </a:p>
        </p:txBody>
      </p:sp>
      <p:sp>
        <p:nvSpPr>
          <p:cNvPr id="75791" name="矩形 14"/>
          <p:cNvSpPr/>
          <p:nvPr/>
        </p:nvSpPr>
        <p:spPr>
          <a:xfrm>
            <a:off x="1524000" y="2509838"/>
            <a:ext cx="1570038"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参与体育零售</a:t>
            </a:r>
            <a:endParaRPr lang="zh-CN" altLang="en-US" dirty="0">
              <a:solidFill>
                <a:srgbClr val="000000"/>
              </a:solidFill>
              <a:latin typeface="Arial" panose="020B0604020202020204" pitchFamily="34" charset="0"/>
            </a:endParaRPr>
          </a:p>
        </p:txBody>
      </p:sp>
      <p:sp>
        <p:nvSpPr>
          <p:cNvPr id="75792" name="矩形 15"/>
          <p:cNvSpPr/>
          <p:nvPr/>
        </p:nvSpPr>
        <p:spPr>
          <a:xfrm>
            <a:off x="1711325" y="2908300"/>
            <a:ext cx="876300" cy="369888"/>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零售店</a:t>
            </a:r>
            <a:endParaRPr lang="zh-CN" altLang="en-US" dirty="0">
              <a:solidFill>
                <a:srgbClr val="000000"/>
              </a:solidFill>
              <a:latin typeface="Arial" panose="020B0604020202020204" pitchFamily="34" charset="0"/>
            </a:endParaRPr>
          </a:p>
        </p:txBody>
      </p:sp>
      <p:sp>
        <p:nvSpPr>
          <p:cNvPr id="75793" name="矩形 16"/>
          <p:cNvSpPr/>
          <p:nvPr/>
        </p:nvSpPr>
        <p:spPr>
          <a:xfrm>
            <a:off x="1711325" y="3382963"/>
            <a:ext cx="1108075" cy="369887"/>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体育营销</a:t>
            </a:r>
            <a:endParaRPr lang="zh-CN" altLang="en-US" dirty="0">
              <a:solidFill>
                <a:srgbClr val="000000"/>
              </a:solidFill>
              <a:latin typeface="Arial" panose="020B0604020202020204" pitchFamily="34" charset="0"/>
            </a:endParaRPr>
          </a:p>
        </p:txBody>
      </p:sp>
      <p:sp>
        <p:nvSpPr>
          <p:cNvPr id="75794" name="矩形 17"/>
          <p:cNvSpPr/>
          <p:nvPr/>
        </p:nvSpPr>
        <p:spPr>
          <a:xfrm>
            <a:off x="3452813" y="3752850"/>
            <a:ext cx="646112" cy="369888"/>
          </a:xfrm>
          <a:prstGeom prst="rect">
            <a:avLst/>
          </a:prstGeom>
          <a:noFill/>
          <a:ln w="9525">
            <a:noFill/>
          </a:ln>
        </p:spPr>
        <p:txBody>
          <a:bodyPr wrap="none">
            <a:spAutoFit/>
          </a:bodyPr>
          <a:p>
            <a:pPr eaLnBrk="1" hangingPunct="1">
              <a:buFont typeface="Arial" panose="020B0604020202020204" pitchFamily="34" charset="0"/>
              <a:buNone/>
            </a:pPr>
            <a:r>
              <a:rPr lang="zh-CN" altLang="en-US"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超市</a:t>
            </a:r>
            <a:endParaRPr lang="zh-CN" altLang="en-US" dirty="0">
              <a:solidFill>
                <a:srgbClr val="000000"/>
              </a:solidFill>
              <a:latin typeface="Arial" panose="020B0604020202020204" pitchFamily="34" charset="0"/>
            </a:endParaRPr>
          </a:p>
        </p:txBody>
      </p:sp>
      <p:grpSp>
        <p:nvGrpSpPr>
          <p:cNvPr id="75795" name="椭圆 18"/>
          <p:cNvGrpSpPr/>
          <p:nvPr/>
        </p:nvGrpSpPr>
        <p:grpSpPr>
          <a:xfrm>
            <a:off x="4779963" y="2762250"/>
            <a:ext cx="2601912" cy="2163763"/>
            <a:chOff x="0" y="0"/>
            <a:chExt cx="1639" cy="1363"/>
          </a:xfrm>
        </p:grpSpPr>
        <p:pic>
          <p:nvPicPr>
            <p:cNvPr id="75802" name="椭圆 18"/>
            <p:cNvPicPr/>
            <p:nvPr/>
          </p:nvPicPr>
          <p:blipFill>
            <a:blip r:embed="rId2"/>
            <a:stretch>
              <a:fillRect/>
            </a:stretch>
          </p:blipFill>
          <p:spPr>
            <a:xfrm>
              <a:off x="0" y="0"/>
              <a:ext cx="1639" cy="1363"/>
            </a:xfrm>
            <a:prstGeom prst="rect">
              <a:avLst/>
            </a:prstGeom>
            <a:noFill/>
            <a:ln w="9525">
              <a:noFill/>
            </a:ln>
          </p:spPr>
        </p:pic>
        <p:sp>
          <p:nvSpPr>
            <p:cNvPr id="75803" name="Text Box 21"/>
            <p:cNvSpPr/>
            <p:nvPr/>
          </p:nvSpPr>
          <p:spPr>
            <a:xfrm>
              <a:off x="264" y="208"/>
              <a:ext cx="1109" cy="914"/>
            </a:xfrm>
            <a:prstGeom prst="rect">
              <a:avLst/>
            </a:prstGeom>
            <a:noFill/>
            <a:ln w="9525">
              <a:noFill/>
            </a:ln>
          </p:spPr>
          <p:txBody>
            <a:bodyPr/>
            <a:p>
              <a:pPr algn="ctr" eaLnBrk="1" hangingPunct="1">
                <a:buFont typeface="Arial" panose="020B0604020202020204" pitchFamily="34" charset="0"/>
                <a:buNone/>
              </a:pPr>
              <a:r>
                <a:rPr lang="zh-CN" altLang="en-US" sz="2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复合型</a:t>
              </a:r>
              <a:endParaRPr lang="en-US" altLang="zh-CN" sz="2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buFont typeface="Arial" panose="020B0604020202020204" pitchFamily="34" charset="0"/>
                <a:buNone/>
              </a:pPr>
              <a:r>
                <a:rPr lang="zh-CN" altLang="en-US" sz="2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体育场馆发展模型</a:t>
              </a:r>
              <a:endParaRPr lang="zh-CN" altLang="en-US" sz="2800" dirty="0">
                <a:solidFill>
                  <a:srgbClr val="000000"/>
                </a:solidFill>
                <a:latin typeface="Century Gothic" panose="020B0502020202020204" pitchFamily="34" charset="0"/>
                <a:sym typeface="Century Gothic" panose="020B0502020202020204" pitchFamily="34" charset="0"/>
              </a:endParaRPr>
            </a:p>
          </p:txBody>
        </p:sp>
      </p:grpSp>
      <p:sp>
        <p:nvSpPr>
          <p:cNvPr id="75796" name="燕尾形 23"/>
          <p:cNvSpPr/>
          <p:nvPr/>
        </p:nvSpPr>
        <p:spPr>
          <a:xfrm rot="1191618">
            <a:off x="4760913" y="2998788"/>
            <a:ext cx="376237" cy="396875"/>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
        <p:nvSpPr>
          <p:cNvPr id="75797" name="燕尾形 24"/>
          <p:cNvSpPr/>
          <p:nvPr/>
        </p:nvSpPr>
        <p:spPr>
          <a:xfrm rot="-1833708">
            <a:off x="4833938" y="4581525"/>
            <a:ext cx="376237" cy="396875"/>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
        <p:nvSpPr>
          <p:cNvPr id="75798" name="燕尾形 25"/>
          <p:cNvSpPr/>
          <p:nvPr/>
        </p:nvSpPr>
        <p:spPr>
          <a:xfrm rot="-5593638">
            <a:off x="5995988" y="4845050"/>
            <a:ext cx="377825" cy="396875"/>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
        <p:nvSpPr>
          <p:cNvPr id="75799" name="燕尾形 26"/>
          <p:cNvSpPr/>
          <p:nvPr/>
        </p:nvSpPr>
        <p:spPr>
          <a:xfrm rot="-8485624">
            <a:off x="7026275" y="4391025"/>
            <a:ext cx="377825" cy="398463"/>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
        <p:nvSpPr>
          <p:cNvPr id="75800" name="燕尾形 28"/>
          <p:cNvSpPr/>
          <p:nvPr/>
        </p:nvSpPr>
        <p:spPr>
          <a:xfrm rot="9029881">
            <a:off x="7026275" y="3016250"/>
            <a:ext cx="376238" cy="396875"/>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
        <p:nvSpPr>
          <p:cNvPr id="75801" name="燕尾形 29"/>
          <p:cNvSpPr/>
          <p:nvPr/>
        </p:nvSpPr>
        <p:spPr>
          <a:xfrm rot="5400000">
            <a:off x="6005513" y="2497138"/>
            <a:ext cx="377825" cy="398462"/>
          </a:xfrm>
          <a:prstGeom prst="chevron">
            <a:avLst>
              <a:gd name="adj" fmla="val 50000"/>
            </a:avLst>
          </a:prstGeom>
          <a:gradFill rotWithShape="1">
            <a:gsLst>
              <a:gs pos="0">
                <a:srgbClr val="E7FF88"/>
              </a:gs>
              <a:gs pos="100000">
                <a:srgbClr val="B1E300"/>
              </a:gs>
            </a:gsLst>
            <a:lin ang="5400000" scaled="1"/>
            <a:tileRect/>
          </a:gradFill>
          <a:ln w="9525" cap="flat" cmpd="sng">
            <a:solidFill>
              <a:srgbClr val="A1C811"/>
            </a:solidFill>
            <a:prstDash val="solid"/>
            <a:miter/>
            <a:headEnd type="none" w="med" len="med"/>
            <a:tailEnd type="none" w="med" len="med"/>
          </a:ln>
        </p:spPr>
        <p:txBody>
          <a:bodyPr/>
          <a:p>
            <a:pPr eaLnBrk="1" hangingPunct="1">
              <a:buFont typeface="Arial" panose="020B0604020202020204" pitchFamily="34" charset="0"/>
              <a:buNone/>
            </a:pPr>
            <a:endParaRPr lang="zh-CN" altLang="zh-CN" dirty="0">
              <a:solidFill>
                <a:srgbClr val="FFFFFF"/>
              </a:solidFill>
              <a:latin typeface="Century Gothic" panose="020B0502020202020204" pitchFamily="34" charset="0"/>
              <a:sym typeface="Century Gothic" panose="020B0502020202020204" pitchFamily="34" charset="0"/>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标题 1"/>
          <p:cNvSpPr>
            <a:spLocks noGrp="1"/>
          </p:cNvSpPr>
          <p:nvPr>
            <p:ph type="title"/>
          </p:nvPr>
        </p:nvSpPr>
        <p:spPr>
          <a:xfrm>
            <a:off x="1030288" y="442913"/>
            <a:ext cx="8913812" cy="914400"/>
          </a:xfrm>
          <a:noFill/>
          <a:ln/>
        </p:spPr>
        <p:txBody>
          <a:bodyPr vert="horz" wrap="square" lIns="1188720" tIns="45720" rIns="274320" bIns="45720" anchor="ctr"/>
          <a:p>
            <a:pPr algn="ctr" eaLnBrk="1" hangingPunct="1"/>
            <a:r>
              <a:rPr lang="zh-CN" altLang="zh-CN" b="1" dirty="0">
                <a:solidFill>
                  <a:schemeClr val="tx1"/>
                </a:solidFill>
              </a:rPr>
              <a:t>英超考文垂球场</a:t>
            </a:r>
            <a:endParaRPr lang="zh-CN" altLang="zh-CN" b="1" dirty="0">
              <a:solidFill>
                <a:schemeClr val="tx1"/>
              </a:solidFill>
            </a:endParaRPr>
          </a:p>
        </p:txBody>
      </p:sp>
      <p:pic>
        <p:nvPicPr>
          <p:cNvPr id="76803" name="Picture 3"/>
          <p:cNvPicPr>
            <a:picLocks noChangeAspect="1"/>
          </p:cNvPicPr>
          <p:nvPr/>
        </p:nvPicPr>
        <p:blipFill>
          <a:blip r:embed="rId1"/>
          <a:stretch>
            <a:fillRect/>
          </a:stretch>
        </p:blipFill>
        <p:spPr>
          <a:xfrm>
            <a:off x="1481138" y="1576388"/>
            <a:ext cx="8462962" cy="4849812"/>
          </a:xfrm>
          <a:prstGeom prst="rect">
            <a:avLst/>
          </a:prstGeom>
          <a:noFill/>
          <a:ln w="9525">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标题 1"/>
          <p:cNvSpPr>
            <a:spLocks noGrp="1"/>
          </p:cNvSpPr>
          <p:nvPr>
            <p:ph type="title"/>
          </p:nvPr>
        </p:nvSpPr>
        <p:spPr>
          <a:xfrm>
            <a:off x="0" y="796925"/>
            <a:ext cx="12192000" cy="914400"/>
          </a:xfrm>
          <a:ln/>
        </p:spPr>
        <p:txBody>
          <a:bodyPr vert="horz" wrap="square" lIns="1188720" tIns="45720" rIns="274320" bIns="45720" anchor="ctr"/>
          <a:p>
            <a:r>
              <a:rPr lang="zh-CN" altLang="en-US" sz="3500" b="1" dirty="0">
                <a:latin typeface="Arial" panose="020B0604020202020204" pitchFamily="34" charset="0"/>
                <a:ea typeface="微软雅黑" panose="020B0503020204020204" pitchFamily="34" charset="-122"/>
                <a:sym typeface="Arial" panose="020B0604020202020204" pitchFamily="34" charset="0"/>
              </a:rPr>
              <a:t>关于做好政府向社会力量购买公共文化服务工作的意见</a:t>
            </a:r>
            <a:endParaRPr lang="zh-CN" altLang="en-US" sz="3500" dirty="0"/>
          </a:p>
        </p:txBody>
      </p:sp>
      <p:sp>
        <p:nvSpPr>
          <p:cNvPr id="13315" name="日期占位符 2"/>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rPr>
            </a:fld>
            <a:endParaRPr lang="zh-CN" altLang="en-US" sz="1000" dirty="0">
              <a:solidFill>
                <a:srgbClr val="595959"/>
              </a:solidFill>
              <a:latin typeface="Calibri" panose="020F0502020204030204" pitchFamily="34" charset="0"/>
              <a:sym typeface="Calibri" panose="020F0502020204030204" pitchFamily="34" charset="0"/>
            </a:endParaRPr>
          </a:p>
        </p:txBody>
      </p:sp>
      <p:sp>
        <p:nvSpPr>
          <p:cNvPr id="4" name="内容占位符 2"/>
          <p:cNvSpPr txBox="1">
            <a:spLocks noChangeArrowheads="1"/>
          </p:cNvSpPr>
          <p:nvPr/>
        </p:nvSpPr>
        <p:spPr bwMode="auto">
          <a:xfrm>
            <a:off x="914400" y="2197100"/>
            <a:ext cx="101949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ormAutofit fontScale="25000" lnSpcReduction="20000"/>
          </a:bodyPr>
          <a:lstStyle>
            <a:lvl1pPr marL="342900" indent="-342900" algn="l" defTabSz="0" rtl="0" eaLnBrk="0" fontAlgn="base" hangingPunct="0">
              <a:spcBef>
                <a:spcPts val="20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sym typeface="Century Gothic" panose="020B0502020202020204" pitchFamily="34" charset="0"/>
              </a:defRPr>
            </a:lvl1pPr>
            <a:lvl2pPr marL="6858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2pPr>
            <a:lvl3pPr marL="10350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3pPr>
            <a:lvl4pPr marL="1371600" indent="-336550" algn="l" defTabSz="0" rtl="0" eaLnBrk="0" fontAlgn="base" hangingPunct="0">
              <a:spcBef>
                <a:spcPts val="600"/>
              </a:spcBef>
              <a:spcAft>
                <a:spcPct val="0"/>
              </a:spcAft>
              <a:buClr>
                <a:srgbClr val="51640B"/>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4pPr>
            <a:lvl5pPr marL="1720850" indent="-349250" algn="l" defTabSz="0" rtl="0" eaLnBrk="0" fontAlgn="base" hangingPunct="0">
              <a:spcBef>
                <a:spcPts val="600"/>
              </a:spcBef>
              <a:spcAft>
                <a:spcPct val="0"/>
              </a:spcAft>
              <a:buClr>
                <a:schemeClr val="accent1"/>
              </a:buClr>
              <a:buFont typeface="Wingdings 2" panose="05020102010507070707" pitchFamily="18" charset="2"/>
              <a:buChar char=""/>
              <a:defRPr kern="1200">
                <a:solidFill>
                  <a:srgbClr val="595959"/>
                </a:solidFill>
                <a:latin typeface="+mn-lt"/>
                <a:ea typeface="+mn-ea"/>
                <a:cs typeface="+mn-cs"/>
                <a:sym typeface="Century Gothic" panose="020B0502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0" rtl="0" eaLnBrk="0" fontAlgn="base" latinLnBrk="0" hangingPunct="0">
              <a:lnSpc>
                <a:spcPct val="150000"/>
              </a:lnSpc>
              <a:spcBef>
                <a:spcPts val="2000"/>
              </a:spcBef>
              <a:spcAft>
                <a:spcPct val="0"/>
              </a:spcAft>
              <a:buClr>
                <a:schemeClr val="accent1"/>
              </a:buClr>
              <a:buSzTx/>
              <a:buFont typeface="Wingdings 2" panose="05020102010507070707" pitchFamily="18" charset="2"/>
              <a:buNone/>
              <a:defRPr/>
            </a:pPr>
            <a:r>
              <a:rPr kumimoji="0" lang="zh-CN" altLang="en-US" sz="18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完善购买机制。各地要建立健全方式灵活、程序规范、标准明确、结果评价、动态调整的购买机制。结合公共文化服务的具体内容、特点和地方实际，按照政府采购有关规定，采用公开招标、邀请招标、竞争性谈判、竞争性磋商、单一来源等方式确定承接主体，采取购买、委托、租赁、特许经营、战略合作等各种合同方式。</a:t>
            </a:r>
            <a:endParaRPr kumimoji="0" lang="en-US" altLang="zh-CN" sz="7400" b="1"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342900" marR="0" lvl="0" indent="-342900" algn="l" defTabSz="0" rtl="0" eaLnBrk="0" fontAlgn="base" latinLnBrk="0" hangingPunct="0">
              <a:lnSpc>
                <a:spcPct val="150000"/>
              </a:lnSpc>
              <a:spcBef>
                <a:spcPts val="2000"/>
              </a:spcBef>
              <a:spcAft>
                <a:spcPct val="0"/>
              </a:spcAft>
              <a:buClr>
                <a:schemeClr val="accent1"/>
              </a:buClr>
              <a:buSzTx/>
              <a:buFont typeface="Wingdings 2" panose="05020102010507070707" pitchFamily="18" charset="2"/>
              <a:buChar char=""/>
              <a:defRPr/>
            </a:pPr>
            <a:r>
              <a:rPr kumimoji="0" lang="zh-CN" altLang="en-US" sz="7400" b="1"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公共文化体育设施的运营和管理</a:t>
            </a:r>
            <a:endParaRPr kumimoji="0" lang="en-US" altLang="zh-CN"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0" rtl="0" eaLnBrk="0" fontAlgn="base" latinLnBrk="0" hangingPunct="0">
              <a:lnSpc>
                <a:spcPct val="150000"/>
              </a:lnSpc>
              <a:spcBef>
                <a:spcPts val="2000"/>
              </a:spcBef>
              <a:spcAft>
                <a:spcPct val="0"/>
              </a:spcAft>
              <a:buClr>
                <a:schemeClr val="accent1"/>
              </a:buClr>
              <a:buSzTx/>
              <a:buFont typeface="Wingdings 2" panose="05020102010507070707" pitchFamily="18" charset="2"/>
              <a:buNone/>
              <a:defRPr/>
            </a:pPr>
            <a:r>
              <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（七）公共体育设施、户外营地的运营和管理</a:t>
            </a:r>
            <a:endPar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0" rtl="0" eaLnBrk="0" fontAlgn="base" latinLnBrk="0" hangingPunct="0">
              <a:lnSpc>
                <a:spcPct val="150000"/>
              </a:lnSpc>
              <a:spcBef>
                <a:spcPts val="2000"/>
              </a:spcBef>
              <a:spcAft>
                <a:spcPct val="0"/>
              </a:spcAft>
              <a:buClr>
                <a:schemeClr val="accent1"/>
              </a:buClr>
              <a:buSzTx/>
              <a:buFont typeface="Wingdings 2" panose="05020102010507070707" pitchFamily="18" charset="2"/>
              <a:buNone/>
              <a:defRPr/>
            </a:pPr>
            <a:r>
              <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（八）公共体育健身器材的维修维护和监管</a:t>
            </a:r>
            <a:endPar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0" rtl="0" eaLnBrk="0" fontAlgn="base" latinLnBrk="0" hangingPunct="0">
              <a:lnSpc>
                <a:spcPct val="150000"/>
              </a:lnSpc>
              <a:spcBef>
                <a:spcPts val="2000"/>
              </a:spcBef>
              <a:spcAft>
                <a:spcPct val="0"/>
              </a:spcAft>
              <a:buClr>
                <a:schemeClr val="accent1"/>
              </a:buClr>
              <a:buSzTx/>
              <a:buFont typeface="Wingdings 2" panose="05020102010507070707" pitchFamily="18" charset="2"/>
              <a:buNone/>
              <a:defRPr/>
            </a:pPr>
            <a:r>
              <a:rPr kumimoji="0" lang="zh-CN" altLang="en-US" sz="7400" b="0" i="0" u="none" strike="noStrike" kern="1200" cap="none" spc="0" normalizeH="0" baseline="0" noProof="0" dirty="0" smtClean="0">
                <a:ln>
                  <a:noFill/>
                </a:ln>
                <a:solidFill>
                  <a:schemeClr val="tx2"/>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（九）其他公共文化体育设施的运营和管理</a:t>
            </a:r>
            <a:endParaRPr kumimoji="0" lang="zh-CN" altLang="en-US" sz="7400" b="0" i="0" u="none" strike="noStrike" kern="1200" cap="none" spc="0" normalizeH="0" baseline="0" noProof="0" dirty="0">
              <a:ln>
                <a:noFill/>
              </a:ln>
              <a:solidFill>
                <a:srgbClr val="59595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2"/>
          <p:cNvSpPr>
            <a:spLocks noGrp="1"/>
          </p:cNvSpPr>
          <p:nvPr>
            <p:ph type="title"/>
          </p:nvPr>
        </p:nvSpPr>
        <p:spPr>
          <a:xfrm>
            <a:off x="1524000" y="344488"/>
            <a:ext cx="8913813" cy="914400"/>
          </a:xfrm>
          <a:noFill/>
          <a:ln/>
        </p:spPr>
        <p:txBody>
          <a:bodyPr vert="horz" wrap="square" lIns="1188720" tIns="45720" rIns="274320" bIns="45720" anchor="ctr"/>
          <a:p>
            <a:pPr algn="ctr" eaLnBrk="1" hangingPunct="1"/>
            <a:r>
              <a:rPr lang="zh-CN" altLang="zh-CN" b="1" dirty="0">
                <a:solidFill>
                  <a:schemeClr val="tx1"/>
                </a:solidFill>
              </a:rPr>
              <a:t>阿森纳酋长体育场</a:t>
            </a:r>
            <a:endParaRPr lang="zh-CN" altLang="zh-CN" b="1" dirty="0">
              <a:solidFill>
                <a:schemeClr val="tx1"/>
              </a:solidFill>
            </a:endParaRPr>
          </a:p>
        </p:txBody>
      </p:sp>
      <p:pic>
        <p:nvPicPr>
          <p:cNvPr id="77827" name="Picture 3"/>
          <p:cNvPicPr preferRelativeResize="0">
            <a:picLocks noGrp="1" noChangeAspect="1"/>
          </p:cNvPicPr>
          <p:nvPr>
            <p:ph idx="1"/>
          </p:nvPr>
        </p:nvPicPr>
        <p:blipFill>
          <a:blip r:embed="rId1"/>
          <a:srcRect/>
          <a:stretch>
            <a:fillRect/>
          </a:stretch>
        </p:blipFill>
        <p:spPr>
          <a:xfrm>
            <a:off x="2082800" y="1416050"/>
            <a:ext cx="7972425" cy="4259263"/>
          </a:xfrm>
          <a:ln/>
        </p:spPr>
      </p:pic>
      <p:sp>
        <p:nvSpPr>
          <p:cNvPr id="77828" name="Text Box 4"/>
          <p:cNvSpPr/>
          <p:nvPr/>
        </p:nvSpPr>
        <p:spPr>
          <a:xfrm>
            <a:off x="2082800" y="5675313"/>
            <a:ext cx="8355013" cy="1006475"/>
          </a:xfrm>
          <a:prstGeom prst="rect">
            <a:avLst/>
          </a:prstGeom>
          <a:noFill/>
          <a:ln w="9525">
            <a:noFill/>
          </a:ln>
        </p:spPr>
        <p:txBody>
          <a:bodyPr>
            <a:spAutoFit/>
          </a:bodyPr>
          <a:p>
            <a:pPr eaLnBrk="1" hangingPunct="1">
              <a:buFont typeface="Arial" panose="020B0604020202020204" pitchFamily="34" charset="0"/>
              <a:buNone/>
            </a:pPr>
            <a:r>
              <a:rPr lang="zh-CN" altLang="en-US" sz="2000" b="1" dirty="0">
                <a:solidFill>
                  <a:srgbClr val="000000"/>
                </a:solidFill>
                <a:latin typeface="Calibri" panose="020F0502020204030204" pitchFamily="34" charset="0"/>
              </a:rPr>
              <a:t>         阿森纳俱乐部与英国房地产开发商巴拉特合作在酋长球场区域内建设3栋总价值达1.28亿英镑的住宅楼以及其他商业和办公区域，满足球迷与阿森纳同在的痴迷情感。</a:t>
            </a:r>
            <a:endParaRPr lang="zh-CN" altLang="en-US" dirty="0">
              <a:solidFill>
                <a:srgbClr val="000000"/>
              </a:solidFill>
              <a:latin typeface="Arial" panose="020B0604020202020204" pitchFamily="34" charset="0"/>
            </a:endParaRP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标题 1"/>
          <p:cNvSpPr>
            <a:spLocks noGrp="1"/>
          </p:cNvSpPr>
          <p:nvPr>
            <p:ph type="title"/>
          </p:nvPr>
        </p:nvSpPr>
        <p:spPr>
          <a:ln/>
        </p:spPr>
        <p:txBody>
          <a:bodyPr vert="horz" wrap="square" lIns="1188720" tIns="45720" rIns="274320" bIns="45720" anchor="ctr"/>
          <a:p>
            <a:r>
              <a:rPr lang="zh-CN" altLang="zh-CN" dirty="0"/>
              <a:t>新温布利球场</a:t>
            </a:r>
            <a:endParaRPr lang="zh-CN" altLang="zh-CN" dirty="0"/>
          </a:p>
        </p:txBody>
      </p:sp>
      <p:sp>
        <p:nvSpPr>
          <p:cNvPr id="78851" name="内容占位符 2"/>
          <p:cNvSpPr>
            <a:spLocks noGrp="1"/>
          </p:cNvSpPr>
          <p:nvPr>
            <p:ph idx="1"/>
          </p:nvPr>
        </p:nvSpPr>
        <p:spPr>
          <a:xfrm>
            <a:off x="903288" y="2595563"/>
            <a:ext cx="10526712" cy="3670300"/>
          </a:xfrm>
          <a:ln/>
        </p:spPr>
        <p:txBody>
          <a:bodyPr vert="horz" wrap="square" lIns="91440" tIns="45720" rIns="91440" bIns="45720" anchor="t"/>
          <a:p>
            <a:r>
              <a:rPr lang="zh-CN" altLang="en-US" sz="2800" dirty="0"/>
              <a:t>新温布利球场于</a:t>
            </a:r>
            <a:r>
              <a:rPr lang="en-US" altLang="zh-CN" sz="2800" dirty="0"/>
              <a:t>2007</a:t>
            </a:r>
            <a:r>
              <a:rPr lang="zh-CN" altLang="en-US" sz="2800" dirty="0"/>
              <a:t>年投入使用，掀开了英国地标性体育场的新篇章，并举办了当年的足球杯决赛，新温布利球场仍是英格兰国家队的主场，也是欧足联五星级球场，拥有</a:t>
            </a:r>
            <a:r>
              <a:rPr lang="en-US" altLang="zh-CN" sz="2800" dirty="0"/>
              <a:t>90000</a:t>
            </a:r>
            <a:r>
              <a:rPr lang="zh-CN" altLang="en-US" sz="2800" dirty="0"/>
              <a:t>个座位，是英国最大的体育场，位居欧洲第二。</a:t>
            </a:r>
            <a:endParaRPr lang="en-US" altLang="zh-CN" sz="2800" dirty="0"/>
          </a:p>
          <a:p>
            <a:r>
              <a:rPr lang="zh-CN" altLang="en-US" sz="2800" dirty="0"/>
              <a:t> 温布利球场共有地下两层及地上五层。地下一、二层，和地上二至四层为温布利俱乐部所有，用于接待温布利俱乐部会员，地上一层和五层供普通观众观看比赛。</a:t>
            </a:r>
            <a:endParaRPr lang="zh-CN" altLang="en-US" sz="2800" dirty="0"/>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标题 1"/>
          <p:cNvSpPr>
            <a:spLocks noGrp="1"/>
          </p:cNvSpPr>
          <p:nvPr>
            <p:ph type="title"/>
          </p:nvPr>
        </p:nvSpPr>
        <p:spPr>
          <a:ln/>
        </p:spPr>
        <p:txBody>
          <a:bodyPr vert="horz" wrap="square" lIns="1188720" tIns="45720" rIns="274320" bIns="45720" anchor="ctr"/>
          <a:p>
            <a:r>
              <a:rPr lang="zh-CN" altLang="zh-CN" dirty="0"/>
              <a:t>温布利体育馆</a:t>
            </a:r>
            <a:endParaRPr lang="zh-CN" altLang="zh-CN" dirty="0"/>
          </a:p>
        </p:txBody>
      </p:sp>
      <p:pic>
        <p:nvPicPr>
          <p:cNvPr id="79875" name="内容占位符 3"/>
          <p:cNvPicPr>
            <a:picLocks noGrp="1" noChangeAspect="1"/>
          </p:cNvPicPr>
          <p:nvPr>
            <p:ph idx="1"/>
          </p:nvPr>
        </p:nvPicPr>
        <p:blipFill>
          <a:blip r:embed="rId1"/>
          <a:srcRect/>
          <a:stretch>
            <a:fillRect/>
          </a:stretch>
        </p:blipFill>
        <p:spPr>
          <a:xfrm>
            <a:off x="676275" y="2413000"/>
            <a:ext cx="5265738" cy="2514600"/>
          </a:xfrm>
          <a:ln/>
        </p:spPr>
      </p:pic>
      <p:pic>
        <p:nvPicPr>
          <p:cNvPr id="79876" name="图片 82"/>
          <p:cNvPicPr>
            <a:picLocks noChangeAspect="1"/>
          </p:cNvPicPr>
          <p:nvPr/>
        </p:nvPicPr>
        <p:blipFill>
          <a:blip r:embed="rId2"/>
          <a:stretch>
            <a:fillRect/>
          </a:stretch>
        </p:blipFill>
        <p:spPr>
          <a:xfrm>
            <a:off x="6159500" y="2413000"/>
            <a:ext cx="5267325" cy="2514600"/>
          </a:xfrm>
          <a:prstGeom prst="rect">
            <a:avLst/>
          </a:prstGeom>
          <a:noFill/>
          <a:ln w="9525">
            <a:noFill/>
          </a:ln>
        </p:spPr>
      </p:pic>
      <p:sp>
        <p:nvSpPr>
          <p:cNvPr id="79877" name="文本框 4"/>
          <p:cNvSpPr/>
          <p:nvPr/>
        </p:nvSpPr>
        <p:spPr>
          <a:xfrm>
            <a:off x="676275" y="5184775"/>
            <a:ext cx="9939338" cy="955675"/>
          </a:xfrm>
          <a:prstGeom prst="rect">
            <a:avLst/>
          </a:prstGeom>
          <a:noFill/>
          <a:ln w="9525">
            <a:noFill/>
          </a:ln>
        </p:spPr>
        <p:txBody>
          <a:bodyPr>
            <a:spAutoFit/>
          </a:bodyPr>
          <a:p>
            <a:pPr eaLnBrk="1" hangingPunct="1">
              <a:buFont typeface="Arial" panose="020B0604020202020204" pitchFamily="34" charset="0"/>
              <a:buNone/>
            </a:pPr>
            <a:r>
              <a:rPr lang="zh-CN" altLang="en-US" sz="2800" dirty="0">
                <a:solidFill>
                  <a:srgbClr val="000000"/>
                </a:solidFill>
                <a:latin typeface="Century Gothic" panose="020B0502020202020204" pitchFamily="34" charset="0"/>
                <a:sym typeface="Century Gothic" panose="020B0502020202020204" pitchFamily="34" charset="0"/>
              </a:rPr>
              <a:t>温布利体育馆有</a:t>
            </a:r>
            <a:r>
              <a:rPr lang="en-US" altLang="zh-CN" sz="2800" dirty="0">
                <a:solidFill>
                  <a:srgbClr val="000000"/>
                </a:solidFill>
                <a:latin typeface="Century Gothic" panose="020B0502020202020204" pitchFamily="34" charset="0"/>
                <a:sym typeface="Century Gothic" panose="020B0502020202020204" pitchFamily="34" charset="0"/>
              </a:rPr>
              <a:t>12740</a:t>
            </a:r>
            <a:r>
              <a:rPr lang="zh-CN" altLang="en-US" sz="2800" dirty="0">
                <a:solidFill>
                  <a:srgbClr val="000000"/>
                </a:solidFill>
                <a:latin typeface="Century Gothic" panose="020B0502020202020204" pitchFamily="34" charset="0"/>
                <a:sym typeface="Century Gothic" panose="020B0502020202020204" pitchFamily="34" charset="0"/>
              </a:rPr>
              <a:t>个座位，每年吸引了超过</a:t>
            </a:r>
            <a:r>
              <a:rPr lang="en-US" altLang="zh-CN" sz="2800" dirty="0">
                <a:solidFill>
                  <a:srgbClr val="000000"/>
                </a:solidFill>
                <a:latin typeface="Century Gothic" panose="020B0502020202020204" pitchFamily="34" charset="0"/>
                <a:sym typeface="Century Gothic" panose="020B0502020202020204" pitchFamily="34" charset="0"/>
              </a:rPr>
              <a:t>550000</a:t>
            </a:r>
            <a:r>
              <a:rPr lang="zh-CN" altLang="en-US" sz="2800" dirty="0">
                <a:solidFill>
                  <a:srgbClr val="000000"/>
                </a:solidFill>
                <a:latin typeface="Century Gothic" panose="020B0502020202020204" pitchFamily="34" charset="0"/>
                <a:sym typeface="Century Gothic" panose="020B0502020202020204" pitchFamily="34" charset="0"/>
              </a:rPr>
              <a:t>的观众前来观看比赛，并且，每年有超过</a:t>
            </a:r>
            <a:r>
              <a:rPr lang="en-US" altLang="zh-CN" sz="2800" dirty="0">
                <a:solidFill>
                  <a:srgbClr val="000000"/>
                </a:solidFill>
                <a:latin typeface="Century Gothic" panose="020B0502020202020204" pitchFamily="34" charset="0"/>
                <a:sym typeface="Century Gothic" panose="020B0502020202020204" pitchFamily="34" charset="0"/>
              </a:rPr>
              <a:t>100</a:t>
            </a:r>
            <a:r>
              <a:rPr lang="zh-CN" altLang="en-US" sz="2800" dirty="0">
                <a:solidFill>
                  <a:srgbClr val="000000"/>
                </a:solidFill>
                <a:latin typeface="Century Gothic" panose="020B0502020202020204" pitchFamily="34" charset="0"/>
                <a:sym typeface="Century Gothic" panose="020B0502020202020204" pitchFamily="34" charset="0"/>
              </a:rPr>
              <a:t>场的活动在这里举行。</a:t>
            </a:r>
            <a:endParaRPr lang="zh-CN" altLang="en-US" sz="2800" dirty="0">
              <a:solidFill>
                <a:srgbClr val="000000"/>
              </a:solidFill>
              <a:latin typeface="Century Gothic" panose="020B0502020202020204" pitchFamily="34" charset="0"/>
              <a:sym typeface="Century Gothic" panose="020B0502020202020204" pitchFamily="34" charset="0"/>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标题 1"/>
          <p:cNvSpPr>
            <a:spLocks noGrp="1"/>
          </p:cNvSpPr>
          <p:nvPr>
            <p:ph type="title"/>
          </p:nvPr>
        </p:nvSpPr>
        <p:spPr>
          <a:ln/>
        </p:spPr>
        <p:txBody>
          <a:bodyPr vert="horz" wrap="square" lIns="1188720" tIns="45720" rIns="274320" bIns="45720" anchor="ctr"/>
          <a:p>
            <a:r>
              <a:rPr lang="zh-CN" altLang="zh-CN" dirty="0"/>
              <a:t>温布利体育综合体</a:t>
            </a:r>
            <a:endParaRPr lang="zh-CN" altLang="zh-CN" dirty="0"/>
          </a:p>
        </p:txBody>
      </p:sp>
      <p:sp>
        <p:nvSpPr>
          <p:cNvPr id="80899" name="内容占位符 2"/>
          <p:cNvSpPr>
            <a:spLocks noGrp="1"/>
          </p:cNvSpPr>
          <p:nvPr>
            <p:ph idx="1"/>
          </p:nvPr>
        </p:nvSpPr>
        <p:spPr>
          <a:xfrm>
            <a:off x="881063" y="2406650"/>
            <a:ext cx="10336212" cy="3670300"/>
          </a:xfrm>
          <a:ln/>
        </p:spPr>
        <p:txBody>
          <a:bodyPr vert="horz" wrap="square" lIns="91440" tIns="45720" rIns="91440" bIns="45720" anchor="t"/>
          <a:p>
            <a:r>
              <a:rPr lang="zh-CN" altLang="zh-CN" sz="2800" dirty="0"/>
              <a:t>      温布利公园依托温布利体育场和温布利体育馆，通过配套住宅、酒店、办公、教育和会议等服务设施，依托温布利球场的庞大吸引力，吸引、导入大量球迷、游客进入球场周边服务设施，为周边服务设施带来大量客流和消费者，产生了良好的共生效益，促进了温布利地区的繁荣与发展，使其成为推动温布利地区城市更新与复兴的驱动力。</a:t>
            </a:r>
            <a:endParaRPr lang="zh-CN" altLang="zh-CN" sz="2800" dirty="0"/>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1"/>
          <p:cNvSpPr>
            <a:spLocks noGrp="1"/>
          </p:cNvSpPr>
          <p:nvPr>
            <p:ph type="title"/>
          </p:nvPr>
        </p:nvSpPr>
        <p:spPr>
          <a:xfrm>
            <a:off x="0" y="898525"/>
            <a:ext cx="11885613" cy="914400"/>
          </a:xfrm>
          <a:ln/>
        </p:spPr>
        <p:txBody>
          <a:bodyPr vert="horz" wrap="square" lIns="1188720" tIns="45720" rIns="274320" bIns="45720" anchor="ctr"/>
          <a:p>
            <a:r>
              <a:rPr lang="zh-CN" altLang="en-US" b="1" dirty="0"/>
              <a:t>（一）美国洛杉矶</a:t>
            </a:r>
            <a:r>
              <a:rPr lang="en-US" altLang="zh-CN" b="1" dirty="0"/>
              <a:t>L.A LIVE </a:t>
            </a:r>
            <a:r>
              <a:rPr lang="zh-CN" altLang="en-US" b="1" dirty="0"/>
              <a:t>综合体</a:t>
            </a:r>
            <a:endParaRPr lang="zh-CN" altLang="en-US" b="1" dirty="0"/>
          </a:p>
        </p:txBody>
      </p:sp>
      <p:sp>
        <p:nvSpPr>
          <p:cNvPr id="81923" name="内容占位符 2"/>
          <p:cNvSpPr>
            <a:spLocks noGrp="1"/>
          </p:cNvSpPr>
          <p:nvPr>
            <p:ph sz="half" idx="1"/>
          </p:nvPr>
        </p:nvSpPr>
        <p:spPr>
          <a:xfrm>
            <a:off x="166688" y="2197100"/>
            <a:ext cx="6245225" cy="4259263"/>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000" b="1" dirty="0"/>
              <a:t>美国洛杉矶的</a:t>
            </a:r>
            <a:r>
              <a:rPr lang="en-US" altLang="zh-CN" sz="2000" b="1" dirty="0"/>
              <a:t>L.A. LIVE</a:t>
            </a:r>
            <a:r>
              <a:rPr lang="zh-CN" altLang="en-US" sz="2000" b="1" dirty="0"/>
              <a:t>是将城市公共设施与综合体结合的典范，是针对其周边大型文娱资源而量身定制的城市综合体。</a:t>
            </a:r>
            <a:endParaRPr lang="en-US" altLang="zh-CN" sz="2000" b="1" dirty="0"/>
          </a:p>
          <a:p>
            <a:pPr lvl="0"/>
            <a:r>
              <a:rPr lang="en-US" altLang="zh-CN" sz="2000" b="1" dirty="0"/>
              <a:t>L.A. LIVE</a:t>
            </a:r>
            <a:r>
              <a:rPr lang="zh-CN" altLang="en-US" sz="2000" b="1" dirty="0"/>
              <a:t>位于洛杉矶中心城区范围内，隶属于</a:t>
            </a:r>
            <a:r>
              <a:rPr lang="en-US" altLang="zh-CN" sz="2000" b="1" dirty="0"/>
              <a:t>South Park </a:t>
            </a:r>
            <a:r>
              <a:rPr lang="zh-CN" altLang="en-US" sz="2000" b="1" dirty="0"/>
              <a:t>区，距离核心金融区（</a:t>
            </a:r>
            <a:r>
              <a:rPr lang="en-US" altLang="zh-CN" sz="2000" b="1" dirty="0"/>
              <a:t>Financial Core</a:t>
            </a:r>
            <a:r>
              <a:rPr lang="zh-CN" altLang="en-US" sz="2000" b="1" dirty="0"/>
              <a:t>）车行距离仅</a:t>
            </a:r>
            <a:r>
              <a:rPr lang="en-US" altLang="zh-CN" sz="2000" b="1" dirty="0"/>
              <a:t>1.5</a:t>
            </a:r>
            <a:r>
              <a:rPr lang="zh-CN" altLang="en-US" sz="2000" b="1" dirty="0"/>
              <a:t>公里，行车时间仅</a:t>
            </a:r>
            <a:r>
              <a:rPr lang="en-US" altLang="zh-CN" sz="2000" b="1" dirty="0"/>
              <a:t>3</a:t>
            </a:r>
            <a:r>
              <a:rPr lang="zh-CN" altLang="en-US" sz="2000" b="1" dirty="0"/>
              <a:t>分钟左右，并且有便捷的公共交通系统相联系。</a:t>
            </a:r>
            <a:endParaRPr lang="en-US" altLang="zh-CN" sz="2000" b="1" dirty="0"/>
          </a:p>
          <a:p>
            <a:pPr lvl="0"/>
            <a:r>
              <a:rPr lang="en-US" altLang="zh-CN" sz="2000" b="1" dirty="0"/>
              <a:t>L.A. LIVE</a:t>
            </a:r>
            <a:r>
              <a:rPr lang="zh-CN" altLang="en-US" sz="2000" b="1" dirty="0"/>
              <a:t>项目整体定向辐射金融商务区，作为金融商务区的休闲娱乐配套，同时，也有利于借力洛杉矶整个城市强大的旅游号召力，快速导入前往洛杉矶城区旅游观光的外地</a:t>
            </a:r>
            <a:r>
              <a:rPr lang="en-US" altLang="zh-CN" sz="2000" b="1" dirty="0"/>
              <a:t>/</a:t>
            </a:r>
            <a:r>
              <a:rPr lang="zh-CN" altLang="en-US" sz="2000" b="1" dirty="0"/>
              <a:t>外国客群。</a:t>
            </a:r>
            <a:endParaRPr lang="zh-CN" altLang="en-US" sz="2000" b="1" dirty="0"/>
          </a:p>
        </p:txBody>
      </p:sp>
      <p:pic>
        <p:nvPicPr>
          <p:cNvPr id="81924" name="内容占位符 4" descr="城市综合体"/>
          <p:cNvPicPr>
            <a:picLocks noGrp="1"/>
          </p:cNvPicPr>
          <p:nvPr>
            <p:ph sz="half" idx="1"/>
          </p:nvPr>
        </p:nvPicPr>
        <p:blipFill>
          <a:blip r:embed="rId1"/>
          <a:srcRect/>
          <a:stretch>
            <a:fillRect/>
          </a:stretch>
        </p:blipFill>
        <p:spPr>
          <a:xfrm>
            <a:off x="6489700" y="2514600"/>
            <a:ext cx="5016500" cy="3343275"/>
          </a:xfrm>
          <a:ln/>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图片 4">
            <a:hlinkClick r:id="rId1" action="ppaction://hlinkfile"/>
          </p:cNvPr>
          <p:cNvPicPr>
            <a:picLocks noChangeAspect="1"/>
          </p:cNvPicPr>
          <p:nvPr/>
        </p:nvPicPr>
        <p:blipFill>
          <a:blip r:embed="rId2"/>
          <a:stretch>
            <a:fillRect/>
          </a:stretch>
        </p:blipFill>
        <p:spPr>
          <a:xfrm>
            <a:off x="0" y="123825"/>
            <a:ext cx="12192000" cy="6524625"/>
          </a:xfrm>
          <a:prstGeom prst="rect">
            <a:avLst/>
          </a:prstGeom>
          <a:noFill/>
          <a:ln w="9525">
            <a:noFill/>
          </a:ln>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标题 1"/>
          <p:cNvSpPr>
            <a:spLocks noGrp="1"/>
          </p:cNvSpPr>
          <p:nvPr>
            <p:ph type="title"/>
          </p:nvPr>
        </p:nvSpPr>
        <p:spPr>
          <a:xfrm>
            <a:off x="0" y="700088"/>
            <a:ext cx="11885613" cy="914400"/>
          </a:xfrm>
          <a:ln/>
        </p:spPr>
        <p:txBody>
          <a:bodyPr vert="horz" wrap="square" lIns="1188720" tIns="45720" rIns="274320" bIns="45720" anchor="ctr"/>
          <a:p>
            <a:r>
              <a:rPr lang="en-US" altLang="zh-CN" b="1" dirty="0"/>
              <a:t>L.A LIVE </a:t>
            </a:r>
            <a:r>
              <a:rPr lang="zh-CN" altLang="en-US" b="1" dirty="0"/>
              <a:t>依托史泰博体育中心</a:t>
            </a:r>
            <a:endParaRPr lang="zh-CN" altLang="en-US" b="1" dirty="0"/>
          </a:p>
        </p:txBody>
      </p:sp>
      <p:sp>
        <p:nvSpPr>
          <p:cNvPr id="83971" name="内容占位符 2"/>
          <p:cNvSpPr>
            <a:spLocks noGrp="1"/>
          </p:cNvSpPr>
          <p:nvPr>
            <p:ph sz="half" idx="1"/>
          </p:nvPr>
        </p:nvSpPr>
        <p:spPr>
          <a:xfrm>
            <a:off x="257175" y="2019300"/>
            <a:ext cx="6276975" cy="4246563"/>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000" b="1" dirty="0"/>
              <a:t>L.A. LIVE</a:t>
            </a:r>
            <a:r>
              <a:rPr lang="zh-CN" altLang="en-US" sz="2000" b="1" dirty="0"/>
              <a:t>项目依托著名的史泰博体育中心（</a:t>
            </a:r>
            <a:r>
              <a:rPr lang="en-US" altLang="zh-CN" sz="2000" b="1" dirty="0"/>
              <a:t>NBA</a:t>
            </a:r>
            <a:r>
              <a:rPr lang="zh-CN" altLang="en-US" sz="2000" b="1" dirty="0"/>
              <a:t>湖人队、快船队主场）而建，借助其知名度及旺盛的人气带动项目发展。史泰博体育中心当前运营商正是</a:t>
            </a:r>
            <a:r>
              <a:rPr lang="en-US" altLang="zh-CN" sz="2000" b="1" dirty="0"/>
              <a:t>L.A.LIVE</a:t>
            </a:r>
            <a:r>
              <a:rPr lang="zh-CN" altLang="en-US" sz="2000" b="1" dirty="0"/>
              <a:t>项目开发商安舒茨娱乐集团（</a:t>
            </a:r>
            <a:r>
              <a:rPr lang="en-US" altLang="zh-CN" sz="2000" b="1" dirty="0"/>
              <a:t>AEG</a:t>
            </a:r>
            <a:r>
              <a:rPr lang="zh-CN" altLang="en-US" sz="2000" b="1" dirty="0"/>
              <a:t>），该集团是全球最著名的体育与娱乐场馆运营商，拥有丰富的运作管理经验，</a:t>
            </a:r>
            <a:r>
              <a:rPr lang="en-US" altLang="zh-CN" sz="2000" b="1" dirty="0"/>
              <a:t>L.A.LIVE</a:t>
            </a:r>
            <a:r>
              <a:rPr lang="zh-CN" altLang="en-US" sz="2000" b="1" dirty="0"/>
              <a:t>与体育中心、会议中心可实现统一运营，相互协作，共同打造为享誉全球的综合性娱乐区域。</a:t>
            </a:r>
            <a:endParaRPr lang="zh-CN" altLang="en-US" sz="2000" b="1" dirty="0"/>
          </a:p>
          <a:p>
            <a:pPr lvl="0"/>
            <a:r>
              <a:rPr lang="zh-CN" altLang="en-US" sz="2000" b="1" dirty="0"/>
              <a:t>史泰博体育中心作为两支</a:t>
            </a:r>
            <a:r>
              <a:rPr lang="en-US" altLang="zh-CN" sz="2000" b="1" dirty="0"/>
              <a:t>NBA</a:t>
            </a:r>
            <a:r>
              <a:rPr lang="zh-CN" altLang="en-US" sz="2000" b="1" dirty="0"/>
              <a:t>世界知名球队主场、格莱美音乐奖等重要颁奖典礼场馆、</a:t>
            </a:r>
            <a:r>
              <a:rPr lang="en-US" altLang="zh-CN" sz="2000" b="1" dirty="0"/>
              <a:t>Michael Jackson</a:t>
            </a:r>
            <a:r>
              <a:rPr lang="zh-CN" altLang="en-US" sz="2000" b="1" dirty="0"/>
              <a:t>等世界级明星演唱会馆，其国际知名度及影响力巨大，每年到访游客超过</a:t>
            </a:r>
            <a:r>
              <a:rPr lang="en-US" altLang="zh-CN" sz="2000" b="1" dirty="0"/>
              <a:t>400</a:t>
            </a:r>
            <a:r>
              <a:rPr lang="zh-CN" altLang="en-US" sz="2000" b="1" dirty="0"/>
              <a:t>万人次。</a:t>
            </a:r>
            <a:endParaRPr lang="zh-CN" altLang="en-US" sz="2000" b="1" dirty="0"/>
          </a:p>
        </p:txBody>
      </p:sp>
      <p:pic>
        <p:nvPicPr>
          <p:cNvPr id="83972" name="内容占位符 4" descr="城市综合体"/>
          <p:cNvPicPr>
            <a:picLocks noGrp="1"/>
          </p:cNvPicPr>
          <p:nvPr>
            <p:ph sz="half" idx="1"/>
          </p:nvPr>
        </p:nvPicPr>
        <p:blipFill>
          <a:blip r:embed="rId1"/>
          <a:srcRect/>
          <a:stretch>
            <a:fillRect/>
          </a:stretch>
        </p:blipFill>
        <p:spPr>
          <a:xfrm>
            <a:off x="6699250" y="2181225"/>
            <a:ext cx="4762500" cy="3228975"/>
          </a:xfrm>
          <a:ln/>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标题 1"/>
          <p:cNvSpPr>
            <a:spLocks noGrp="1"/>
          </p:cNvSpPr>
          <p:nvPr>
            <p:ph type="title"/>
          </p:nvPr>
        </p:nvSpPr>
        <p:spPr>
          <a:ln/>
        </p:spPr>
        <p:txBody>
          <a:bodyPr vert="horz" wrap="square" lIns="1188720" tIns="45720" rIns="274320" bIns="45720" anchor="ctr"/>
          <a:p>
            <a:r>
              <a:rPr lang="en-US" altLang="zh-CN" b="1" dirty="0"/>
              <a:t>L.A.LIVE</a:t>
            </a:r>
            <a:r>
              <a:rPr lang="zh-CN" altLang="en-US" b="1" dirty="0"/>
              <a:t>综合体的物业组合</a:t>
            </a:r>
            <a:endParaRPr lang="zh-CN" altLang="en-US" b="1" dirty="0"/>
          </a:p>
        </p:txBody>
      </p:sp>
      <p:sp>
        <p:nvSpPr>
          <p:cNvPr id="84995" name="内容占位符 2"/>
          <p:cNvSpPr>
            <a:spLocks noGrp="1"/>
          </p:cNvSpPr>
          <p:nvPr>
            <p:ph sz="half" idx="1"/>
          </p:nvPr>
        </p:nvSpPr>
        <p:spPr>
          <a:xfrm>
            <a:off x="279400" y="2430463"/>
            <a:ext cx="6178550" cy="3914775"/>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000" b="1" dirty="0"/>
              <a:t>史泰博体育中心的成功运营，从根本上改变了</a:t>
            </a:r>
            <a:r>
              <a:rPr lang="en-US" altLang="zh-CN" sz="2000" b="1" dirty="0"/>
              <a:t>South Park</a:t>
            </a:r>
            <a:r>
              <a:rPr lang="zh-CN" altLang="en-US" sz="2000" b="1" dirty="0"/>
              <a:t>区传统的老旧城区印象，并直接促进了</a:t>
            </a:r>
            <a:r>
              <a:rPr lang="en-US" altLang="zh-CN" sz="2000" b="1" dirty="0"/>
              <a:t>“</a:t>
            </a:r>
            <a:r>
              <a:rPr lang="zh-CN" altLang="en-US" sz="2000" b="1" dirty="0"/>
              <a:t>洛杉矶体育娱乐区</a:t>
            </a:r>
            <a:r>
              <a:rPr lang="en-US" altLang="zh-CN" sz="2000" b="1" dirty="0"/>
              <a:t>”</a:t>
            </a:r>
            <a:r>
              <a:rPr lang="zh-CN" altLang="en-US" sz="2000" b="1" dirty="0"/>
              <a:t>的规划出台。</a:t>
            </a:r>
            <a:r>
              <a:rPr lang="en-US" altLang="zh-CN" sz="2000" b="1" dirty="0"/>
              <a:t>L.A. LIVE</a:t>
            </a:r>
            <a:r>
              <a:rPr lang="zh-CN" altLang="en-US" sz="2000" b="1" dirty="0"/>
              <a:t>项目是依托于史泰博体育中心而建，史泰博体育中心是该项目得以成功开发并运营的最重要引导因素。</a:t>
            </a:r>
            <a:endParaRPr lang="en-US" altLang="zh-CN" sz="2000" b="1" dirty="0"/>
          </a:p>
          <a:p>
            <a:pPr lvl="0"/>
            <a:r>
              <a:rPr lang="en-US" altLang="zh-CN" sz="2000" b="1" dirty="0"/>
              <a:t>L.A.LIVE</a:t>
            </a:r>
            <a:r>
              <a:rPr lang="zh-CN" altLang="en-US" sz="2000" b="1" dirty="0"/>
              <a:t>项目内汇集了众多休闲娱乐设施，如剧院、博物馆、电影院等，充分体现其</a:t>
            </a:r>
            <a:r>
              <a:rPr lang="en-US" altLang="zh-CN" sz="2000" b="1" dirty="0"/>
              <a:t>“</a:t>
            </a:r>
            <a:r>
              <a:rPr lang="zh-CN" altLang="en-US" sz="2000" b="1" dirty="0"/>
              <a:t>娱乐的主题定位方向，同时，也将酒店、公寓、办公、商业等多种常规物业类型穿插其中，对休闲娱乐设施形成很好的功能补充。</a:t>
            </a:r>
            <a:endParaRPr lang="zh-CN" altLang="en-US" sz="2000" b="1" dirty="0"/>
          </a:p>
        </p:txBody>
      </p:sp>
      <p:pic>
        <p:nvPicPr>
          <p:cNvPr id="84996" name="内容占位符 4" descr="城市综合体"/>
          <p:cNvPicPr>
            <a:picLocks noGrp="1"/>
          </p:cNvPicPr>
          <p:nvPr>
            <p:ph sz="half" idx="1"/>
          </p:nvPr>
        </p:nvPicPr>
        <p:blipFill>
          <a:blip r:embed="rId1"/>
          <a:srcRect/>
          <a:stretch>
            <a:fillRect/>
          </a:stretch>
        </p:blipFill>
        <p:spPr>
          <a:xfrm>
            <a:off x="6457950" y="2430463"/>
            <a:ext cx="5427663" cy="3348037"/>
          </a:xfrm>
          <a:ln/>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标题 1"/>
          <p:cNvSpPr>
            <a:spLocks noGrp="1"/>
          </p:cNvSpPr>
          <p:nvPr>
            <p:ph type="title"/>
          </p:nvPr>
        </p:nvSpPr>
        <p:spPr>
          <a:ln/>
        </p:spPr>
        <p:txBody>
          <a:bodyPr vert="horz" wrap="square" lIns="1188720" tIns="45720" rIns="274320" bIns="45720" anchor="ctr"/>
          <a:p>
            <a:r>
              <a:rPr lang="en-US" altLang="zh-CN" b="1" dirty="0"/>
              <a:t>L.A.LIVE</a:t>
            </a:r>
            <a:r>
              <a:rPr lang="zh-CN" altLang="en-US" b="1" dirty="0"/>
              <a:t>综合体的开发进程</a:t>
            </a:r>
            <a:endParaRPr lang="zh-CN" altLang="en-US" b="1" dirty="0"/>
          </a:p>
        </p:txBody>
      </p:sp>
      <p:sp>
        <p:nvSpPr>
          <p:cNvPr id="86019" name="内容占位符 2"/>
          <p:cNvSpPr>
            <a:spLocks noGrp="1"/>
          </p:cNvSpPr>
          <p:nvPr>
            <p:ph sz="half" idx="1"/>
          </p:nvPr>
        </p:nvSpPr>
        <p:spPr>
          <a:xfrm>
            <a:off x="401638" y="2317750"/>
            <a:ext cx="4660900" cy="4071938"/>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400" b="1" dirty="0"/>
              <a:t>L.A.LIVE</a:t>
            </a:r>
            <a:r>
              <a:rPr lang="zh-CN" altLang="en-US" sz="2400" b="1" dirty="0"/>
              <a:t>项目分为三期进行开发，其中，娱乐型物业开发周期普遍靠前，通过娱乐型物业的入市运营，为项目进一步积累人气，之后再陆续开发相关的办公、商业配套，最后开发酒店及酒店式公寓物业，稳扎稳打，妥妥前进。</a:t>
            </a:r>
            <a:endParaRPr lang="en-US" altLang="zh-CN" sz="2400" b="1" dirty="0"/>
          </a:p>
          <a:p>
            <a:pPr lvl="0"/>
            <a:r>
              <a:rPr lang="zh-CN" altLang="en-US" sz="2400" b="1" dirty="0"/>
              <a:t>丽思卡尔顿酒店公寓曾于</a:t>
            </a:r>
            <a:r>
              <a:rPr lang="en-US" altLang="zh-CN" sz="2400" b="1" dirty="0"/>
              <a:t>2014</a:t>
            </a:r>
            <a:r>
              <a:rPr lang="zh-CN" altLang="en-US" sz="2400" b="1" dirty="0"/>
              <a:t>年面向国内出售带租约产权。</a:t>
            </a:r>
            <a:endParaRPr lang="zh-CN" altLang="en-US" sz="2400" b="1" dirty="0"/>
          </a:p>
        </p:txBody>
      </p:sp>
      <p:pic>
        <p:nvPicPr>
          <p:cNvPr id="86020" name="内容占位符 4" descr="城市综合体"/>
          <p:cNvPicPr>
            <a:picLocks noGrp="1"/>
          </p:cNvPicPr>
          <p:nvPr>
            <p:ph sz="half" idx="1"/>
          </p:nvPr>
        </p:nvPicPr>
        <p:blipFill>
          <a:blip r:embed="rId1"/>
          <a:srcRect/>
          <a:stretch>
            <a:fillRect/>
          </a:stretch>
        </p:blipFill>
        <p:spPr>
          <a:xfrm>
            <a:off x="5062538" y="2865438"/>
            <a:ext cx="6154737" cy="3122612"/>
          </a:xfrm>
          <a:ln/>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标题 1"/>
          <p:cNvSpPr>
            <a:spLocks noGrp="1"/>
          </p:cNvSpPr>
          <p:nvPr>
            <p:ph type="title"/>
          </p:nvPr>
        </p:nvSpPr>
        <p:spPr>
          <a:ln/>
        </p:spPr>
        <p:txBody>
          <a:bodyPr vert="horz" wrap="square" lIns="1188720" tIns="45720" rIns="274320" bIns="45720" anchor="ctr"/>
          <a:p>
            <a:r>
              <a:rPr lang="zh-CN" altLang="zh-CN" b="1" dirty="0"/>
              <a:t>斯泰博体育中心与周边业态的融合</a:t>
            </a:r>
            <a:endParaRPr lang="zh-CN" altLang="zh-CN" b="1" dirty="0"/>
          </a:p>
        </p:txBody>
      </p:sp>
      <p:sp>
        <p:nvSpPr>
          <p:cNvPr id="87043" name="内容占位符 2"/>
          <p:cNvSpPr>
            <a:spLocks noGrp="1"/>
          </p:cNvSpPr>
          <p:nvPr>
            <p:ph sz="half" idx="1"/>
          </p:nvPr>
        </p:nvSpPr>
        <p:spPr>
          <a:xfrm>
            <a:off x="190500" y="2397125"/>
            <a:ext cx="5240338" cy="3868738"/>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800" b="1" dirty="0"/>
              <a:t>L.A.LIVE</a:t>
            </a:r>
            <a:r>
              <a:rPr lang="zh-CN" altLang="en-US" sz="2800" b="1" dirty="0"/>
              <a:t>项目各娱乐性物业注重与史泰博体育中心相结合，充分借力其强大的知名度及影响力；而常规物业则与娱乐性物业保持紧密互动，形成完善的功能补充，共同形成功能完善、配套健全的</a:t>
            </a:r>
            <a:r>
              <a:rPr lang="en-US" altLang="zh-CN" sz="2800" b="1" dirty="0"/>
              <a:t>“</a:t>
            </a:r>
            <a:r>
              <a:rPr lang="zh-CN" altLang="en-US" sz="2800" b="1" dirty="0"/>
              <a:t>体育娱乐区</a:t>
            </a:r>
            <a:r>
              <a:rPr lang="en-US" altLang="zh-CN" sz="2800" b="1" dirty="0"/>
              <a:t>”</a:t>
            </a:r>
            <a:endParaRPr lang="zh-CN" altLang="en-US" sz="2800" b="1" dirty="0"/>
          </a:p>
        </p:txBody>
      </p:sp>
      <p:pic>
        <p:nvPicPr>
          <p:cNvPr id="87044" name="内容占位符 4" descr="城市综合体"/>
          <p:cNvPicPr>
            <a:picLocks noGrp="1"/>
          </p:cNvPicPr>
          <p:nvPr>
            <p:ph sz="half" idx="1"/>
          </p:nvPr>
        </p:nvPicPr>
        <p:blipFill>
          <a:blip r:embed="rId1"/>
          <a:srcRect/>
          <a:stretch>
            <a:fillRect/>
          </a:stretch>
        </p:blipFill>
        <p:spPr>
          <a:xfrm>
            <a:off x="5743575" y="2595563"/>
            <a:ext cx="5784850" cy="3125787"/>
          </a:xfrm>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标题 1"/>
          <p:cNvSpPr>
            <a:spLocks noGrp="1"/>
          </p:cNvSpPr>
          <p:nvPr>
            <p:ph type="title"/>
          </p:nvPr>
        </p:nvSpPr>
        <p:spPr>
          <a:xfrm>
            <a:off x="0" y="517525"/>
            <a:ext cx="12206288" cy="914400"/>
          </a:xfrm>
          <a:ln/>
        </p:spPr>
        <p:txBody>
          <a:bodyPr vert="horz" wrap="square" lIns="1188720" tIns="45720" rIns="274320" bIns="45720" anchor="ctr"/>
          <a:p>
            <a:r>
              <a:rPr lang="en-US" altLang="zh-CN" b="1" dirty="0"/>
              <a:t>《</a:t>
            </a:r>
            <a:r>
              <a:rPr lang="zh-CN" altLang="en-US" b="1" dirty="0"/>
              <a:t>关于印发促进消费带动转型升级行动方案</a:t>
            </a:r>
            <a:r>
              <a:rPr lang="en-US" altLang="zh-CN" b="1" dirty="0"/>
              <a:t>》</a:t>
            </a:r>
            <a:endParaRPr lang="zh-CN" altLang="en-US" b="1" dirty="0"/>
          </a:p>
        </p:txBody>
      </p:sp>
      <p:sp>
        <p:nvSpPr>
          <p:cNvPr id="14339" name="内容占位符 2"/>
          <p:cNvSpPr>
            <a:spLocks noGrp="1"/>
          </p:cNvSpPr>
          <p:nvPr>
            <p:ph idx="1"/>
          </p:nvPr>
        </p:nvSpPr>
        <p:spPr>
          <a:xfrm>
            <a:off x="735013" y="2105025"/>
            <a:ext cx="10147300" cy="3670300"/>
          </a:xfrm>
          <a:ln/>
        </p:spPr>
        <p:txBody>
          <a:bodyPr vert="horz" wrap="square" lIns="91440" tIns="45720" rIns="91440" bIns="45720" anchor="t"/>
          <a:p>
            <a:r>
              <a:rPr lang="zh-CN" altLang="en-US" sz="3200" b="1" dirty="0"/>
              <a:t>体育健身消费扩容行动</a:t>
            </a:r>
            <a:endParaRPr lang="en-US" altLang="zh-CN" sz="3200" b="1" dirty="0"/>
          </a:p>
          <a:p>
            <a:r>
              <a:rPr lang="zh-CN" altLang="en-US" dirty="0"/>
              <a:t>    </a:t>
            </a:r>
            <a:r>
              <a:rPr lang="zh-CN" altLang="en-US" sz="3200" dirty="0"/>
              <a:t>充分盘活体育场馆资源。对行政机关和事业单位所属的体育场馆，通过引入社会资本和现代公司化运营机制等，推广“所有权属于国有，经营权属于公司”的分离改革模式，并探索在同一省（市、区）打造体育场馆联盟，加快推动场馆设施开放利用。</a:t>
            </a:r>
            <a:endParaRPr lang="zh-CN" altLang="en-US" sz="3200" dirty="0"/>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标题 1"/>
          <p:cNvSpPr>
            <a:spLocks noGrp="1"/>
          </p:cNvSpPr>
          <p:nvPr>
            <p:ph type="title"/>
          </p:nvPr>
        </p:nvSpPr>
        <p:spPr>
          <a:ln/>
        </p:spPr>
        <p:txBody>
          <a:bodyPr vert="horz" wrap="square" lIns="1188720" tIns="45720" rIns="274320" bIns="45720" anchor="ctr"/>
          <a:p>
            <a:r>
              <a:rPr lang="en-US" altLang="zh-CN" dirty="0"/>
              <a:t>1</a:t>
            </a:r>
            <a:r>
              <a:rPr lang="zh-CN" altLang="en-US" dirty="0"/>
              <a:t>、诺基亚广场</a:t>
            </a:r>
            <a:endParaRPr lang="zh-CN" altLang="en-US" dirty="0"/>
          </a:p>
        </p:txBody>
      </p:sp>
      <p:sp>
        <p:nvSpPr>
          <p:cNvPr id="88067" name="内容占位符 2"/>
          <p:cNvSpPr>
            <a:spLocks noGrp="1"/>
          </p:cNvSpPr>
          <p:nvPr>
            <p:ph sz="half" idx="1"/>
          </p:nvPr>
        </p:nvSpPr>
        <p:spPr>
          <a:xfrm>
            <a:off x="111125" y="2286000"/>
            <a:ext cx="5688013" cy="411480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400" b="1" dirty="0"/>
              <a:t>诺基亚广场（</a:t>
            </a:r>
            <a:r>
              <a:rPr lang="en-US" altLang="zh-CN" sz="2400" b="1" dirty="0"/>
              <a:t>Nokia Plaza</a:t>
            </a:r>
            <a:r>
              <a:rPr lang="zh-CN" altLang="en-US" sz="2400" b="1" dirty="0"/>
              <a:t>）是</a:t>
            </a:r>
            <a:r>
              <a:rPr lang="en-US" altLang="zh-CN" sz="2400" b="1" dirty="0"/>
              <a:t>L.A. LIVE</a:t>
            </a:r>
            <a:r>
              <a:rPr lang="zh-CN" altLang="en-US" sz="2400" b="1" dirty="0"/>
              <a:t>项目最重要的室外活动空间，适宜于举行市政集会、文娱演出、真人秀节目、节日庆典、明星见面会等多项功能。广场内最引人注目的是面积达</a:t>
            </a:r>
            <a:r>
              <a:rPr lang="en-US" altLang="zh-CN" sz="2400" b="1" dirty="0"/>
              <a:t>80</a:t>
            </a:r>
            <a:r>
              <a:rPr lang="zh-CN" altLang="en-US" sz="2400" b="1" dirty="0"/>
              <a:t>平方米的超大</a:t>
            </a:r>
            <a:r>
              <a:rPr lang="en-US" altLang="zh-CN" sz="2400" b="1" dirty="0"/>
              <a:t>LED</a:t>
            </a:r>
            <a:r>
              <a:rPr lang="zh-CN" altLang="en-US" sz="2400" b="1" dirty="0"/>
              <a:t>屏幕，广场区实现全音响覆盖，为举办各类活动提供了良好的室外空间。诺基亚广场还可作为室内举行的各大颁奖典礼的外场红毯区，成为媒体闪光点聚集焦点。</a:t>
            </a:r>
            <a:endParaRPr lang="zh-CN" altLang="en-US" sz="2400" b="1" dirty="0"/>
          </a:p>
        </p:txBody>
      </p:sp>
      <p:pic>
        <p:nvPicPr>
          <p:cNvPr id="88068" name="内容占位符 4" descr="商业综合体"/>
          <p:cNvPicPr>
            <a:picLocks noGrp="1"/>
          </p:cNvPicPr>
          <p:nvPr>
            <p:ph sz="half" idx="1"/>
          </p:nvPr>
        </p:nvPicPr>
        <p:blipFill>
          <a:blip r:embed="rId1"/>
          <a:srcRect/>
          <a:stretch>
            <a:fillRect/>
          </a:stretch>
        </p:blipFill>
        <p:spPr>
          <a:xfrm>
            <a:off x="5942013" y="2887663"/>
            <a:ext cx="5584825" cy="2452687"/>
          </a:xfrm>
          <a:ln/>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标题 1"/>
          <p:cNvSpPr>
            <a:spLocks noGrp="1"/>
          </p:cNvSpPr>
          <p:nvPr>
            <p:ph type="title"/>
          </p:nvPr>
        </p:nvSpPr>
        <p:spPr>
          <a:ln/>
        </p:spPr>
        <p:txBody>
          <a:bodyPr vert="horz" wrap="square" lIns="1188720" tIns="45720" rIns="274320" bIns="45720" anchor="ctr"/>
          <a:p>
            <a:r>
              <a:rPr lang="en-US" altLang="zh-CN" dirty="0"/>
              <a:t>2</a:t>
            </a:r>
            <a:r>
              <a:rPr lang="zh-CN" altLang="en-US" dirty="0"/>
              <a:t>、诺基亚剧院</a:t>
            </a:r>
            <a:endParaRPr lang="zh-CN" altLang="en-US" dirty="0"/>
          </a:p>
        </p:txBody>
      </p:sp>
      <p:sp>
        <p:nvSpPr>
          <p:cNvPr id="89091" name="内容占位符 2"/>
          <p:cNvSpPr>
            <a:spLocks noGrp="1"/>
          </p:cNvSpPr>
          <p:nvPr>
            <p:ph sz="half" idx="1"/>
          </p:nvPr>
        </p:nvSpPr>
        <p:spPr>
          <a:xfrm>
            <a:off x="312738" y="2374900"/>
            <a:ext cx="5373687" cy="3890963"/>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400" dirty="0"/>
              <a:t>诺基亚剧院（</a:t>
            </a:r>
            <a:r>
              <a:rPr lang="en-US" altLang="zh-CN" sz="2400" dirty="0"/>
              <a:t>Nokia Theater</a:t>
            </a:r>
            <a:r>
              <a:rPr lang="zh-CN" altLang="en-US" sz="2400" dirty="0"/>
              <a:t>）是一个中等规模的演艺活动场所，建筑面积约</a:t>
            </a:r>
            <a:r>
              <a:rPr lang="en-US" altLang="zh-CN" sz="2400" dirty="0"/>
              <a:t>2</a:t>
            </a:r>
            <a:r>
              <a:rPr lang="zh-CN" altLang="en-US" sz="2400" dirty="0"/>
              <a:t>万平方米，拥有全美最大的室内舞台，</a:t>
            </a:r>
            <a:r>
              <a:rPr lang="en-US" altLang="zh-CN" sz="2400" dirty="0"/>
              <a:t>3</a:t>
            </a:r>
            <a:r>
              <a:rPr lang="zh-CN" altLang="en-US" sz="2400" dirty="0"/>
              <a:t>层空间可容纳超过</a:t>
            </a:r>
            <a:r>
              <a:rPr lang="en-US" altLang="zh-CN" sz="2400" dirty="0"/>
              <a:t>7000</a:t>
            </a:r>
            <a:r>
              <a:rPr lang="zh-CN" altLang="en-US" sz="2400" dirty="0"/>
              <a:t>名观众。剧院承办超过</a:t>
            </a:r>
            <a:r>
              <a:rPr lang="en-US" altLang="zh-CN" sz="2400" dirty="0"/>
              <a:t>125</a:t>
            </a:r>
            <a:r>
              <a:rPr lang="zh-CN" altLang="en-US" sz="2400" dirty="0"/>
              <a:t>场音乐会、歌舞剧、喜剧、颁奖典礼、电视娱乐节目、企业年会、股东大会、产品发布会等活动，典型活动如：</a:t>
            </a:r>
            <a:r>
              <a:rPr lang="en-US" altLang="zh-CN" sz="2400" dirty="0"/>
              <a:t>ESPN</a:t>
            </a:r>
            <a:r>
              <a:rPr lang="zh-CN" altLang="en-US" sz="2400" dirty="0"/>
              <a:t>颁奖典礼、全美音乐奖、艾美奖、美国</a:t>
            </a:r>
            <a:r>
              <a:rPr lang="en-US" altLang="zh-CN" sz="2400" dirty="0"/>
              <a:t>MTV</a:t>
            </a:r>
            <a:r>
              <a:rPr lang="zh-CN" altLang="en-US" sz="2400" dirty="0"/>
              <a:t>音乐电视大赛等。</a:t>
            </a:r>
            <a:endParaRPr lang="zh-CN" altLang="en-US" sz="2400" dirty="0"/>
          </a:p>
        </p:txBody>
      </p:sp>
      <p:pic>
        <p:nvPicPr>
          <p:cNvPr id="89092" name="内容占位符 4" descr="城市综合体"/>
          <p:cNvPicPr>
            <a:picLocks noGrp="1"/>
          </p:cNvPicPr>
          <p:nvPr>
            <p:ph sz="half" idx="1"/>
          </p:nvPr>
        </p:nvPicPr>
        <p:blipFill>
          <a:blip r:embed="rId1"/>
          <a:srcRect/>
          <a:stretch>
            <a:fillRect/>
          </a:stretch>
        </p:blipFill>
        <p:spPr>
          <a:xfrm>
            <a:off x="5899150" y="2987675"/>
            <a:ext cx="5629275" cy="2543175"/>
          </a:xfrm>
          <a:ln/>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标题 1"/>
          <p:cNvSpPr>
            <a:spLocks noGrp="1"/>
          </p:cNvSpPr>
          <p:nvPr>
            <p:ph type="title"/>
          </p:nvPr>
        </p:nvSpPr>
        <p:spPr>
          <a:ln/>
        </p:spPr>
        <p:txBody>
          <a:bodyPr vert="horz" wrap="square" lIns="1188720" tIns="45720" rIns="274320" bIns="45720" anchor="ctr"/>
          <a:p>
            <a:r>
              <a:rPr lang="en-US" altLang="zh-CN" dirty="0"/>
              <a:t>3</a:t>
            </a:r>
            <a:r>
              <a:rPr lang="zh-CN" altLang="en-US" dirty="0"/>
              <a:t>、诺基亚俱乐部</a:t>
            </a:r>
            <a:endParaRPr lang="zh-CN" altLang="en-US" dirty="0"/>
          </a:p>
        </p:txBody>
      </p:sp>
      <p:sp>
        <p:nvSpPr>
          <p:cNvPr id="90115" name="内容占位符 2"/>
          <p:cNvSpPr>
            <a:spLocks noGrp="1"/>
          </p:cNvSpPr>
          <p:nvPr>
            <p:ph sz="half" idx="1"/>
          </p:nvPr>
        </p:nvSpPr>
        <p:spPr>
          <a:xfrm>
            <a:off x="669925" y="2595563"/>
            <a:ext cx="5016500" cy="367030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lnSpc>
                <a:spcPct val="150000"/>
              </a:lnSpc>
            </a:pPr>
            <a:r>
              <a:rPr lang="zh-CN" altLang="en-US" sz="2000" b="1" dirty="0"/>
              <a:t>诺基亚俱乐部（</a:t>
            </a:r>
            <a:r>
              <a:rPr lang="en-US" altLang="zh-CN" sz="2000" b="1" dirty="0"/>
              <a:t>Club  Nokia</a:t>
            </a:r>
            <a:r>
              <a:rPr lang="zh-CN" altLang="en-US" sz="2000" b="1" dirty="0"/>
              <a:t>）位于</a:t>
            </a:r>
            <a:r>
              <a:rPr lang="en-US" altLang="zh-CN" sz="2000" b="1" dirty="0"/>
              <a:t>AEG</a:t>
            </a:r>
            <a:r>
              <a:rPr lang="zh-CN" altLang="en-US" sz="2000" b="1" dirty="0"/>
              <a:t>大楼</a:t>
            </a:r>
            <a:r>
              <a:rPr lang="en-US" altLang="zh-CN" sz="2000" b="1" dirty="0"/>
              <a:t>3-5</a:t>
            </a:r>
            <a:r>
              <a:rPr lang="zh-CN" altLang="en-US" sz="2000" b="1" dirty="0"/>
              <a:t>层，建筑面积约</a:t>
            </a:r>
            <a:r>
              <a:rPr lang="en-US" altLang="zh-CN" sz="2000" b="1" dirty="0"/>
              <a:t>5,000</a:t>
            </a:r>
            <a:r>
              <a:rPr lang="zh-CN" altLang="en-US" sz="2000" b="1" dirty="0"/>
              <a:t>平方米，是一个小型规模的演艺活动场所，适合现场音乐表演或话剧表演，并可以承接企业年会及私人派对等。</a:t>
            </a:r>
            <a:endParaRPr lang="zh-CN" altLang="en-US" sz="2000" b="1" dirty="0"/>
          </a:p>
        </p:txBody>
      </p:sp>
      <p:pic>
        <p:nvPicPr>
          <p:cNvPr id="90116" name="内容占位符 4" descr="城市综合体"/>
          <p:cNvPicPr>
            <a:picLocks noGrp="1"/>
          </p:cNvPicPr>
          <p:nvPr>
            <p:ph sz="half" idx="1"/>
          </p:nvPr>
        </p:nvPicPr>
        <p:blipFill>
          <a:blip r:embed="rId1"/>
          <a:srcRect/>
          <a:stretch>
            <a:fillRect/>
          </a:stretch>
        </p:blipFill>
        <p:spPr>
          <a:xfrm>
            <a:off x="6457950" y="3000375"/>
            <a:ext cx="4762500" cy="2225675"/>
          </a:xfrm>
          <a:ln/>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标题 1"/>
          <p:cNvSpPr>
            <a:spLocks noGrp="1"/>
          </p:cNvSpPr>
          <p:nvPr>
            <p:ph type="title"/>
          </p:nvPr>
        </p:nvSpPr>
        <p:spPr>
          <a:xfrm>
            <a:off x="0" y="590550"/>
            <a:ext cx="11885613" cy="914400"/>
          </a:xfrm>
          <a:ln/>
        </p:spPr>
        <p:txBody>
          <a:bodyPr vert="horz" wrap="square" lIns="1188720" tIns="45720" rIns="274320" bIns="45720" anchor="ctr"/>
          <a:p>
            <a:r>
              <a:rPr lang="en-US" altLang="zh-CN" dirty="0"/>
              <a:t>4</a:t>
            </a:r>
            <a:r>
              <a:rPr lang="zh-CN" altLang="en-US" dirty="0"/>
              <a:t>、格莱美博物馆</a:t>
            </a:r>
            <a:endParaRPr lang="zh-CN" altLang="en-US" dirty="0"/>
          </a:p>
        </p:txBody>
      </p:sp>
      <p:sp>
        <p:nvSpPr>
          <p:cNvPr id="91139" name="内容占位符 2"/>
          <p:cNvSpPr>
            <a:spLocks noGrp="1"/>
          </p:cNvSpPr>
          <p:nvPr>
            <p:ph sz="half" idx="1"/>
          </p:nvPr>
        </p:nvSpPr>
        <p:spPr>
          <a:xfrm>
            <a:off x="190500" y="1790700"/>
            <a:ext cx="5965825" cy="4314825"/>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000" b="1" dirty="0"/>
              <a:t>格莱美博物馆（</a:t>
            </a:r>
            <a:r>
              <a:rPr lang="en-US" altLang="zh-CN" sz="2000" b="1" dirty="0"/>
              <a:t>Grammy Museum</a:t>
            </a:r>
            <a:r>
              <a:rPr lang="zh-CN" altLang="en-US" sz="2000" b="1" dirty="0"/>
              <a:t>）是一个集观赏、体验与教育于一体的专业性博物馆，面积约</a:t>
            </a:r>
            <a:r>
              <a:rPr lang="en-US" altLang="zh-CN" sz="2000" b="1" dirty="0"/>
              <a:t>2,800</a:t>
            </a:r>
            <a:r>
              <a:rPr lang="zh-CN" altLang="en-US" sz="2000" b="1" dirty="0"/>
              <a:t>平方米，依托常年在史泰博体育中心举办的格莱美颁奖典礼，展出与音乐及该奖项有关的事物（包括音乐发展历史、乐器、歌手、制作人相关物件、格莱美历届获奖者及作品、表演服装等），并面向学校开放集体参观，并提供免费音乐课程，帮助参观者培养音乐兴趣。</a:t>
            </a:r>
            <a:endParaRPr lang="en-US" altLang="zh-CN" sz="2000" b="1" dirty="0"/>
          </a:p>
          <a:p>
            <a:pPr lvl="0"/>
            <a:r>
              <a:rPr lang="zh-CN" altLang="en-US" sz="2000" b="1" dirty="0"/>
              <a:t>同时，格莱美博物馆将其顶层露天平台作为弹性空间进行预留，在平时则作为露天平台，待到有活动需要的时候，则可以作为露天</a:t>
            </a:r>
            <a:r>
              <a:rPr lang="en-US" altLang="zh-CN" sz="2000" b="1" dirty="0"/>
              <a:t>Party</a:t>
            </a:r>
            <a:r>
              <a:rPr lang="zh-CN" altLang="en-US" sz="2000" b="1" dirty="0"/>
              <a:t>场所等，实现室内空间功能的外延。</a:t>
            </a:r>
            <a:endParaRPr lang="zh-CN" altLang="en-US" sz="2000" b="1" dirty="0"/>
          </a:p>
        </p:txBody>
      </p:sp>
      <p:pic>
        <p:nvPicPr>
          <p:cNvPr id="91140" name="内容占位符 4" descr="城市综合体"/>
          <p:cNvPicPr>
            <a:picLocks noGrp="1"/>
          </p:cNvPicPr>
          <p:nvPr>
            <p:ph sz="half" idx="1"/>
          </p:nvPr>
        </p:nvPicPr>
        <p:blipFill>
          <a:blip r:embed="rId1"/>
          <a:srcRect/>
          <a:stretch>
            <a:fillRect/>
          </a:stretch>
        </p:blipFill>
        <p:spPr>
          <a:xfrm>
            <a:off x="6677025" y="1631950"/>
            <a:ext cx="4762500" cy="1905000"/>
          </a:xfrm>
          <a:ln/>
        </p:spPr>
      </p:pic>
      <p:pic>
        <p:nvPicPr>
          <p:cNvPr id="91141" name="图片 5" descr="城市综合体"/>
          <p:cNvPicPr/>
          <p:nvPr/>
        </p:nvPicPr>
        <p:blipFill>
          <a:blip r:embed="rId2"/>
          <a:stretch>
            <a:fillRect/>
          </a:stretch>
        </p:blipFill>
        <p:spPr>
          <a:xfrm>
            <a:off x="6677025" y="3536950"/>
            <a:ext cx="4762500" cy="1857375"/>
          </a:xfrm>
          <a:prstGeom prst="rect">
            <a:avLst/>
          </a:prstGeom>
          <a:noFill/>
          <a:ln w="9525">
            <a:noFill/>
          </a:ln>
        </p:spPr>
      </p:pic>
      <p:pic>
        <p:nvPicPr>
          <p:cNvPr id="91142" name="图片 6" descr="城市综合体"/>
          <p:cNvPicPr/>
          <p:nvPr/>
        </p:nvPicPr>
        <p:blipFill>
          <a:blip r:embed="rId3"/>
          <a:stretch>
            <a:fillRect/>
          </a:stretch>
        </p:blipFill>
        <p:spPr>
          <a:xfrm>
            <a:off x="6746875" y="5476875"/>
            <a:ext cx="4762500" cy="1257300"/>
          </a:xfrm>
          <a:prstGeom prst="rect">
            <a:avLst/>
          </a:prstGeom>
          <a:noFill/>
          <a:ln w="9525">
            <a:noFill/>
          </a:ln>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标题 1"/>
          <p:cNvSpPr>
            <a:spLocks noGrp="1"/>
          </p:cNvSpPr>
          <p:nvPr>
            <p:ph type="title"/>
          </p:nvPr>
        </p:nvSpPr>
        <p:spPr>
          <a:ln/>
        </p:spPr>
        <p:txBody>
          <a:bodyPr vert="horz" wrap="square" lIns="1188720" tIns="45720" rIns="274320" bIns="45720" anchor="ctr"/>
          <a:p>
            <a:r>
              <a:rPr lang="en-US" altLang="zh-CN" dirty="0"/>
              <a:t>5</a:t>
            </a:r>
            <a:r>
              <a:rPr lang="zh-CN" altLang="en-US" dirty="0"/>
              <a:t>、办公</a:t>
            </a:r>
            <a:endParaRPr lang="zh-CN" altLang="en-US" dirty="0"/>
          </a:p>
        </p:txBody>
      </p:sp>
      <p:sp>
        <p:nvSpPr>
          <p:cNvPr id="92163" name="内容占位符 2"/>
          <p:cNvSpPr>
            <a:spLocks noGrp="1"/>
          </p:cNvSpPr>
          <p:nvPr>
            <p:ph sz="half" idx="1"/>
          </p:nvPr>
        </p:nvSpPr>
        <p:spPr>
          <a:xfrm>
            <a:off x="234950" y="2339975"/>
            <a:ext cx="5441950" cy="367030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400" b="1" dirty="0"/>
              <a:t>L.A.LIVE</a:t>
            </a:r>
            <a:r>
              <a:rPr lang="zh-CN" altLang="en-US" sz="2400" b="1" dirty="0"/>
              <a:t>项目的办公物业在租户类型方面呈现出了极强的产业相关性。其办公物业总面积约</a:t>
            </a:r>
            <a:r>
              <a:rPr lang="en-US" altLang="zh-CN" sz="2400" b="1" dirty="0"/>
              <a:t>21,000</a:t>
            </a:r>
            <a:r>
              <a:rPr lang="zh-CN" altLang="en-US" sz="2400" b="1" dirty="0"/>
              <a:t>平方米，主要位于</a:t>
            </a:r>
            <a:r>
              <a:rPr lang="en-US" altLang="zh-CN" sz="2400" b="1" dirty="0"/>
              <a:t>AEG</a:t>
            </a:r>
            <a:r>
              <a:rPr lang="zh-CN" altLang="en-US" sz="2400" b="1" dirty="0"/>
              <a:t>大楼</a:t>
            </a:r>
            <a:r>
              <a:rPr lang="en-US" altLang="zh-CN" sz="2400" b="1" dirty="0"/>
              <a:t>2-5F</a:t>
            </a:r>
            <a:r>
              <a:rPr lang="zh-CN" altLang="en-US" sz="2400" b="1" dirty="0"/>
              <a:t>，其中，部分作为项目开发商</a:t>
            </a:r>
            <a:r>
              <a:rPr lang="en-US" altLang="zh-CN" sz="2400" b="1" dirty="0"/>
              <a:t>AEG</a:t>
            </a:r>
            <a:r>
              <a:rPr lang="zh-CN" altLang="en-US" sz="2400" b="1" dirty="0"/>
              <a:t>集团自用，便于就近管理</a:t>
            </a:r>
            <a:r>
              <a:rPr lang="en-US" altLang="zh-CN" sz="2400" b="1" dirty="0"/>
              <a:t>L.A. LIVE</a:t>
            </a:r>
            <a:r>
              <a:rPr lang="zh-CN" altLang="en-US" sz="2400" b="1" dirty="0"/>
              <a:t>项目及史泰博体育中心、洛杉矶会议中心等；</a:t>
            </a:r>
            <a:r>
              <a:rPr lang="en-US" altLang="zh-CN" sz="2400" b="1" dirty="0"/>
              <a:t>ESPN</a:t>
            </a:r>
            <a:r>
              <a:rPr lang="zh-CN" altLang="en-US" sz="2400" b="1" dirty="0"/>
              <a:t>西海岸转播中心也位于</a:t>
            </a:r>
            <a:r>
              <a:rPr lang="en-US" altLang="zh-CN" sz="2400" b="1" dirty="0"/>
              <a:t>AEG</a:t>
            </a:r>
            <a:r>
              <a:rPr lang="zh-CN" altLang="en-US" sz="2400" b="1" dirty="0"/>
              <a:t>大楼当中， 毗邻史泰博体育中心，便于对比赛进行实况转播。</a:t>
            </a:r>
            <a:endParaRPr lang="zh-CN" altLang="en-US" sz="2400" b="1" dirty="0"/>
          </a:p>
        </p:txBody>
      </p:sp>
      <p:pic>
        <p:nvPicPr>
          <p:cNvPr id="92164" name="内容占位符 4" descr="城市综合体"/>
          <p:cNvPicPr>
            <a:picLocks noGrp="1"/>
          </p:cNvPicPr>
          <p:nvPr>
            <p:ph sz="half" idx="1"/>
          </p:nvPr>
        </p:nvPicPr>
        <p:blipFill>
          <a:blip r:embed="rId1"/>
          <a:srcRect/>
          <a:stretch>
            <a:fillRect/>
          </a:stretch>
        </p:blipFill>
        <p:spPr>
          <a:xfrm>
            <a:off x="6230938" y="2339975"/>
            <a:ext cx="4762500" cy="3451225"/>
          </a:xfrm>
          <a:ln/>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标题 1"/>
          <p:cNvSpPr>
            <a:spLocks noGrp="1"/>
          </p:cNvSpPr>
          <p:nvPr>
            <p:ph type="title"/>
          </p:nvPr>
        </p:nvSpPr>
        <p:spPr>
          <a:ln/>
        </p:spPr>
        <p:txBody>
          <a:bodyPr vert="horz" wrap="square" lIns="1188720" tIns="45720" rIns="274320" bIns="45720" anchor="ctr"/>
          <a:p>
            <a:r>
              <a:rPr lang="en-US" altLang="zh-CN" dirty="0"/>
              <a:t>6</a:t>
            </a:r>
            <a:r>
              <a:rPr lang="zh-CN" altLang="en-US" dirty="0"/>
              <a:t>、商业</a:t>
            </a:r>
            <a:endParaRPr lang="zh-CN" altLang="en-US" dirty="0"/>
          </a:p>
        </p:txBody>
      </p:sp>
      <p:sp>
        <p:nvSpPr>
          <p:cNvPr id="93187" name="内容占位符 2"/>
          <p:cNvSpPr>
            <a:spLocks noGrp="1"/>
          </p:cNvSpPr>
          <p:nvPr>
            <p:ph sz="half" idx="1"/>
          </p:nvPr>
        </p:nvSpPr>
        <p:spPr>
          <a:xfrm>
            <a:off x="368300" y="2506663"/>
            <a:ext cx="5575300" cy="367030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400" b="1" dirty="0"/>
              <a:t>L.A.LIVE</a:t>
            </a:r>
            <a:r>
              <a:rPr lang="zh-CN" altLang="en-US" sz="2400" b="1" dirty="0"/>
              <a:t>项目商业部分基本为餐饮业态，总面积约</a:t>
            </a:r>
            <a:r>
              <a:rPr lang="en-US" altLang="zh-CN" sz="2400" b="1" dirty="0"/>
              <a:t>10,700</a:t>
            </a:r>
            <a:r>
              <a:rPr lang="zh-CN" altLang="en-US" sz="2400" b="1" dirty="0"/>
              <a:t>平方米，共有</a:t>
            </a:r>
            <a:r>
              <a:rPr lang="en-US" altLang="zh-CN" sz="2400" b="1" dirty="0"/>
              <a:t>21</a:t>
            </a:r>
            <a:r>
              <a:rPr lang="zh-CN" altLang="en-US" sz="2400" b="1" dirty="0"/>
              <a:t>家风格各异的餐厅，分布于</a:t>
            </a:r>
            <a:r>
              <a:rPr lang="en-US" altLang="zh-CN" sz="2400" b="1" dirty="0"/>
              <a:t>AEG</a:t>
            </a:r>
            <a:r>
              <a:rPr lang="zh-CN" altLang="en-US" sz="2400" b="1" dirty="0"/>
              <a:t>大楼底层及</a:t>
            </a:r>
            <a:r>
              <a:rPr lang="en-US" altLang="zh-CN" sz="2400" b="1" dirty="0"/>
              <a:t>ESPN ZONE</a:t>
            </a:r>
            <a:r>
              <a:rPr lang="zh-CN" altLang="en-US" sz="2400" b="1" dirty="0"/>
              <a:t>楼栋内，餐饮类型包括美式、日式、法式、墨西哥式等多种菜系以及咖啡、甜品、酒吧类，种类丰富，选择面广，成为</a:t>
            </a:r>
            <a:r>
              <a:rPr lang="en-US" altLang="zh-CN" sz="2400" b="1" dirty="0"/>
              <a:t>L.A.LIVE</a:t>
            </a:r>
            <a:r>
              <a:rPr lang="zh-CN" altLang="en-US" sz="2400" b="1" dirty="0"/>
              <a:t>项目自身以及史泰博体育中心观赛</a:t>
            </a:r>
            <a:r>
              <a:rPr lang="en-US" altLang="zh-CN" sz="2400" b="1" dirty="0"/>
              <a:t>/</a:t>
            </a:r>
            <a:r>
              <a:rPr lang="zh-CN" altLang="en-US" sz="2400" b="1" dirty="0"/>
              <a:t>观演出观众的重要餐饮配套。</a:t>
            </a:r>
            <a:endParaRPr lang="zh-CN" altLang="en-US" sz="2400" b="1" dirty="0"/>
          </a:p>
        </p:txBody>
      </p:sp>
      <p:pic>
        <p:nvPicPr>
          <p:cNvPr id="93188" name="内容占位符 4" descr="城市综合体"/>
          <p:cNvPicPr>
            <a:picLocks noGrp="1"/>
          </p:cNvPicPr>
          <p:nvPr>
            <p:ph sz="half" idx="1"/>
          </p:nvPr>
        </p:nvPicPr>
        <p:blipFill>
          <a:blip r:embed="rId1"/>
          <a:srcRect/>
          <a:stretch>
            <a:fillRect/>
          </a:stretch>
        </p:blipFill>
        <p:spPr>
          <a:xfrm>
            <a:off x="6721475" y="2322513"/>
            <a:ext cx="4762500" cy="2676525"/>
          </a:xfrm>
          <a:ln/>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标题 1"/>
          <p:cNvSpPr>
            <a:spLocks noGrp="1"/>
          </p:cNvSpPr>
          <p:nvPr>
            <p:ph type="title"/>
          </p:nvPr>
        </p:nvSpPr>
        <p:spPr>
          <a:xfrm>
            <a:off x="0" y="833438"/>
            <a:ext cx="11885613" cy="914400"/>
          </a:xfrm>
          <a:ln/>
        </p:spPr>
        <p:txBody>
          <a:bodyPr vert="horz" wrap="square" lIns="1188720" tIns="45720" rIns="274320" bIns="45720" anchor="ctr"/>
          <a:p>
            <a:r>
              <a:rPr lang="en-US" altLang="zh-CN" dirty="0"/>
              <a:t>7</a:t>
            </a:r>
            <a:r>
              <a:rPr lang="zh-CN" altLang="en-US" dirty="0"/>
              <a:t>、酒店</a:t>
            </a:r>
            <a:endParaRPr lang="zh-CN" altLang="en-US" dirty="0"/>
          </a:p>
        </p:txBody>
      </p:sp>
      <p:sp>
        <p:nvSpPr>
          <p:cNvPr id="94211" name="内容占位符 2"/>
          <p:cNvSpPr>
            <a:spLocks noGrp="1"/>
          </p:cNvSpPr>
          <p:nvPr>
            <p:ph sz="half" idx="1"/>
          </p:nvPr>
        </p:nvSpPr>
        <p:spPr>
          <a:xfrm>
            <a:off x="490538" y="2185988"/>
            <a:ext cx="5765800" cy="420370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400" b="1" dirty="0"/>
              <a:t>L.A.LIVE</a:t>
            </a:r>
            <a:r>
              <a:rPr lang="zh-CN" altLang="en-US" sz="2400" b="1" dirty="0"/>
              <a:t>项目中共有两家五星级酒店，分别为万豪集团旗下顶级奢华品牌丽思卡尔顿及豪华五星品牌</a:t>
            </a:r>
            <a:r>
              <a:rPr lang="en-US" altLang="zh-CN" sz="2400" b="1" dirty="0"/>
              <a:t>JW</a:t>
            </a:r>
            <a:r>
              <a:rPr lang="zh-CN" altLang="en-US" sz="2400" b="1" dirty="0"/>
              <a:t>万豪，共提供超过</a:t>
            </a:r>
            <a:r>
              <a:rPr lang="en-US" altLang="zh-CN" sz="2400" b="1" dirty="0"/>
              <a:t>1,000</a:t>
            </a:r>
            <a:r>
              <a:rPr lang="zh-CN" altLang="en-US" sz="2400" b="1" dirty="0"/>
              <a:t>个客房。其中丽思卡尔顿酒店所面向的客群更加顶尖小众，因此客房数量也相对较少。两家酒店不但承接来自</a:t>
            </a:r>
            <a:r>
              <a:rPr lang="en-US" altLang="zh-CN" sz="2400" b="1" dirty="0"/>
              <a:t>L.A.LIVE</a:t>
            </a:r>
            <a:r>
              <a:rPr lang="zh-CN" altLang="en-US" sz="2400" b="1" dirty="0"/>
              <a:t>内娱乐性物业（如诺基亚剧院、格莱美博物馆）吸引的客群，也同时面向史泰博体育中心及洛杉矶会议中心客群，来自项目内外多方位的客群为两家酒店提供良好的生存空间。</a:t>
            </a:r>
            <a:endParaRPr lang="zh-CN" altLang="en-US" sz="2400" b="1" dirty="0"/>
          </a:p>
        </p:txBody>
      </p:sp>
      <p:pic>
        <p:nvPicPr>
          <p:cNvPr id="94212" name="内容占位符 4" descr="城市综合体"/>
          <p:cNvPicPr>
            <a:picLocks noGrp="1"/>
          </p:cNvPicPr>
          <p:nvPr>
            <p:ph sz="half" idx="1"/>
          </p:nvPr>
        </p:nvPicPr>
        <p:blipFill>
          <a:blip r:embed="rId1"/>
          <a:srcRect/>
          <a:stretch>
            <a:fillRect/>
          </a:stretch>
        </p:blipFill>
        <p:spPr>
          <a:xfrm>
            <a:off x="6765925" y="2787650"/>
            <a:ext cx="4762500" cy="2981325"/>
          </a:xfrm>
          <a:ln/>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标题 1"/>
          <p:cNvSpPr>
            <a:spLocks noGrp="1"/>
          </p:cNvSpPr>
          <p:nvPr>
            <p:ph type="title"/>
          </p:nvPr>
        </p:nvSpPr>
        <p:spPr>
          <a:ln/>
        </p:spPr>
        <p:txBody>
          <a:bodyPr vert="horz" wrap="square" lIns="1188720" tIns="45720" rIns="274320" bIns="45720" anchor="ctr"/>
          <a:p>
            <a:r>
              <a:rPr lang="en-US" altLang="zh-CN" dirty="0"/>
              <a:t>8</a:t>
            </a:r>
            <a:r>
              <a:rPr lang="zh-CN" altLang="en-US" dirty="0"/>
              <a:t>、酒店式公寓</a:t>
            </a:r>
            <a:endParaRPr lang="zh-CN" altLang="en-US" dirty="0"/>
          </a:p>
        </p:txBody>
      </p:sp>
      <p:sp>
        <p:nvSpPr>
          <p:cNvPr id="95235" name="内容占位符 2"/>
          <p:cNvSpPr>
            <a:spLocks noGrp="1"/>
          </p:cNvSpPr>
          <p:nvPr>
            <p:ph sz="half" idx="1"/>
          </p:nvPr>
        </p:nvSpPr>
        <p:spPr>
          <a:xfrm>
            <a:off x="314325" y="2260600"/>
            <a:ext cx="6064250" cy="4151313"/>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en-US" altLang="zh-CN" sz="2400" b="1" dirty="0"/>
              <a:t>L.A.LIVE</a:t>
            </a:r>
            <a:r>
              <a:rPr lang="zh-CN" altLang="en-US" sz="2400" b="1" dirty="0"/>
              <a:t>项目中酒店式公寓位于塔楼</a:t>
            </a:r>
            <a:r>
              <a:rPr lang="en-US" altLang="zh-CN" sz="2400" b="1" dirty="0"/>
              <a:t>27-52</a:t>
            </a:r>
            <a:r>
              <a:rPr lang="zh-CN" altLang="en-US" sz="2400" b="1" dirty="0"/>
              <a:t>层，为丽思卡尔顿酒店管理的高端酒店式公寓，客房面积区间在</a:t>
            </a:r>
            <a:r>
              <a:rPr lang="en-US" altLang="zh-CN" sz="2400" b="1" dirty="0"/>
              <a:t>99-544</a:t>
            </a:r>
            <a:r>
              <a:rPr lang="zh-CN" altLang="en-US" sz="2400" b="1" dirty="0"/>
              <a:t>平方米。公寓采取全散售模式，售价折合人民币约</a:t>
            </a:r>
            <a:r>
              <a:rPr lang="en-US" altLang="zh-CN" sz="2400" b="1" dirty="0"/>
              <a:t>5~6</a:t>
            </a:r>
            <a:r>
              <a:rPr lang="zh-CN" altLang="en-US" sz="2400" b="1" dirty="0"/>
              <a:t>万元</a:t>
            </a:r>
            <a:r>
              <a:rPr lang="en-US" altLang="zh-CN" sz="2400" b="1" dirty="0"/>
              <a:t>/</a:t>
            </a:r>
            <a:r>
              <a:rPr lang="zh-CN" altLang="en-US" sz="2400" b="1" dirty="0"/>
              <a:t>平方米。公寓的购买者主要为南加州富豪及境外买家（如中国、韩国客户为其子女留驻加州而置业），</a:t>
            </a:r>
            <a:r>
              <a:rPr lang="en-US" altLang="zh-CN" sz="2400" b="1" dirty="0"/>
              <a:t>1/3</a:t>
            </a:r>
            <a:r>
              <a:rPr lang="zh-CN" altLang="en-US" sz="2400" b="1" dirty="0"/>
              <a:t>购买者为长住客，而</a:t>
            </a:r>
            <a:r>
              <a:rPr lang="en-US" altLang="zh-CN" sz="2400" b="1" dirty="0"/>
              <a:t>2/3</a:t>
            </a:r>
            <a:r>
              <a:rPr lang="zh-CN" altLang="en-US" sz="2400" b="1" dirty="0"/>
              <a:t>购买者将物业作为休闲度假或观看球赛时的住所，或进行转租。</a:t>
            </a:r>
            <a:endParaRPr lang="zh-CN" altLang="en-US" sz="2400" b="1" dirty="0"/>
          </a:p>
        </p:txBody>
      </p:sp>
      <p:pic>
        <p:nvPicPr>
          <p:cNvPr id="95236" name="内容占位符 4" descr="城市综合体"/>
          <p:cNvPicPr>
            <a:picLocks noGrp="1"/>
          </p:cNvPicPr>
          <p:nvPr>
            <p:ph sz="half" idx="1"/>
          </p:nvPr>
        </p:nvPicPr>
        <p:blipFill>
          <a:blip r:embed="rId1"/>
          <a:srcRect/>
          <a:stretch>
            <a:fillRect/>
          </a:stretch>
        </p:blipFill>
        <p:spPr>
          <a:xfrm>
            <a:off x="6765925" y="3092450"/>
            <a:ext cx="4762500" cy="2676525"/>
          </a:xfrm>
          <a:ln/>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标题 4"/>
          <p:cNvSpPr>
            <a:spLocks noGrp="1"/>
          </p:cNvSpPr>
          <p:nvPr>
            <p:ph type="title"/>
          </p:nvPr>
        </p:nvSpPr>
        <p:spPr>
          <a:ln/>
        </p:spPr>
        <p:txBody>
          <a:bodyPr vert="horz" wrap="square" lIns="1188720" tIns="45720" rIns="274320" bIns="45720" anchor="ctr"/>
          <a:p>
            <a:r>
              <a:rPr lang="en-US" altLang="zh-CN" b="1" dirty="0"/>
              <a:t>L.A.LIVE </a:t>
            </a:r>
            <a:r>
              <a:rPr lang="zh-CN" altLang="en-US" b="1" dirty="0"/>
              <a:t>综合体项目的启示</a:t>
            </a:r>
            <a:endParaRPr lang="zh-CN" altLang="en-US" dirty="0"/>
          </a:p>
        </p:txBody>
      </p:sp>
      <p:sp>
        <p:nvSpPr>
          <p:cNvPr id="96259" name="内容占位符 5"/>
          <p:cNvSpPr>
            <a:spLocks noGrp="1"/>
          </p:cNvSpPr>
          <p:nvPr>
            <p:ph idx="1"/>
          </p:nvPr>
        </p:nvSpPr>
        <p:spPr>
          <a:xfrm>
            <a:off x="674688" y="2371725"/>
            <a:ext cx="10598150" cy="3670300"/>
          </a:xfrm>
          <a:ln/>
        </p:spPr>
        <p:txBody>
          <a:bodyPr vert="horz" wrap="square" lIns="91440" tIns="45720" rIns="91440" bIns="45720" anchor="t"/>
          <a:p>
            <a:r>
              <a:rPr lang="en-US" altLang="zh-CN" sz="2400" b="1" dirty="0"/>
              <a:t>L.A.LIVE</a:t>
            </a:r>
            <a:r>
              <a:rPr lang="zh-CN" altLang="en-US" sz="2400" b="1" dirty="0"/>
              <a:t>项目的成功为综合体项目的开发提供了一种新的思路，体育场馆与周边的文娱设施实现从物业到功能的共生共融，在深入挖掘利用空间的同时，也享受到了利好辐射影响，各业态之间实现了良性互动。</a:t>
            </a:r>
            <a:endParaRPr lang="en-US" altLang="zh-CN" sz="2400" b="1" dirty="0"/>
          </a:p>
          <a:p>
            <a:r>
              <a:rPr lang="zh-CN" altLang="en-US" sz="2400" b="1" dirty="0"/>
              <a:t>综合体项目可以不局限于一个单一的建筑体，也可以是一片区域。依托体育场馆的辐射力和影响力，辐射带动区域内其他业态的发展。但国内目前体育场馆的辐射力和影响力有待进一步提高。</a:t>
            </a:r>
            <a:endParaRPr lang="en-US" altLang="zh-CN" sz="2400" b="1" dirty="0"/>
          </a:p>
          <a:p>
            <a:r>
              <a:rPr lang="zh-CN" altLang="en-US" sz="2400" b="1" dirty="0"/>
              <a:t>综合体配套服务、商业设施的设计与开发应与综合体内的核心项目高度关联，形成产业链上下游之间的合作与共赢，形成</a:t>
            </a:r>
            <a:r>
              <a:rPr lang="en-US" altLang="zh-CN" sz="2400" b="1" dirty="0"/>
              <a:t>1+1›2</a:t>
            </a:r>
            <a:r>
              <a:rPr lang="zh-CN" altLang="en-US" sz="2400" b="1" dirty="0"/>
              <a:t>的效果。</a:t>
            </a:r>
            <a:endParaRPr lang="zh-CN" altLang="en-US" sz="2400" dirty="0"/>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标题 2"/>
          <p:cNvSpPr>
            <a:spLocks noGrp="1"/>
          </p:cNvSpPr>
          <p:nvPr>
            <p:ph type="title"/>
          </p:nvPr>
        </p:nvSpPr>
        <p:spPr>
          <a:xfrm>
            <a:off x="174625" y="257175"/>
            <a:ext cx="11885613" cy="914400"/>
          </a:xfrm>
          <a:ln/>
        </p:spPr>
        <p:txBody>
          <a:bodyPr vert="horz" wrap="square" lIns="1188720" tIns="45720" rIns="274320" bIns="45720" anchor="ctr"/>
          <a:p>
            <a:r>
              <a:rPr lang="zh-CN" altLang="en-US" b="1" dirty="0"/>
              <a:t>华熙</a:t>
            </a:r>
            <a:r>
              <a:rPr lang="en-US" altLang="zh-CN" b="1" dirty="0"/>
              <a:t>LIVE </a:t>
            </a:r>
            <a:r>
              <a:rPr lang="zh-CN" altLang="en-US" b="1" dirty="0"/>
              <a:t>对标</a:t>
            </a:r>
            <a:r>
              <a:rPr lang="en-US" altLang="zh-CN" b="1" dirty="0"/>
              <a:t>L.A LIVE</a:t>
            </a:r>
            <a:endParaRPr lang="zh-CN" altLang="en-US" b="1" dirty="0"/>
          </a:p>
        </p:txBody>
      </p:sp>
      <p:sp>
        <p:nvSpPr>
          <p:cNvPr id="97283" name="内容占位符 3"/>
          <p:cNvSpPr>
            <a:spLocks noGrp="1"/>
          </p:cNvSpPr>
          <p:nvPr>
            <p:ph idx="1"/>
          </p:nvPr>
        </p:nvSpPr>
        <p:spPr>
          <a:ln/>
        </p:spPr>
        <p:txBody>
          <a:bodyPr vert="horz" wrap="square" lIns="91440" tIns="45720" rIns="91440" bIns="45720" anchor="t"/>
          <a:p>
            <a:endParaRPr lang="zh-CN" altLang="en-US" dirty="0"/>
          </a:p>
        </p:txBody>
      </p:sp>
      <p:sp>
        <p:nvSpPr>
          <p:cNvPr id="97284" name="日期占位符 1"/>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rPr>
            </a:fld>
            <a:endParaRPr lang="zh-CN" altLang="en-US" sz="1000" dirty="0">
              <a:solidFill>
                <a:srgbClr val="595959"/>
              </a:solidFill>
              <a:latin typeface="Calibri" panose="020F0502020204030204" pitchFamily="34" charset="0"/>
              <a:sym typeface="Calibri" panose="020F0502020204030204" pitchFamily="34" charset="0"/>
            </a:endParaRPr>
          </a:p>
        </p:txBody>
      </p:sp>
      <p:pic>
        <p:nvPicPr>
          <p:cNvPr id="97285" name="Picture 2"/>
          <p:cNvPicPr>
            <a:picLocks noChangeAspect="1"/>
          </p:cNvPicPr>
          <p:nvPr/>
        </p:nvPicPr>
        <p:blipFill>
          <a:blip r:embed="rId1"/>
          <a:stretch>
            <a:fillRect/>
          </a:stretch>
        </p:blipFill>
        <p:spPr>
          <a:xfrm>
            <a:off x="896938" y="1852613"/>
            <a:ext cx="10126662" cy="4514850"/>
          </a:xfrm>
          <a:prstGeom prst="rect">
            <a:avLst/>
          </a:prstGeom>
          <a:noFill/>
          <a:ln w="9525">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p:cNvSpPr>
          <p:nvPr>
            <p:ph type="title"/>
          </p:nvPr>
        </p:nvSpPr>
        <p:spPr>
          <a:xfrm>
            <a:off x="0" y="946150"/>
            <a:ext cx="11885613" cy="914400"/>
          </a:xfrm>
          <a:ln/>
        </p:spPr>
        <p:txBody>
          <a:bodyPr vert="horz" wrap="square" lIns="1188720" tIns="45720" rIns="274320" bIns="45720" anchor="ctr"/>
          <a:p>
            <a:r>
              <a:rPr lang="en-US" altLang="zh-CN" dirty="0"/>
              <a:t>《“</a:t>
            </a:r>
            <a:r>
              <a:rPr lang="zh-CN" altLang="en-US" dirty="0"/>
              <a:t>十三五”公共体育普及工程实施方案</a:t>
            </a:r>
            <a:r>
              <a:rPr lang="en-US" altLang="zh-CN" dirty="0"/>
              <a:t>》</a:t>
            </a:r>
            <a:endParaRPr lang="zh-CN" altLang="en-US" dirty="0"/>
          </a:p>
        </p:txBody>
      </p:sp>
      <p:sp>
        <p:nvSpPr>
          <p:cNvPr id="15363" name="内容占位符 2"/>
          <p:cNvSpPr>
            <a:spLocks noGrp="1"/>
          </p:cNvSpPr>
          <p:nvPr>
            <p:ph idx="1"/>
          </p:nvPr>
        </p:nvSpPr>
        <p:spPr>
          <a:xfrm>
            <a:off x="433388" y="2252663"/>
            <a:ext cx="11199812" cy="4270375"/>
          </a:xfrm>
          <a:ln/>
        </p:spPr>
        <p:txBody>
          <a:bodyPr vert="horz" wrap="square" lIns="91440" tIns="45720" rIns="91440" bIns="45720" anchor="t"/>
          <a:p>
            <a:r>
              <a:rPr lang="zh-CN" altLang="en-US" sz="2400" dirty="0"/>
              <a:t>基本原则</a:t>
            </a:r>
            <a:r>
              <a:rPr lang="en-US" altLang="zh-CN" sz="2400" dirty="0"/>
              <a:t>——</a:t>
            </a:r>
            <a:r>
              <a:rPr lang="zh-CN" altLang="en-US" sz="2400" dirty="0"/>
              <a:t>创新机制，持续发展。激发活力，鼓励社会力量参与举办和运营公共体育服务设施。建管并重，强化运行管理，切实提高公共体育服务设施综合利用率。</a:t>
            </a:r>
            <a:endParaRPr lang="en-US" altLang="zh-CN" sz="2400" dirty="0"/>
          </a:p>
          <a:p>
            <a:r>
              <a:rPr lang="zh-CN" altLang="en-US" sz="2400" b="1" dirty="0"/>
              <a:t>五、运行管理</a:t>
            </a:r>
            <a:endParaRPr lang="zh-CN" altLang="en-US" sz="2400" dirty="0"/>
          </a:p>
          <a:p>
            <a:r>
              <a:rPr lang="zh-CN" altLang="en-US" sz="2400" dirty="0"/>
              <a:t>       鼓励社会化运营。对中央补助投资建设的公共体育服务设施，鼓励采取“委托管理”等方式，运用竞争择优机制选定各类专业化的社会组织或企业运营。地方有关部门在招标之前，应合理确定公共体育服务设施的服务范围、开放时间和主要服务收费价格等，确保公共体育服务设施的公益性质，并将有关内容向社会公示。对由企业负责运行管理的项目，应签订公益性条款，对项目产权性质、设施用途和投资收益使用进行规范，以确保设施公益性质。</a:t>
            </a:r>
            <a:endParaRPr lang="zh-CN" altLang="en-US" sz="2400" dirty="0"/>
          </a:p>
          <a:p>
            <a:endParaRPr lang="zh-CN" altLang="en-US" dirty="0"/>
          </a:p>
          <a:p>
            <a:endParaRPr lang="zh-CN" altLang="en-US" dirty="0"/>
          </a:p>
        </p:txBody>
      </p:sp>
      <p:sp>
        <p:nvSpPr>
          <p:cNvPr id="15364" name="日期占位符 3"/>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rPr>
            </a:fld>
            <a:endParaRPr lang="zh-CN" altLang="en-US" sz="1000" dirty="0">
              <a:solidFill>
                <a:srgbClr val="595959"/>
              </a:solidFill>
              <a:latin typeface="Calibri" panose="020F0502020204030204" pitchFamily="34" charset="0"/>
              <a:sym typeface="Calibri" panose="020F0502020204030204" pitchFamily="34" charset="0"/>
            </a:endParaRP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标题 1"/>
          <p:cNvSpPr>
            <a:spLocks noGrp="1"/>
          </p:cNvSpPr>
          <p:nvPr>
            <p:ph type="title"/>
          </p:nvPr>
        </p:nvSpPr>
        <p:spPr>
          <a:xfrm>
            <a:off x="0" y="788988"/>
            <a:ext cx="11885613" cy="914400"/>
          </a:xfrm>
          <a:ln/>
        </p:spPr>
        <p:txBody>
          <a:bodyPr vert="horz" wrap="square" lIns="1188720" tIns="45720" rIns="274320" bIns="45720" anchor="ctr"/>
          <a:p>
            <a:r>
              <a:rPr lang="zh-CN" altLang="zh-CN" b="1" dirty="0"/>
              <a:t>（</a:t>
            </a:r>
            <a:r>
              <a:rPr lang="zh-CN" altLang="en-US" b="1" dirty="0"/>
              <a:t>二</a:t>
            </a:r>
            <a:r>
              <a:rPr lang="zh-CN" altLang="zh-CN" b="1" dirty="0"/>
              <a:t>）北京工体综合体项目的自然演变</a:t>
            </a:r>
            <a:endParaRPr lang="zh-CN" altLang="zh-CN" b="1" dirty="0"/>
          </a:p>
        </p:txBody>
      </p:sp>
      <p:sp>
        <p:nvSpPr>
          <p:cNvPr id="98307" name="内容占位符 2"/>
          <p:cNvSpPr>
            <a:spLocks noGrp="1"/>
          </p:cNvSpPr>
          <p:nvPr>
            <p:ph idx="1"/>
          </p:nvPr>
        </p:nvSpPr>
        <p:spPr>
          <a:xfrm>
            <a:off x="735013" y="1973263"/>
            <a:ext cx="10415587" cy="4660900"/>
          </a:xfrm>
          <a:ln/>
        </p:spPr>
        <p:txBody>
          <a:bodyPr vert="horz" wrap="square" lIns="91440" tIns="45720" rIns="91440" bIns="45720" anchor="t"/>
          <a:p>
            <a:r>
              <a:rPr lang="zh-CN" altLang="en-US" b="1" dirty="0"/>
              <a:t>        </a:t>
            </a:r>
            <a:r>
              <a:rPr lang="zh-CN" altLang="en-US" sz="2400" b="1" dirty="0"/>
              <a:t>北京工人体育中心最初为单一的体育中心，从上世纪八十年代开始涉足休闲娱乐业、旅游业、餐饮业、商业、房地产业、出租汽车业、广告业、舞美音响业、展览展销业等多种行业，初步形成一个以体育、娱乐业为主的产业链。从上世纪</a:t>
            </a:r>
            <a:r>
              <a:rPr lang="en-US" altLang="zh-CN" sz="2400" b="1" dirty="0"/>
              <a:t>90</a:t>
            </a:r>
            <a:r>
              <a:rPr lang="zh-CN" altLang="en-US" sz="2400" b="1" dirty="0"/>
              <a:t>年代起，工人体育场以能容纳</a:t>
            </a:r>
            <a:r>
              <a:rPr lang="en-US" altLang="zh-CN" sz="2400" b="1" dirty="0"/>
              <a:t>6</a:t>
            </a:r>
            <a:r>
              <a:rPr lang="zh-CN" altLang="en-US" sz="2400" b="1" dirty="0"/>
              <a:t>万人的超大场地成为国内外演艺界歌星们举办演唱会的首选场地，能够在工人体育场、馆举办大型音乐会也成为众多歌星的梦想。每年</a:t>
            </a:r>
            <a:r>
              <a:rPr lang="en-US" altLang="zh-CN" sz="2400" b="1" dirty="0"/>
              <a:t>40</a:t>
            </a:r>
            <a:r>
              <a:rPr lang="zh-CN" altLang="en-US" sz="2400" b="1" dirty="0"/>
              <a:t>余场大型演唱会、综艺演出以及大量新片发布会、新碟上市发布会等轮番在工体上演，让工体不仅成为北京流行音乐的一个品牌地标和通俗音乐的殿堂，而且带动并形成了工体时尚流行文化的市场。人们提起工体，首先想到是分布在工体周边的著名时尚餐厅、酒吧和夜店，工体已成为北京时尚夜生活的代表。工体也从一个地名上升为一个时尚品牌，即体育、文化、娱乐行业聚集的</a:t>
            </a:r>
            <a:r>
              <a:rPr lang="en-US" altLang="zh-CN" sz="2400" b="1" dirty="0"/>
              <a:t> “</a:t>
            </a:r>
            <a:r>
              <a:rPr lang="zh-CN" altLang="en-US" sz="2400" b="1" dirty="0"/>
              <a:t>工体娱乐圈</a:t>
            </a:r>
            <a:r>
              <a:rPr lang="en-US" altLang="zh-CN" sz="2400" b="1" dirty="0"/>
              <a:t>”</a:t>
            </a:r>
            <a:r>
              <a:rPr lang="zh-CN" altLang="en-US" sz="2400" b="1" dirty="0"/>
              <a:t>，形成了以工体为核心的综合体。</a:t>
            </a:r>
            <a:endParaRPr lang="zh-CN" altLang="en-US" sz="2400" b="1" dirty="0"/>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标题 1"/>
          <p:cNvSpPr>
            <a:spLocks noGrp="1"/>
          </p:cNvSpPr>
          <p:nvPr>
            <p:ph type="title"/>
          </p:nvPr>
        </p:nvSpPr>
        <p:spPr>
          <a:ln/>
        </p:spPr>
        <p:txBody>
          <a:bodyPr vert="horz" wrap="square" lIns="1188720" tIns="45720" rIns="274320" bIns="45720" anchor="ctr"/>
          <a:p>
            <a:endParaRPr lang="zh-CN" altLang="zh-CN" dirty="0"/>
          </a:p>
        </p:txBody>
      </p:sp>
      <p:pic>
        <p:nvPicPr>
          <p:cNvPr id="99331" name="Picture 2" descr="http://dimg02.c-ctrip.com/images/tg/552/263/245/990cdf25acfb4d0ca36db711e9123a60_R_521_391.jpg"/>
          <p:cNvPicPr>
            <a:picLocks noGrp="1" noChangeAspect="1"/>
          </p:cNvPicPr>
          <p:nvPr>
            <p:ph idx="1"/>
          </p:nvPr>
        </p:nvPicPr>
        <p:blipFill>
          <a:blip r:embed="rId1"/>
          <a:srcRect/>
          <a:stretch>
            <a:fillRect/>
          </a:stretch>
        </p:blipFill>
        <p:spPr>
          <a:xfrm>
            <a:off x="5942013" y="573088"/>
            <a:ext cx="5942012" cy="3208337"/>
          </a:xfrm>
          <a:ln/>
        </p:spPr>
      </p:pic>
      <p:pic>
        <p:nvPicPr>
          <p:cNvPr id="99332" name="Picture 4" descr="http://img1.gtimg.com/sports/pics/hv1/152/21/1643/106841582.jpg"/>
          <p:cNvPicPr>
            <a:picLocks noChangeAspect="1"/>
          </p:cNvPicPr>
          <p:nvPr/>
        </p:nvPicPr>
        <p:blipFill>
          <a:blip r:embed="rId2"/>
          <a:stretch>
            <a:fillRect/>
          </a:stretch>
        </p:blipFill>
        <p:spPr>
          <a:xfrm>
            <a:off x="5942013" y="3781425"/>
            <a:ext cx="5942012" cy="2927350"/>
          </a:xfrm>
          <a:prstGeom prst="rect">
            <a:avLst/>
          </a:prstGeom>
          <a:noFill/>
          <a:ln w="9525">
            <a:noFill/>
          </a:ln>
        </p:spPr>
      </p:pic>
      <p:pic>
        <p:nvPicPr>
          <p:cNvPr id="99333" name="Picture 6" descr="http://s.visitbeijing.com.cn/uploadfile/2012/1207/20121207090632232.jpg"/>
          <p:cNvPicPr>
            <a:picLocks noChangeAspect="1"/>
          </p:cNvPicPr>
          <p:nvPr/>
        </p:nvPicPr>
        <p:blipFill>
          <a:blip r:embed="rId3"/>
          <a:stretch>
            <a:fillRect/>
          </a:stretch>
        </p:blipFill>
        <p:spPr>
          <a:xfrm>
            <a:off x="0" y="3781425"/>
            <a:ext cx="5942013" cy="2927350"/>
          </a:xfrm>
          <a:prstGeom prst="rect">
            <a:avLst/>
          </a:prstGeom>
          <a:noFill/>
          <a:ln w="9525">
            <a:noFill/>
          </a:ln>
        </p:spPr>
      </p:pic>
      <p:pic>
        <p:nvPicPr>
          <p:cNvPr id="99334" name="图片 3"/>
          <p:cNvPicPr>
            <a:picLocks noChangeAspect="1"/>
          </p:cNvPicPr>
          <p:nvPr/>
        </p:nvPicPr>
        <p:blipFill>
          <a:blip r:embed="rId4"/>
          <a:stretch>
            <a:fillRect/>
          </a:stretch>
        </p:blipFill>
        <p:spPr>
          <a:xfrm>
            <a:off x="-80962" y="573088"/>
            <a:ext cx="6022975" cy="3208337"/>
          </a:xfrm>
          <a:prstGeom prst="rect">
            <a:avLst/>
          </a:prstGeom>
          <a:noFill/>
          <a:ln w="9525">
            <a:noFill/>
          </a:ln>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标题 1"/>
          <p:cNvSpPr>
            <a:spLocks noGrp="1"/>
          </p:cNvSpPr>
          <p:nvPr>
            <p:ph type="title"/>
          </p:nvPr>
        </p:nvSpPr>
        <p:spPr>
          <a:xfrm>
            <a:off x="0" y="700088"/>
            <a:ext cx="11885613" cy="914400"/>
          </a:xfrm>
          <a:ln/>
        </p:spPr>
        <p:txBody>
          <a:bodyPr vert="horz" wrap="square" lIns="1188720" tIns="45720" rIns="274320" bIns="45720" anchor="ctr"/>
          <a:p>
            <a:r>
              <a:rPr lang="zh-CN" altLang="zh-CN" dirty="0"/>
              <a:t>北京工体综合体的成功开发</a:t>
            </a:r>
            <a:endParaRPr lang="zh-CN" altLang="zh-CN" dirty="0"/>
          </a:p>
        </p:txBody>
      </p:sp>
      <p:pic>
        <p:nvPicPr>
          <p:cNvPr id="100355" name="内容占位符 3"/>
          <p:cNvPicPr>
            <a:picLocks noGrp="1" noChangeAspect="1"/>
          </p:cNvPicPr>
          <p:nvPr>
            <p:ph idx="1"/>
          </p:nvPr>
        </p:nvPicPr>
        <p:blipFill>
          <a:blip r:embed="rId1"/>
          <a:srcRect/>
          <a:stretch>
            <a:fillRect/>
          </a:stretch>
        </p:blipFill>
        <p:spPr>
          <a:xfrm>
            <a:off x="6916738" y="2462213"/>
            <a:ext cx="4756150" cy="3670300"/>
          </a:xfrm>
          <a:ln/>
        </p:spPr>
      </p:pic>
      <p:sp>
        <p:nvSpPr>
          <p:cNvPr id="100356" name="矩形 5"/>
          <p:cNvSpPr/>
          <p:nvPr/>
        </p:nvSpPr>
        <p:spPr>
          <a:xfrm>
            <a:off x="190500" y="2035175"/>
            <a:ext cx="6634163" cy="4154488"/>
          </a:xfrm>
          <a:prstGeom prst="rect">
            <a:avLst/>
          </a:prstGeom>
          <a:noFill/>
          <a:ln w="9525">
            <a:noFill/>
          </a:ln>
        </p:spPr>
        <p:txBody>
          <a:bodyPr>
            <a:spAutoFit/>
          </a:bodyPr>
          <a:p>
            <a:pPr algn="just" eaLnBrk="1" hangingPunct="1">
              <a:buFont typeface="Arial" panose="020B0604020202020204" pitchFamily="34" charset="0"/>
              <a:buNone/>
            </a:pPr>
            <a:r>
              <a:rPr lang="en-US" altLang="zh-CN" dirty="0">
                <a:solidFill>
                  <a:srgbClr val="000000"/>
                </a:solidFill>
                <a:latin typeface="Calibri" panose="020F0502020204030204" pitchFamily="34" charset="0"/>
                <a:sym typeface="Times New Roman" panose="02020603050405020304" pitchFamily="18" charset="0"/>
              </a:rPr>
              <a:t> </a:t>
            </a:r>
            <a:r>
              <a:rPr lang="zh-CN" altLang="en-US" sz="2400" dirty="0">
                <a:solidFill>
                  <a:srgbClr val="000000"/>
                </a:solidFill>
                <a:latin typeface="Calibri" panose="020F0502020204030204" pitchFamily="34" charset="0"/>
                <a:sym typeface="Times New Roman" panose="02020603050405020304" pitchFamily="18" charset="0"/>
              </a:rPr>
              <a:t>工体综合体是依托工人体育场而逐步呈现的商业运营与开发综合体项目，引进众多国际国内著名品牌，成为融合运动、美食、夜店、休闲、酒店、办公等业态为一体的综合体项目。</a:t>
            </a:r>
            <a:r>
              <a:rPr lang="en-US" altLang="zh-CN" sz="2400" dirty="0">
                <a:solidFill>
                  <a:srgbClr val="000000"/>
                </a:solidFill>
                <a:latin typeface="Calibri" panose="020F0502020204030204" pitchFamily="34" charset="0"/>
                <a:sym typeface="Times New Roman" panose="02020603050405020304" pitchFamily="18" charset="0"/>
              </a:rPr>
              <a:t>2001</a:t>
            </a:r>
            <a:r>
              <a:rPr lang="zh-CN" altLang="en-US" sz="2400" dirty="0">
                <a:solidFill>
                  <a:srgbClr val="000000"/>
                </a:solidFill>
                <a:latin typeface="Calibri" panose="020F0502020204030204" pitchFamily="34" charset="0"/>
                <a:sym typeface="Times New Roman" panose="02020603050405020304" pitchFamily="18" charset="0"/>
              </a:rPr>
              <a:t>年底，世界最大的酒商芝华士</a:t>
            </a:r>
            <a:r>
              <a:rPr lang="en-US" altLang="zh-CN" sz="2400" dirty="0">
                <a:solidFill>
                  <a:srgbClr val="000000"/>
                </a:solidFill>
                <a:latin typeface="Calibri" panose="020F0502020204030204" pitchFamily="34" charset="0"/>
                <a:sym typeface="Times New Roman" panose="02020603050405020304" pitchFamily="18" charset="0"/>
              </a:rPr>
              <a:t>CHIVAS</a:t>
            </a:r>
            <a:r>
              <a:rPr lang="zh-CN" altLang="en-US" sz="2400" dirty="0">
                <a:solidFill>
                  <a:srgbClr val="000000"/>
                </a:solidFill>
                <a:latin typeface="Calibri" panose="020F0502020204030204" pitchFamily="34" charset="0"/>
                <a:sym typeface="Times New Roman" panose="02020603050405020304" pitchFamily="18" charset="0"/>
              </a:rPr>
              <a:t>在工体设立国际概念的酒屋后，</a:t>
            </a:r>
            <a:r>
              <a:rPr lang="en-US" altLang="zh-CN" sz="2400" dirty="0">
                <a:solidFill>
                  <a:srgbClr val="000000"/>
                </a:solidFill>
                <a:latin typeface="Calibri" panose="020F0502020204030204" pitchFamily="34" charset="0"/>
                <a:sym typeface="Times New Roman" panose="02020603050405020304" pitchFamily="18" charset="0"/>
              </a:rPr>
              <a:t>MIX</a:t>
            </a:r>
            <a:r>
              <a:rPr lang="zh-CN" altLang="en-US" sz="2400" dirty="0">
                <a:solidFill>
                  <a:srgbClr val="000000"/>
                </a:solidFill>
                <a:latin typeface="Calibri" panose="020F0502020204030204" pitchFamily="34" charset="0"/>
                <a:sym typeface="Times New Roman" panose="02020603050405020304" pitchFamily="18" charset="0"/>
              </a:rPr>
              <a:t>和</a:t>
            </a:r>
            <a:r>
              <a:rPr lang="en-US" altLang="zh-CN" sz="2400" dirty="0">
                <a:solidFill>
                  <a:srgbClr val="000000"/>
                </a:solidFill>
                <a:latin typeface="Calibri" panose="020F0502020204030204" pitchFamily="34" charset="0"/>
                <a:sym typeface="Times New Roman" panose="02020603050405020304" pitchFamily="18" charset="0"/>
              </a:rPr>
              <a:t>VICS</a:t>
            </a:r>
            <a:r>
              <a:rPr lang="zh-CN" altLang="en-US" sz="2400" dirty="0">
                <a:solidFill>
                  <a:srgbClr val="000000"/>
                </a:solidFill>
                <a:latin typeface="Calibri" panose="020F0502020204030204" pitchFamily="34" charset="0"/>
                <a:sym typeface="Times New Roman" panose="02020603050405020304" pitchFamily="18" charset="0"/>
              </a:rPr>
              <a:t>酒吧率先进驻工体北门，</a:t>
            </a:r>
            <a:r>
              <a:rPr lang="en-US" altLang="zh-CN" sz="2400" dirty="0">
                <a:solidFill>
                  <a:srgbClr val="000000"/>
                </a:solidFill>
                <a:latin typeface="Calibri" panose="020F0502020204030204" pitchFamily="34" charset="0"/>
                <a:sym typeface="Times New Roman" panose="02020603050405020304" pitchFamily="18" charset="0"/>
              </a:rPr>
              <a:t>2004</a:t>
            </a:r>
            <a:r>
              <a:rPr lang="zh-CN" altLang="en-US" sz="2400" dirty="0">
                <a:solidFill>
                  <a:srgbClr val="000000"/>
                </a:solidFill>
                <a:latin typeface="Calibri" panose="020F0502020204030204" pitchFamily="34" charset="0"/>
                <a:sym typeface="Times New Roman" panose="02020603050405020304" pitchFamily="18" charset="0"/>
              </a:rPr>
              <a:t>年以后，规模更大、装修更豪华、娱乐功能更齐全、更有个性的酒吧在工体西门聚集，世界排名前十的夜店有七家就在工体，众多酒吧、夜店等休闲娱乐业态在工体的聚集，成就了今天工体综合体项目的繁荣。</a:t>
            </a:r>
            <a:endParaRPr lang="zh-CN" altLang="en-US" sz="2400" dirty="0">
              <a:solidFill>
                <a:srgbClr val="000000"/>
              </a:solidFill>
              <a:latin typeface="Calibri" panose="020F0502020204030204" pitchFamily="34" charset="0"/>
              <a:sym typeface="Times New Roman" panose="02020603050405020304" pitchFamily="18" charset="0"/>
            </a:endParaRP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8" name="Picture 2" descr="27264"/>
          <p:cNvPicPr>
            <a:picLocks noChangeAspect="1"/>
          </p:cNvPicPr>
          <p:nvPr/>
        </p:nvPicPr>
        <p:blipFill>
          <a:blip r:embed="rId1"/>
          <a:stretch>
            <a:fillRect/>
          </a:stretch>
        </p:blipFill>
        <p:spPr>
          <a:xfrm>
            <a:off x="2252663" y="401638"/>
            <a:ext cx="6411912" cy="6256337"/>
          </a:xfrm>
          <a:prstGeom prst="rect">
            <a:avLst/>
          </a:prstGeom>
          <a:noFill/>
          <a:ln w="9525">
            <a:noFill/>
          </a:ln>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标题 1"/>
          <p:cNvSpPr>
            <a:spLocks noGrp="1"/>
          </p:cNvSpPr>
          <p:nvPr>
            <p:ph type="title"/>
          </p:nvPr>
        </p:nvSpPr>
        <p:spPr>
          <a:xfrm>
            <a:off x="0" y="946150"/>
            <a:ext cx="11885613" cy="914400"/>
          </a:xfrm>
          <a:ln/>
        </p:spPr>
        <p:txBody>
          <a:bodyPr vert="horz" wrap="square" lIns="1188720" tIns="45720" rIns="274320" bIns="45720" anchor="ctr"/>
          <a:p>
            <a:r>
              <a:rPr lang="zh-CN" altLang="zh-CN" dirty="0"/>
              <a:t>北京工体综合体周边主要业态</a:t>
            </a:r>
            <a:endParaRPr lang="zh-CN" altLang="zh-CN" dirty="0"/>
          </a:p>
        </p:txBody>
      </p:sp>
      <p:pic>
        <p:nvPicPr>
          <p:cNvPr id="102403" name="内容占位符 3"/>
          <p:cNvPicPr>
            <a:picLocks noGrp="1" noChangeAspect="1"/>
          </p:cNvPicPr>
          <p:nvPr>
            <p:ph idx="1"/>
          </p:nvPr>
        </p:nvPicPr>
        <p:blipFill>
          <a:blip r:embed="rId1"/>
          <a:srcRect/>
          <a:stretch>
            <a:fillRect/>
          </a:stretch>
        </p:blipFill>
        <p:spPr>
          <a:xfrm>
            <a:off x="379413" y="2230438"/>
            <a:ext cx="4932362" cy="3878262"/>
          </a:xfrm>
          <a:ln/>
        </p:spPr>
      </p:pic>
      <p:pic>
        <p:nvPicPr>
          <p:cNvPr id="102404" name="图片 4"/>
          <p:cNvPicPr>
            <a:picLocks noChangeAspect="1"/>
          </p:cNvPicPr>
          <p:nvPr/>
        </p:nvPicPr>
        <p:blipFill>
          <a:blip r:embed="rId2"/>
          <a:stretch>
            <a:fillRect/>
          </a:stretch>
        </p:blipFill>
        <p:spPr>
          <a:xfrm>
            <a:off x="5588000" y="2038350"/>
            <a:ext cx="6108700" cy="4286250"/>
          </a:xfrm>
          <a:prstGeom prst="rect">
            <a:avLst/>
          </a:prstGeom>
          <a:noFill/>
          <a:ln w="9525">
            <a:noFill/>
          </a:ln>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标题 1"/>
          <p:cNvSpPr>
            <a:spLocks noGrp="1"/>
          </p:cNvSpPr>
          <p:nvPr>
            <p:ph type="title"/>
          </p:nvPr>
        </p:nvSpPr>
        <p:spPr>
          <a:ln/>
        </p:spPr>
        <p:txBody>
          <a:bodyPr vert="horz" wrap="square" lIns="1188720" tIns="45720" rIns="274320" bIns="45720" anchor="ctr"/>
          <a:p>
            <a:r>
              <a:rPr lang="zh-CN" altLang="zh-CN" dirty="0"/>
              <a:t>北京工体综合体的转型</a:t>
            </a:r>
            <a:endParaRPr lang="zh-CN" altLang="zh-CN" dirty="0"/>
          </a:p>
        </p:txBody>
      </p:sp>
      <p:sp>
        <p:nvSpPr>
          <p:cNvPr id="104451" name="内容占位符 2"/>
          <p:cNvSpPr>
            <a:spLocks noGrp="1"/>
          </p:cNvSpPr>
          <p:nvPr>
            <p:ph idx="1"/>
          </p:nvPr>
        </p:nvSpPr>
        <p:spPr>
          <a:xfrm>
            <a:off x="868363" y="2473325"/>
            <a:ext cx="10147300" cy="3670300"/>
          </a:xfrm>
          <a:ln/>
        </p:spPr>
        <p:txBody>
          <a:bodyPr vert="horz" wrap="square" lIns="91440" tIns="45720" rIns="91440" bIns="45720" anchor="t"/>
          <a:p>
            <a:r>
              <a:rPr lang="zh-CN" altLang="zh-CN" dirty="0"/>
              <a:t>       </a:t>
            </a:r>
            <a:r>
              <a:rPr lang="zh-CN" altLang="zh-CN" sz="2800" dirty="0"/>
              <a:t>目前北京工体综合体受国内大环境的影响，以夜店和酒吧等娱乐业为主的业态受到较大不利影响，北京工体综合体也正在面临积极的转型，转向文化创意产业，工人体育场的看台下空间等也逐步转向文化创意产业，与文艺演出、动漫制作、舞美工程等企业大量进驻，以北京工体为主的体育文化创意产业园区基本形成。</a:t>
            </a:r>
            <a:endParaRPr lang="zh-CN" altLang="zh-CN" sz="2800" dirty="0"/>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标题 3"/>
          <p:cNvSpPr>
            <a:spLocks noGrp="1"/>
          </p:cNvSpPr>
          <p:nvPr>
            <p:ph type="title"/>
          </p:nvPr>
        </p:nvSpPr>
        <p:spPr>
          <a:ln/>
        </p:spPr>
        <p:txBody>
          <a:bodyPr vert="horz" wrap="square" lIns="1188720" tIns="45720" rIns="274320" bIns="45720" anchor="ctr"/>
          <a:p>
            <a:r>
              <a:rPr lang="zh-CN" altLang="zh-CN" dirty="0"/>
              <a:t>（</a:t>
            </a:r>
            <a:r>
              <a:rPr lang="zh-CN" altLang="en-US" dirty="0"/>
              <a:t>三</a:t>
            </a:r>
            <a:r>
              <a:rPr lang="zh-CN" altLang="zh-CN" dirty="0"/>
              <a:t>）体育会展类综合体</a:t>
            </a:r>
            <a:endParaRPr lang="zh-CN" altLang="zh-CN" dirty="0"/>
          </a:p>
        </p:txBody>
      </p:sp>
      <p:pic>
        <p:nvPicPr>
          <p:cNvPr id="105475" name="Picture 2" descr="http://www.ntcjdag.com/Edit/uploadfile/2011010760975945.jpg"/>
          <p:cNvPicPr>
            <a:picLocks noGrp="1" noChangeAspect="1"/>
          </p:cNvPicPr>
          <p:nvPr>
            <p:ph sz="half" idx="1"/>
          </p:nvPr>
        </p:nvPicPr>
        <p:blipFill>
          <a:blip r:embed="rId1"/>
          <a:srcRect/>
          <a:stretch>
            <a:fillRect/>
          </a:stretch>
        </p:blipFill>
        <p:spPr>
          <a:xfrm>
            <a:off x="6759575" y="2673350"/>
            <a:ext cx="4972050" cy="3294063"/>
          </a:xfrm>
          <a:ln/>
        </p:spPr>
      </p:pic>
      <p:sp>
        <p:nvSpPr>
          <p:cNvPr id="105476" name="内容占位符 6"/>
          <p:cNvSpPr>
            <a:spLocks noGrp="1"/>
          </p:cNvSpPr>
          <p:nvPr>
            <p:ph sz="half" idx="1"/>
          </p:nvPr>
        </p:nvSpPr>
        <p:spPr>
          <a:xfrm>
            <a:off x="736600" y="2127250"/>
            <a:ext cx="5664200" cy="427355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zh-CN" sz="2800" dirty="0"/>
              <a:t>国内体育服务综合体项目并不常见，过去体育场馆建设更多是单一的体育中心，较为常见的形式是一场两馆，近年来开始出现体育与会展等功能融合的体育场馆类综合体项目。较为典型的代表是南通体育会展中心和哈尔滨体育会展中心。将体育场馆和会展场馆融为一体，形成了体育会展类综合体项目。</a:t>
            </a:r>
            <a:endParaRPr lang="zh-CN" altLang="zh-CN" sz="2800" dirty="0"/>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标题 1"/>
          <p:cNvSpPr>
            <a:spLocks noGrp="1"/>
          </p:cNvSpPr>
          <p:nvPr>
            <p:ph type="title"/>
          </p:nvPr>
        </p:nvSpPr>
        <p:spPr>
          <a:ln/>
        </p:spPr>
        <p:txBody>
          <a:bodyPr vert="horz" wrap="square" lIns="1188720" tIns="45720" rIns="274320" bIns="45720" anchor="ctr"/>
          <a:p>
            <a:r>
              <a:rPr lang="zh-CN" altLang="zh-CN" dirty="0"/>
              <a:t>哈尔滨体育会展中心</a:t>
            </a:r>
            <a:endParaRPr lang="zh-CN" altLang="zh-CN" dirty="0"/>
          </a:p>
        </p:txBody>
      </p:sp>
      <p:pic>
        <p:nvPicPr>
          <p:cNvPr id="106499" name="内容占位符 4"/>
          <p:cNvPicPr>
            <a:picLocks noGrp="1" noChangeAspect="1"/>
          </p:cNvPicPr>
          <p:nvPr>
            <p:ph sz="half" idx="1"/>
          </p:nvPr>
        </p:nvPicPr>
        <p:blipFill>
          <a:blip r:embed="rId1"/>
          <a:srcRect/>
          <a:stretch>
            <a:fillRect/>
          </a:stretch>
        </p:blipFill>
        <p:spPr>
          <a:xfrm>
            <a:off x="6203950" y="2693988"/>
            <a:ext cx="4778375" cy="3273425"/>
          </a:xfrm>
          <a:ln/>
        </p:spPr>
      </p:pic>
      <p:sp>
        <p:nvSpPr>
          <p:cNvPr id="106500" name="内容占位符 3"/>
          <p:cNvSpPr>
            <a:spLocks noGrp="1"/>
          </p:cNvSpPr>
          <p:nvPr>
            <p:ph sz="half" idx="1"/>
          </p:nvPr>
        </p:nvSpPr>
        <p:spPr>
          <a:xfrm>
            <a:off x="212725" y="2495550"/>
            <a:ext cx="5675313" cy="3905250"/>
          </a:xfrm>
          <a:ln/>
        </p:spPr>
        <p:txBody>
          <a:bodyPr vert="horz" wrap="square" lIns="91440" tIns="45720" rIns="91440" bIns="45720" anchor="t"/>
          <a:lstStyle>
            <a:lvl1pPr lvl="0">
              <a:defRPr sz="1800"/>
            </a:lvl1pPr>
            <a:lvl2pPr lvl="1">
              <a:defRPr sz="1600"/>
            </a:lvl2pPr>
            <a:lvl3pPr lvl="2">
              <a:defRPr sz="1600"/>
            </a:lvl3pPr>
            <a:lvl4pPr lvl="3">
              <a:defRPr sz="1600"/>
            </a:lvl4pPr>
            <a:lvl5pPr lvl="4">
              <a:defRPr sz="1600"/>
            </a:lvl5pPr>
          </a:lstStyle>
          <a:p>
            <a:pPr lvl="0"/>
            <a:r>
              <a:rPr lang="zh-CN" altLang="en-US" sz="2800" dirty="0"/>
              <a:t>哈尔滨体育会展中心综合体依托会展体育中心，形成了会展、体育、商业和休闲四大功能，是集国际大型博览展示、体育盛会、高规格会议、经贸洽谈、商品交易、信息交流、电子商务及娱乐休闲购物为一体的高起点、高水准、高品质的体育综合体项目</a:t>
            </a:r>
            <a:r>
              <a:rPr lang="zh-CN" altLang="en-US" sz="2000" dirty="0"/>
              <a:t>。</a:t>
            </a:r>
            <a:endParaRPr lang="en-US" altLang="zh-CN" sz="2000" dirty="0"/>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TextBox 7"/>
          <p:cNvSpPr/>
          <p:nvPr/>
        </p:nvSpPr>
        <p:spPr>
          <a:xfrm>
            <a:off x="6592888" y="963613"/>
            <a:ext cx="5191125" cy="579437"/>
          </a:xfrm>
          <a:prstGeom prst="rect">
            <a:avLst/>
          </a:prstGeom>
          <a:noFill/>
          <a:ln w="9525">
            <a:noFill/>
          </a:ln>
        </p:spPr>
        <p:txBody>
          <a:bodyPr>
            <a:spAutoFit/>
          </a:bodyPr>
          <a:p>
            <a:pPr eaLnBrk="1" hangingPunct="1">
              <a:lnSpc>
                <a:spcPct val="150000"/>
              </a:lnSpc>
              <a:buFont typeface="Arial" panose="020B0604020202020204" pitchFamily="34" charset="0"/>
              <a:buNone/>
            </a:pPr>
            <a:r>
              <a:rPr lang="zh-CN" altLang="en-US" sz="2400" dirty="0">
                <a:solidFill>
                  <a:srgbClr val="000000"/>
                </a:solidFill>
                <a:latin typeface="Century Gothic" panose="020B0502020202020204" pitchFamily="34" charset="0"/>
                <a:sym typeface="Century Gothic" panose="020B0502020202020204" pitchFamily="34" charset="0"/>
              </a:rPr>
              <a:t>   </a:t>
            </a:r>
            <a:endParaRPr lang="zh-CN" altLang="en-US" sz="2000" dirty="0">
              <a:solidFill>
                <a:srgbClr val="000000"/>
              </a:solidFill>
              <a:latin typeface="Times New Roman" panose="02020603050405020304" pitchFamily="18" charset="0"/>
              <a:sym typeface="Times New Roman" panose="02020603050405020304" pitchFamily="18" charset="0"/>
            </a:endParaRPr>
          </a:p>
        </p:txBody>
      </p:sp>
      <p:sp>
        <p:nvSpPr>
          <p:cNvPr id="107523" name="TextBox 10"/>
          <p:cNvSpPr/>
          <p:nvPr/>
        </p:nvSpPr>
        <p:spPr>
          <a:xfrm>
            <a:off x="6618288" y="409575"/>
            <a:ext cx="5453062" cy="457200"/>
          </a:xfrm>
          <a:prstGeom prst="rect">
            <a:avLst/>
          </a:prstGeom>
          <a:noFill/>
          <a:ln w="9525">
            <a:noFill/>
          </a:ln>
        </p:spPr>
        <p:txBody>
          <a:bodyPr>
            <a:spAutoFit/>
          </a:bodyPr>
          <a:p>
            <a:pPr eaLnBrk="1" hangingPunct="1">
              <a:buFont typeface="Arial" panose="020B0604020202020204" pitchFamily="34" charset="0"/>
              <a:buNone/>
            </a:pPr>
            <a:r>
              <a:rPr lang="zh-CN" altLang="en-US" sz="2400" b="1" dirty="0">
                <a:solidFill>
                  <a:srgbClr val="000000"/>
                </a:solidFill>
                <a:latin typeface="Century Gothic" panose="020B0502020202020204" pitchFamily="34" charset="0"/>
                <a:sym typeface="Century Gothic" panose="020B0502020202020204" pitchFamily="34" charset="0"/>
              </a:rPr>
              <a:t>体育培训类综合体</a:t>
            </a:r>
            <a:r>
              <a:rPr lang="en-US" altLang="zh-CN" sz="2400" b="1" dirty="0">
                <a:solidFill>
                  <a:srgbClr val="000000"/>
                </a:solidFill>
                <a:latin typeface="Century Gothic" panose="020B0502020202020204" pitchFamily="34" charset="0"/>
                <a:sym typeface="Century Gothic" panose="020B0502020202020204" pitchFamily="34" charset="0"/>
              </a:rPr>
              <a:t>——</a:t>
            </a:r>
            <a:r>
              <a:rPr lang="zh-CN" altLang="en-US" sz="2400" b="1" dirty="0">
                <a:solidFill>
                  <a:srgbClr val="000000"/>
                </a:solidFill>
                <a:latin typeface="Century Gothic" panose="020B0502020202020204" pitchFamily="34" charset="0"/>
                <a:sym typeface="Century Gothic" panose="020B0502020202020204" pitchFamily="34" charset="0"/>
              </a:rPr>
              <a:t>深圳湾体育中心</a:t>
            </a:r>
            <a:endParaRPr lang="zh-CN" altLang="en-US" sz="2400" b="1" dirty="0">
              <a:solidFill>
                <a:srgbClr val="000000"/>
              </a:solidFill>
              <a:latin typeface="Century Gothic" panose="020B0502020202020204" pitchFamily="34" charset="0"/>
              <a:sym typeface="Century Gothic" panose="020B0502020202020204" pitchFamily="34" charset="0"/>
            </a:endParaRPr>
          </a:p>
        </p:txBody>
      </p:sp>
      <p:pic>
        <p:nvPicPr>
          <p:cNvPr id="107524" name="Picture 4"/>
          <p:cNvPicPr>
            <a:picLocks noChangeAspect="1"/>
          </p:cNvPicPr>
          <p:nvPr/>
        </p:nvPicPr>
        <p:blipFill>
          <a:blip r:embed="rId1"/>
          <a:stretch>
            <a:fillRect/>
          </a:stretch>
        </p:blipFill>
        <p:spPr>
          <a:xfrm>
            <a:off x="484188" y="830263"/>
            <a:ext cx="5922962" cy="5349875"/>
          </a:xfrm>
          <a:prstGeom prst="rect">
            <a:avLst/>
          </a:prstGeom>
          <a:noFill/>
          <a:ln w="9525">
            <a:noFill/>
          </a:ln>
        </p:spPr>
      </p:pic>
      <p:pic>
        <p:nvPicPr>
          <p:cNvPr id="107525" name="图片 1"/>
          <p:cNvPicPr>
            <a:picLocks noChangeAspect="1"/>
          </p:cNvPicPr>
          <p:nvPr/>
        </p:nvPicPr>
        <p:blipFill>
          <a:blip r:embed="rId2"/>
          <a:stretch>
            <a:fillRect/>
          </a:stretch>
        </p:blipFill>
        <p:spPr>
          <a:xfrm>
            <a:off x="6973888" y="1033463"/>
            <a:ext cx="2933700" cy="4943475"/>
          </a:xfrm>
          <a:prstGeom prst="rect">
            <a:avLst/>
          </a:prstGeom>
          <a:noFill/>
          <a:ln w="9525">
            <a:noFill/>
          </a:ln>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标题 1"/>
          <p:cNvSpPr>
            <a:spLocks noGrp="1"/>
          </p:cNvSpPr>
          <p:nvPr>
            <p:ph type="title"/>
          </p:nvPr>
        </p:nvSpPr>
        <p:spPr>
          <a:xfrm>
            <a:off x="122238" y="484188"/>
            <a:ext cx="11885612" cy="914400"/>
          </a:xfrm>
          <a:ln/>
        </p:spPr>
        <p:txBody>
          <a:bodyPr vert="horz" wrap="square" lIns="1188720" tIns="45720" rIns="274320" bIns="45720" anchor="ctr"/>
          <a:p>
            <a:r>
              <a:rPr lang="zh-CN" altLang="en-US" dirty="0">
                <a:solidFill>
                  <a:schemeClr val="tx2"/>
                </a:solidFill>
                <a:latin typeface="Arial" panose="020B0604020202020204" pitchFamily="34" charset="0"/>
                <a:ea typeface="微软雅黑" panose="020B0503020204020204" pitchFamily="34" charset="-122"/>
                <a:sym typeface="Arial" panose="020B0604020202020204" pitchFamily="34" charset="0"/>
              </a:rPr>
              <a:t>中小型</a:t>
            </a:r>
            <a:r>
              <a:rPr lang="zh-CN" altLang="en-US" dirty="0">
                <a:latin typeface="Arial" panose="020B0604020202020204" pitchFamily="34" charset="0"/>
                <a:ea typeface="微软雅黑" panose="020B0503020204020204" pitchFamily="34" charset="-122"/>
                <a:sym typeface="Arial" panose="020B0604020202020204" pitchFamily="34" charset="0"/>
              </a:rPr>
              <a:t>中小型体育综合体</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8547" name="内容占位符 1"/>
          <p:cNvSpPr>
            <a:spLocks noGrp="1"/>
          </p:cNvSpPr>
          <p:nvPr>
            <p:ph idx="1"/>
          </p:nvPr>
        </p:nvSpPr>
        <p:spPr>
          <a:ln/>
        </p:spPr>
        <p:txBody>
          <a:bodyPr vert="horz" wrap="square" lIns="91440" tIns="45720" rIns="91440" bIns="45720" anchor="t"/>
          <a:p>
            <a:endParaRPr lang="zh-CN" altLang="en-US" dirty="0"/>
          </a:p>
        </p:txBody>
      </p:sp>
      <p:sp>
        <p:nvSpPr>
          <p:cNvPr id="108548" name="日期占位符 3"/>
          <p:cNvSpPr txBox="1">
            <a:spLocks noGrp="1"/>
          </p:cNvSpPr>
          <p:nvPr>
            <p:ph type="dt" sz="half" idx="10"/>
          </p:nvPr>
        </p:nvSpPr>
        <p:spPr>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buFont typeface="Arial" panose="020B0604020202020204" pitchFamily="34" charset="0"/>
              <a:buChar char="•"/>
            </a:pPr>
            <a:fld id="{BB962C8B-B14F-4D97-AF65-F5344CB8AC3E}" type="datetime1">
              <a:rPr lang="zh-CN" altLang="en-US" sz="1000" dirty="0">
                <a:solidFill>
                  <a:srgbClr val="595959"/>
                </a:solidFill>
                <a:ea typeface="微软雅黑" panose="020B0503020204020204" pitchFamily="34" charset="-122"/>
                <a:sym typeface="Arial" panose="020B0604020202020204" pitchFamily="34" charset="0"/>
              </a:rPr>
            </a:fld>
            <a:endParaRPr lang="zh-CN" altLang="en-US" sz="1000" dirty="0">
              <a:solidFill>
                <a:srgbClr val="595959"/>
              </a:solidFill>
              <a:ea typeface="微软雅黑" panose="020B0503020204020204" pitchFamily="34" charset="-122"/>
              <a:sym typeface="Arial" panose="020B0604020202020204" pitchFamily="34" charset="0"/>
            </a:endParaRPr>
          </a:p>
        </p:txBody>
      </p:sp>
      <p:pic>
        <p:nvPicPr>
          <p:cNvPr id="12" name="Picture 4" descr="https://timgsa.baidu.com/timg?image&amp;quality=80&amp;size=b9999_10000&amp;sec=1496919863512&amp;di=5ac9af30592e8ff5552364367e3b34e3&amp;imgtype=0&amp;src=http%3A%2F%2Fqcloud.dpfile.com%2Fpc%2F7vcSmSxHCwxf0v0pSVlB2estPlyLIihs0uhS5jNRaIluF_php9gf7hkEDgyoN0mbTYGVDmosZWTLal1WbWRW3A.jpg"/>
          <p:cNvPicPr>
            <a:picLocks noChangeAspect="1" noChangeArrowheads="1"/>
          </p:cNvPicPr>
          <p:nvPr/>
        </p:nvPicPr>
        <p:blipFill rotWithShape="1">
          <a:blip r:embed="rId1"/>
          <a:srcRect l="-1" t="1055" r="240" b="13671"/>
          <a:stretch>
            <a:fillRect/>
          </a:stretch>
        </p:blipFill>
        <p:spPr bwMode="auto">
          <a:xfrm>
            <a:off x="6300788" y="3059113"/>
            <a:ext cx="5584825" cy="3330575"/>
          </a:xfrm>
          <a:prstGeom prst="rect">
            <a:avLst/>
          </a:prstGeom>
          <a:noFill/>
          <a:ln>
            <a:noFill/>
          </a:ln>
          <a:effectLst>
            <a:outerShdw blurRad="63500" sx="101000" sy="101000" algn="ct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bwMode="auto">
          <a:xfrm>
            <a:off x="258763" y="1944688"/>
            <a:ext cx="5662613" cy="3144838"/>
          </a:xfrm>
          <a:prstGeom prst="rect">
            <a:avLst/>
          </a:prstGeom>
          <a:blipFill>
            <a:blip r:embed="rId2" cstate="screen"/>
            <a:stretch>
              <a:fillRect/>
            </a:stretch>
          </a:blipFill>
          <a:ln w="9525" cap="flat" cmpd="sng" algn="ctr">
            <a:noFill/>
            <a:prstDash val="solid"/>
            <a:round/>
            <a:headEnd type="none" w="med" len="med"/>
            <a:tailEnd type="none" w="med" len="med"/>
          </a:ln>
          <a:effectLst>
            <a:outerShdw blurRad="63500" sx="101000" sy="101000" algn="ctr" rotWithShape="0">
              <a:prstClr val="black">
                <a:alpha val="20000"/>
              </a:prst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p:transition spd="med">
    <p:fade/>
  </p:transition>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Perception">
  <a:themeElements>
    <a:clrScheme name="">
      <a:dk1>
        <a:srgbClr val="000000"/>
      </a:dk1>
      <a:lt1>
        <a:srgbClr val="FFFFFF"/>
      </a:lt1>
      <a:dk2>
        <a:srgbClr val="333333"/>
      </a:dk2>
      <a:lt2>
        <a:srgbClr val="BBC0AC"/>
      </a:lt2>
      <a:accent1>
        <a:srgbClr val="A2C816"/>
      </a:accent1>
      <a:accent2>
        <a:srgbClr val="E07602"/>
      </a:accent2>
      <a:accent3>
        <a:srgbClr val="FFFFFF"/>
      </a:accent3>
      <a:accent4>
        <a:srgbClr val="000000"/>
      </a:accent4>
      <a:accent5>
        <a:srgbClr val="CEE0AB"/>
      </a:accent5>
      <a:accent6>
        <a:srgbClr val="CB6A02"/>
      </a:accent6>
      <a:hlink>
        <a:srgbClr val="8DA440"/>
      </a:hlink>
      <a:folHlink>
        <a:srgbClr val="4C4F3F"/>
      </a:folHlink>
    </a:clrScheme>
    <a:fontScheme name="2_Perception">
      <a:majorFont>
        <a:latin typeface="Century Gothic"/>
        <a:ea typeface="宋体"/>
        <a:cs typeface=""/>
      </a:majorFont>
      <a:minorFont>
        <a:latin typeface="Century Gothic"/>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Perception">
  <a:themeElements>
    <a:clrScheme name="">
      <a:dk1>
        <a:srgbClr val="000000"/>
      </a:dk1>
      <a:lt1>
        <a:srgbClr val="FFFFFF"/>
      </a:lt1>
      <a:dk2>
        <a:srgbClr val="333333"/>
      </a:dk2>
      <a:lt2>
        <a:srgbClr val="BBC0AC"/>
      </a:lt2>
      <a:accent1>
        <a:srgbClr val="A2C816"/>
      </a:accent1>
      <a:accent2>
        <a:srgbClr val="E07602"/>
      </a:accent2>
      <a:accent3>
        <a:srgbClr val="FFFFFF"/>
      </a:accent3>
      <a:accent4>
        <a:srgbClr val="000000"/>
      </a:accent4>
      <a:accent5>
        <a:srgbClr val="CEE0AB"/>
      </a:accent5>
      <a:accent6>
        <a:srgbClr val="CB6A02"/>
      </a:accent6>
      <a:hlink>
        <a:srgbClr val="8DA440"/>
      </a:hlink>
      <a:folHlink>
        <a:srgbClr val="4C4F3F"/>
      </a:folHlink>
    </a:clrScheme>
    <a:fontScheme name="7_Perception">
      <a:majorFont>
        <a:latin typeface="Century Gothic"/>
        <a:ea typeface="宋体"/>
        <a:cs typeface=""/>
      </a:majorFont>
      <a:minorFont>
        <a:latin typeface="Century Gothic"/>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感知">
  <a:themeElements>
    <a:clrScheme name="">
      <a:dk1>
        <a:srgbClr val="000000"/>
      </a:dk1>
      <a:lt1>
        <a:srgbClr val="FFFFFF"/>
      </a:lt1>
      <a:dk2>
        <a:srgbClr val="333333"/>
      </a:dk2>
      <a:lt2>
        <a:srgbClr val="BBC0AC"/>
      </a:lt2>
      <a:accent1>
        <a:srgbClr val="A2C816"/>
      </a:accent1>
      <a:accent2>
        <a:srgbClr val="E07602"/>
      </a:accent2>
      <a:accent3>
        <a:srgbClr val="FFFFFF"/>
      </a:accent3>
      <a:accent4>
        <a:srgbClr val="000000"/>
      </a:accent4>
      <a:accent5>
        <a:srgbClr val="CEE0AB"/>
      </a:accent5>
      <a:accent6>
        <a:srgbClr val="CB6A02"/>
      </a:accent6>
      <a:hlink>
        <a:srgbClr val="8DA440"/>
      </a:hlink>
      <a:folHlink>
        <a:srgbClr val="4C4F3F"/>
      </a:folHlink>
    </a:clrScheme>
    <a:fontScheme name="感知">
      <a:majorFont>
        <a:latin typeface="Songti SC Regular"/>
        <a:ea typeface="Heiti SC Light"/>
        <a:cs typeface="Heiti SC Light"/>
      </a:majorFont>
      <a:minorFont>
        <a:latin typeface="Songti SC Regular"/>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13336</Words>
  <Application>WPS 演示</Application>
  <PresentationFormat>宽屏</PresentationFormat>
  <Paragraphs>613</Paragraphs>
  <Slides>102</Slides>
  <Notes>1</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102</vt:i4>
      </vt:variant>
    </vt:vector>
  </HeadingPairs>
  <TitlesOfParts>
    <vt:vector size="125" baseType="lpstr">
      <vt:lpstr>Arial</vt:lpstr>
      <vt:lpstr>宋体</vt:lpstr>
      <vt:lpstr>Wingdings</vt:lpstr>
      <vt:lpstr>Calibri Light</vt:lpstr>
      <vt:lpstr>Calibri</vt:lpstr>
      <vt:lpstr>Century Gothic</vt:lpstr>
      <vt:lpstr>Wingdings 2</vt:lpstr>
      <vt:lpstr>Songti SC Regular</vt:lpstr>
      <vt:lpstr>Heiti SC Light</vt:lpstr>
      <vt:lpstr>华文中宋</vt:lpstr>
      <vt:lpstr>黑体</vt:lpstr>
      <vt:lpstr>微软雅黑</vt:lpstr>
      <vt:lpstr>Times New Roman</vt:lpstr>
      <vt:lpstr>华文琥珀</vt:lpstr>
      <vt:lpstr>PMingLiU</vt:lpstr>
      <vt:lpstr>MS Gothic</vt:lpstr>
      <vt:lpstr>华文新魏</vt:lpstr>
      <vt:lpstr>Arial Unicode MS</vt:lpstr>
      <vt:lpstr>Segoe Print</vt:lpstr>
      <vt:lpstr>Office 主题</vt:lpstr>
      <vt:lpstr>2_Perception</vt:lpstr>
      <vt:lpstr>7_Perception</vt:lpstr>
      <vt:lpstr>感知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cyx</dc:creator>
  <cp:lastModifiedBy>窦廷军</cp:lastModifiedBy>
  <cp:revision>172</cp:revision>
  <dcterms:created xsi:type="dcterms:W3CDTF">2015-11-16T14:00:00Z</dcterms:created>
  <dcterms:modified xsi:type="dcterms:W3CDTF">2018-03-16T03:58:51Z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