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37"/>
  </p:notesMasterIdLst>
  <p:sldIdLst>
    <p:sldId id="466" r:id="rId4"/>
    <p:sldId id="524" r:id="rId5"/>
    <p:sldId id="452" r:id="rId6"/>
    <p:sldId id="740" r:id="rId7"/>
    <p:sldId id="531" r:id="rId8"/>
    <p:sldId id="668" r:id="rId9"/>
    <p:sldId id="669" r:id="rId10"/>
    <p:sldId id="690" r:id="rId11"/>
    <p:sldId id="691" r:id="rId12"/>
    <p:sldId id="692" r:id="rId13"/>
    <p:sldId id="685" r:id="rId14"/>
    <p:sldId id="698" r:id="rId15"/>
    <p:sldId id="699" r:id="rId16"/>
    <p:sldId id="700" r:id="rId17"/>
    <p:sldId id="701" r:id="rId18"/>
    <p:sldId id="693" r:id="rId19"/>
    <p:sldId id="706" r:id="rId20"/>
    <p:sldId id="707" r:id="rId21"/>
    <p:sldId id="712" r:id="rId22"/>
    <p:sldId id="713" r:id="rId23"/>
    <p:sldId id="715" r:id="rId24"/>
    <p:sldId id="704" r:id="rId25"/>
    <p:sldId id="773" r:id="rId26"/>
    <p:sldId id="727" r:id="rId27"/>
    <p:sldId id="716" r:id="rId28"/>
    <p:sldId id="719" r:id="rId29"/>
    <p:sldId id="720" r:id="rId30"/>
    <p:sldId id="721" r:id="rId31"/>
    <p:sldId id="717" r:id="rId32"/>
    <p:sldId id="718" r:id="rId33"/>
    <p:sldId id="722" r:id="rId34"/>
    <p:sldId id="723" r:id="rId35"/>
    <p:sldId id="726" r:id="rId36"/>
  </p:sldIdLst>
  <p:sldSz cx="12192000" cy="6858000"/>
  <p:notesSz cx="7099300" cy="10234295"/>
  <p:defaultTextStyle>
    <a:defPPr>
      <a:defRPr lang="zh-CN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460" initials="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F0"/>
    <a:srgbClr val="44CEB9"/>
    <a:srgbClr val="8B94A0"/>
    <a:srgbClr val="425267"/>
    <a:srgbClr val="222D38"/>
    <a:srgbClr val="F56A4A"/>
    <a:srgbClr val="2C3946"/>
    <a:srgbClr val="3B4A5D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4578" autoAdjust="0"/>
  </p:normalViewPr>
  <p:slideViewPr>
    <p:cSldViewPr snapToGrid="0" showGuides="1">
      <p:cViewPr varScale="1">
        <p:scale>
          <a:sx n="160" d="100"/>
          <a:sy n="160" d="100"/>
        </p:scale>
        <p:origin x="144" y="306"/>
      </p:cViewPr>
      <p:guideLst>
        <p:guide orient="horz" pos="258"/>
        <p:guide pos="565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5F745E7-466C-4A44-A69F-A36A4C2B65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9AD698A-D66C-4FA1-BBD8-F72AE9E6E7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838200" y="1943099"/>
            <a:ext cx="9829799" cy="1475219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38200" y="3586594"/>
            <a:ext cx="9829799" cy="125210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</p:nvPr>
        </p:nvSpPr>
        <p:spPr>
          <a:xfrm>
            <a:off x="838200" y="271463"/>
            <a:ext cx="10515599" cy="59439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9" y="1797"/>
            <a:ext cx="12187043" cy="68544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9" y="1797"/>
            <a:ext cx="12187043" cy="68544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268760"/>
            <a:ext cx="10959008" cy="79208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HelveticaNeueLT Std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HelveticaNeueLT Std" pitchFamily="34" charset="0"/>
              </a:defRPr>
            </a:lvl1pPr>
          </a:lstStyle>
          <a:p>
            <a:r>
              <a:rPr lang="en-US" dirty="0"/>
              <a:t>TW AUDiO Workshop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174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HelveticaNeueLT Std" pitchFamily="34" charset="0"/>
              </a:defRPr>
            </a:lvl1pPr>
          </a:lstStyle>
          <a:p>
            <a:fld id="{3DF7CC6D-0984-4FF4-A22E-8E9D4EE68529}" type="datetime1">
              <a:rPr lang="de-DE" smtClean="0"/>
            </a:fld>
            <a:r>
              <a:rPr lang="en-US"/>
              <a:t>/ </a:t>
            </a:r>
            <a:r>
              <a:rPr lang="en-US" dirty="0"/>
              <a:t>MP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6055" y="6356350"/>
            <a:ext cx="21363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effectLst/>
                <a:latin typeface="HelveticaNeueLT Std" pitchFamily="34" charset="0"/>
              </a:defRPr>
            </a:lvl1pPr>
          </a:lstStyle>
          <a:p>
            <a:r>
              <a:rPr lang="en-US"/>
              <a:t>slide </a:t>
            </a:r>
            <a:fld id="{78153CCC-0C54-4E1C-8F83-D3326CBC0451}" type="slidenum">
              <a:rPr lang="en-US" smtClean="0"/>
            </a:fld>
            <a:r>
              <a:rPr lang="en-US"/>
              <a:t> of 124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2183632"/>
            <a:ext cx="10515600" cy="14698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3680458"/>
            <a:ext cx="10515600" cy="100769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757365"/>
            <a:ext cx="5157787" cy="9011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728685"/>
            <a:ext cx="5157787" cy="3460977"/>
          </a:xfrm>
        </p:spPr>
        <p:txBody>
          <a:bodyPr/>
          <a:lstStyle/>
          <a:p>
            <a:pPr lvl="0"/>
            <a:r>
              <a:rPr lang="zh-CN" altLang="en-US" dirty="0"/>
              <a:t>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57365"/>
            <a:ext cx="5183188" cy="9011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728685"/>
            <a:ext cx="5183188" cy="3460977"/>
          </a:xfrm>
        </p:spPr>
        <p:txBody>
          <a:bodyPr/>
          <a:lstStyle/>
          <a:p>
            <a:pPr lvl="0"/>
            <a:r>
              <a:rPr lang="zh-CN" altLang="en-US" dirty="0"/>
              <a:t>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1871663"/>
            <a:ext cx="10374271" cy="216296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838200" y="4150180"/>
            <a:ext cx="10374271" cy="14843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749808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49808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350008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098156" y="365125"/>
            <a:ext cx="1255643" cy="5811838"/>
          </a:xfrm>
        </p:spPr>
        <p:txBody>
          <a:bodyPr vert="eaVert"/>
          <a:lstStyle/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090991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6565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0365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165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165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165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165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165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165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165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microsoft.com/office/2007/relationships/hdphoto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microsoft.com/office/2007/relationships/hdphoto" Target="../media/image12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欢迎界面16比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2813" y="-108373"/>
            <a:ext cx="12380807" cy="69629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>
                <a:sym typeface="+mn-ea"/>
              </a:rPr>
              <a:t>线阵列音箱单只的中低频特性：</a:t>
            </a:r>
            <a:endParaRPr lang="zh-CN" altLang="en-US" sz="4800" dirty="0"/>
          </a:p>
        </p:txBody>
      </p:sp>
      <p:sp>
        <p:nvSpPr>
          <p:cNvPr id="4" name="文本框 3"/>
          <p:cNvSpPr txBox="1"/>
          <p:nvPr/>
        </p:nvSpPr>
        <p:spPr>
          <a:xfrm>
            <a:off x="1112520" y="1808480"/>
            <a:ext cx="5073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  <a:buChar char="-"/>
            </a:pPr>
            <a:r>
              <a:rPr lang="zh-CN" altLang="en-US" sz="2800" dirty="0">
                <a:effectLst/>
                <a:sym typeface="+mn-ea"/>
              </a:rPr>
              <a:t>中低频单元指向性</a:t>
            </a:r>
            <a:endParaRPr lang="zh-CN" altLang="en-US" sz="2800" dirty="0">
              <a:effectLst/>
              <a:sym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8" y="2718610"/>
            <a:ext cx="1440160" cy="144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22" y="2707956"/>
            <a:ext cx="1420819" cy="144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30" y="2718610"/>
            <a:ext cx="1460077" cy="144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2238" y="3159599"/>
            <a:ext cx="71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63 Hz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9710" y="3202720"/>
            <a:ext cx="87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125 Hz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00670" y="3159599"/>
            <a:ext cx="87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250 Hz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275" y="2708159"/>
            <a:ext cx="1458739" cy="144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82158" y="3159599"/>
            <a:ext cx="87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500 Hz</a:t>
            </a:r>
            <a:endParaRPr 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112520" y="4338320"/>
            <a:ext cx="750125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  <a:buChar char="-"/>
            </a:pPr>
            <a:r>
              <a:rPr lang="zh-CN" altLang="en-US" sz="2800" dirty="0">
                <a:effectLst/>
                <a:sym typeface="+mn-ea"/>
              </a:rPr>
              <a:t>中低频单无指向性；</a:t>
            </a:r>
            <a:endParaRPr lang="zh-CN" altLang="en-US" sz="2800" dirty="0">
              <a:effectLst/>
              <a:sym typeface="+mn-ea"/>
            </a:endParaRPr>
          </a:p>
          <a:p>
            <a:pPr>
              <a:buFontTx/>
              <a:buChar char="-"/>
            </a:pPr>
            <a:r>
              <a:rPr lang="zh-CN" altLang="en-US" sz="2800" dirty="0">
                <a:effectLst/>
                <a:sym typeface="+mn-ea"/>
              </a:rPr>
              <a:t>箱体尺寸决定单元的距离；</a:t>
            </a:r>
            <a:endParaRPr lang="zh-CN" altLang="en-US" sz="2800" dirty="0">
              <a:effectLst/>
              <a:sym typeface="+mn-ea"/>
            </a:endParaRPr>
          </a:p>
          <a:p>
            <a:pPr>
              <a:buFontTx/>
              <a:buChar char="-"/>
            </a:pPr>
            <a:r>
              <a:rPr lang="zh-CN" altLang="en-US" sz="2800" dirty="0">
                <a:effectLst/>
                <a:sym typeface="+mn-ea"/>
              </a:rPr>
              <a:t>音箱的数量决定阵列的高度；</a:t>
            </a:r>
            <a:endParaRPr lang="zh-CN" altLang="en-US" sz="2800" dirty="0">
              <a:effectLst/>
              <a:sym typeface="+mn-ea"/>
            </a:endParaRPr>
          </a:p>
          <a:p>
            <a:pPr>
              <a:buFontTx/>
              <a:buChar char="-"/>
            </a:pPr>
            <a:r>
              <a:rPr lang="zh-CN" altLang="en-US" sz="2800" dirty="0">
                <a:effectLst/>
                <a:sym typeface="+mn-ea"/>
              </a:rPr>
              <a:t>中低频指向靠阵列的长度来控制。</a:t>
            </a:r>
            <a:endParaRPr lang="zh-CN" altLang="en-US" sz="2800" dirty="0">
              <a:effectLst/>
              <a:sym typeface="+mn-ea"/>
            </a:endParaRPr>
          </a:p>
          <a:p>
            <a:pPr>
              <a:buFontTx/>
              <a:buChar char="-"/>
            </a:pPr>
            <a:endParaRPr lang="zh-CN" altLang="en-US" sz="2800" dirty="0"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9940" y="73374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/>
              <a:t>线性阵列音箱叠加的基本特性</a:t>
            </a:r>
            <a:endParaRPr lang="zh-CN" altLang="en-US" sz="48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90880" y="1877060"/>
            <a:ext cx="4790440" cy="4526280"/>
          </a:xfrm>
        </p:spPr>
        <p:txBody>
          <a:bodyPr/>
          <a:lstStyle/>
          <a:p>
            <a:pPr marL="635" indent="0">
              <a:buNone/>
            </a:pPr>
            <a:r>
              <a:rPr lang="zh-CN" sz="2800" dirty="0"/>
              <a:t>从上置下为</a:t>
            </a:r>
            <a:r>
              <a:rPr lang="en-US" altLang="zh-CN" sz="2800" dirty="0"/>
              <a:t>4</a:t>
            </a:r>
            <a:r>
              <a:rPr lang="zh-CN" altLang="en-US" sz="2800" dirty="0"/>
              <a:t>只、</a:t>
            </a:r>
            <a:r>
              <a:rPr lang="en-US" altLang="zh-CN" sz="2800" dirty="0"/>
              <a:t>3</a:t>
            </a:r>
            <a:r>
              <a:rPr lang="zh-CN" altLang="en-US" sz="2800" dirty="0"/>
              <a:t>只、</a:t>
            </a:r>
            <a:r>
              <a:rPr lang="en-US" altLang="zh-CN" sz="2800" dirty="0"/>
              <a:t>2</a:t>
            </a:r>
            <a:r>
              <a:rPr lang="zh-CN" altLang="en-US" sz="2800" dirty="0"/>
              <a:t>只、</a:t>
            </a:r>
            <a:r>
              <a:rPr lang="en-US" altLang="zh-CN" sz="2800" dirty="0"/>
              <a:t>1</a:t>
            </a:r>
            <a:r>
              <a:rPr lang="zh-CN" altLang="en-US" sz="2800" dirty="0"/>
              <a:t>只音箱的频率响应图；</a:t>
            </a:r>
            <a:endParaRPr lang="zh-CN" altLang="en-US" sz="2800" dirty="0"/>
          </a:p>
          <a:p>
            <a:pPr marL="635" indent="0">
              <a:buNone/>
            </a:pPr>
            <a:endParaRPr lang="zh-CN" altLang="en-US" sz="2800" dirty="0"/>
          </a:p>
          <a:p>
            <a:pPr marL="635" indent="0">
              <a:buNone/>
            </a:pPr>
            <a:r>
              <a:rPr lang="en-US" altLang="zh-CN" sz="2800" dirty="0"/>
              <a:t>1</a:t>
            </a:r>
            <a:r>
              <a:rPr lang="zh-CN" altLang="en-US" sz="2800" dirty="0"/>
              <a:t>只到</a:t>
            </a:r>
            <a:r>
              <a:rPr lang="en-US" altLang="zh-CN" sz="2800" dirty="0"/>
              <a:t>2</a:t>
            </a:r>
            <a:r>
              <a:rPr lang="zh-CN" altLang="en-US" sz="2800" dirty="0"/>
              <a:t>只的能量是叠加</a:t>
            </a:r>
            <a:r>
              <a:rPr lang="en-US" altLang="zh-CN" sz="2800" dirty="0"/>
              <a:t>6dB</a:t>
            </a:r>
            <a:r>
              <a:rPr lang="zh-CN" altLang="en-US" sz="2800" dirty="0"/>
              <a:t>；</a:t>
            </a:r>
            <a:endParaRPr lang="zh-CN" altLang="en-US" sz="2800" dirty="0"/>
          </a:p>
          <a:p>
            <a:pPr marL="635" indent="0">
              <a:buNone/>
            </a:pPr>
            <a:r>
              <a:rPr lang="en-US" altLang="zh-CN" sz="2800" dirty="0"/>
              <a:t>2</a:t>
            </a:r>
            <a:r>
              <a:rPr lang="zh-CN" altLang="en-US" sz="2800" dirty="0"/>
              <a:t>只到</a:t>
            </a:r>
            <a:r>
              <a:rPr lang="en-US" altLang="zh-CN" sz="2800" dirty="0"/>
              <a:t>4</a:t>
            </a:r>
            <a:r>
              <a:rPr lang="zh-CN" altLang="en-US" sz="2800" dirty="0"/>
              <a:t>只的能量是叠加</a:t>
            </a:r>
            <a:r>
              <a:rPr lang="en-US" altLang="zh-CN" sz="2800" dirty="0"/>
              <a:t>6dB</a:t>
            </a:r>
            <a:r>
              <a:rPr lang="zh-CN" altLang="en-US" sz="2800" dirty="0"/>
              <a:t>；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高频段几乎没有叠加；</a:t>
            </a:r>
            <a:endParaRPr lang="zh-CN" altLang="en-US" sz="2800" dirty="0"/>
          </a:p>
          <a:p>
            <a:pPr marL="635" indent="0">
              <a:buNone/>
            </a:pP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线阵列高音能量通过叠加增强的量有限。</a:t>
            </a:r>
            <a:endParaRPr lang="zh-CN" altLang="en-US" sz="2800" dirty="0"/>
          </a:p>
        </p:txBody>
      </p:sp>
      <p:pic>
        <p:nvPicPr>
          <p:cNvPr id="3" name="图片 2" descr="68140092840114100"/>
          <p:cNvPicPr>
            <a:picLocks noChangeAspect="1"/>
          </p:cNvPicPr>
          <p:nvPr/>
        </p:nvPicPr>
        <p:blipFill>
          <a:blip r:embed="rId1"/>
          <a:srcRect l="-2986" t="18944" r="2986" b="1920"/>
          <a:stretch>
            <a:fillRect/>
          </a:stretch>
        </p:blipFill>
        <p:spPr>
          <a:xfrm rot="10800000">
            <a:off x="5074920" y="1657350"/>
            <a:ext cx="7081520" cy="43478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9940" y="73374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/>
              <a:t>线性阵列音箱高低频叠加对比</a:t>
            </a:r>
            <a:endParaRPr lang="en-US" altLang="zh-CN" sz="4800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67" y="4283885"/>
            <a:ext cx="8214887" cy="189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/>
          <p:nvPr/>
        </p:nvSpPr>
        <p:spPr>
          <a:xfrm>
            <a:off x="4987166" y="4999982"/>
            <a:ext cx="721236" cy="98824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94647" y="4664584"/>
            <a:ext cx="721236" cy="13260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5055746" y="4687146"/>
            <a:ext cx="75171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96 dB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9021792" y="4388693"/>
            <a:ext cx="86409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104 dB</a:t>
            </a:r>
            <a:endParaRPr lang="en-US" sz="1400" dirty="0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84"/>
          <a:stretch>
            <a:fillRect/>
          </a:stretch>
        </p:blipFill>
        <p:spPr bwMode="auto">
          <a:xfrm>
            <a:off x="6557899" y="2041286"/>
            <a:ext cx="4013993" cy="21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394903" y="2045414"/>
            <a:ext cx="4070234" cy="210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217170" y="1877060"/>
            <a:ext cx="7501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</a:pPr>
            <a:r>
              <a:rPr lang="zh-CN" altLang="en-US" sz="2800" dirty="0">
                <a:effectLst/>
                <a:sym typeface="+mn-ea"/>
              </a:rPr>
              <a:t>开第八只</a:t>
            </a:r>
            <a:endParaRPr lang="zh-CN" altLang="en-US" sz="2800" dirty="0"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9940" y="73374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/>
              <a:t>线性阵列音箱叠加的基本特性</a:t>
            </a:r>
            <a:endParaRPr lang="zh-CN" altLang="en-US" sz="48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736" y="4325615"/>
            <a:ext cx="8214880" cy="189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/>
          <p:nvPr/>
        </p:nvSpPr>
        <p:spPr>
          <a:xfrm>
            <a:off x="4921126" y="4697604"/>
            <a:ext cx="721236" cy="132364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28607" y="4697604"/>
            <a:ext cx="721236" cy="13260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946161" y="4364543"/>
            <a:ext cx="75171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104 dB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955752" y="4421713"/>
            <a:ext cx="86409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104 dB</a:t>
            </a:r>
            <a:endParaRPr lang="en-US" sz="1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6"/>
          <a:stretch>
            <a:fillRect/>
          </a:stretch>
        </p:blipFill>
        <p:spPr bwMode="auto">
          <a:xfrm>
            <a:off x="2315776" y="2074306"/>
            <a:ext cx="4060600" cy="211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0"/>
          <a:stretch>
            <a:fillRect/>
          </a:stretch>
        </p:blipFill>
        <p:spPr bwMode="auto">
          <a:xfrm>
            <a:off x="6492240" y="2074304"/>
            <a:ext cx="3953368" cy="211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217170" y="1877060"/>
            <a:ext cx="7501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</a:pPr>
            <a:r>
              <a:rPr lang="zh-CN" altLang="en-US" sz="2800" dirty="0">
                <a:effectLst/>
                <a:sym typeface="+mn-ea"/>
              </a:rPr>
              <a:t>开第七八只</a:t>
            </a:r>
            <a:endParaRPr lang="zh-CN" altLang="en-US" sz="2800" dirty="0"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9940" y="73374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/>
              <a:t>线性阵列音箱叠加的基本特性</a:t>
            </a:r>
            <a:endParaRPr lang="zh-CN" altLang="en-US" sz="4800" dirty="0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91" y="4309933"/>
            <a:ext cx="8149429" cy="187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8301" y="4428363"/>
            <a:ext cx="721236" cy="158370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14"/>
          <p:cNvSpPr/>
          <p:nvPr/>
        </p:nvSpPr>
        <p:spPr>
          <a:xfrm>
            <a:off x="9155302" y="4681094"/>
            <a:ext cx="721236" cy="13260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195716" y="4462333"/>
            <a:ext cx="75171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109 dB</a:t>
            </a:r>
            <a:endParaRPr lang="en-US" sz="1400" dirty="0"/>
          </a:p>
        </p:txBody>
      </p:sp>
      <p:sp>
        <p:nvSpPr>
          <p:cNvPr id="9" name="TextBox 17"/>
          <p:cNvSpPr txBox="1"/>
          <p:nvPr/>
        </p:nvSpPr>
        <p:spPr>
          <a:xfrm>
            <a:off x="9182447" y="4405203"/>
            <a:ext cx="86409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104 dB</a:t>
            </a:r>
            <a:endParaRPr lang="en-US" sz="1400" dirty="0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02"/>
          <a:stretch>
            <a:fillRect/>
          </a:stretch>
        </p:blipFill>
        <p:spPr bwMode="auto">
          <a:xfrm>
            <a:off x="6784260" y="2048100"/>
            <a:ext cx="3921054" cy="21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573968" y="2043892"/>
            <a:ext cx="4075476" cy="209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217170" y="1877060"/>
            <a:ext cx="7501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</a:pPr>
            <a:r>
              <a:rPr lang="zh-CN" altLang="en-US" sz="2800" dirty="0">
                <a:effectLst/>
                <a:sym typeface="+mn-ea"/>
              </a:rPr>
              <a:t>开第四到八只</a:t>
            </a:r>
            <a:endParaRPr lang="zh-CN" altLang="en-US" sz="2800" dirty="0"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9940" y="73374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/>
              <a:t>线性阵列音箱叠加的基本特性</a:t>
            </a:r>
            <a:endParaRPr lang="zh-CN" altLang="en-US" sz="4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15" y="4359905"/>
            <a:ext cx="8124409" cy="187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96691" y="4631226"/>
            <a:ext cx="721236" cy="141981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14"/>
          <p:cNvSpPr/>
          <p:nvPr/>
        </p:nvSpPr>
        <p:spPr>
          <a:xfrm>
            <a:off x="8973692" y="4722369"/>
            <a:ext cx="721236" cy="13260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022041" y="4350380"/>
            <a:ext cx="75171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106 dB</a:t>
            </a:r>
            <a:endParaRPr lang="en-US" sz="1400" dirty="0"/>
          </a:p>
        </p:txBody>
      </p:sp>
      <p:sp>
        <p:nvSpPr>
          <p:cNvPr id="9" name="TextBox 17"/>
          <p:cNvSpPr txBox="1"/>
          <p:nvPr/>
        </p:nvSpPr>
        <p:spPr>
          <a:xfrm>
            <a:off x="9000837" y="4446478"/>
            <a:ext cx="86409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104 dB</a:t>
            </a:r>
            <a:endParaRPr lang="en-US" sz="14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1"/>
          <a:stretch>
            <a:fillRect/>
          </a:stretch>
        </p:blipFill>
        <p:spPr bwMode="auto">
          <a:xfrm>
            <a:off x="2412502" y="2089375"/>
            <a:ext cx="4055918" cy="21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9"/>
          <a:stretch>
            <a:fillRect/>
          </a:stretch>
        </p:blipFill>
        <p:spPr bwMode="auto">
          <a:xfrm>
            <a:off x="6655053" y="2071784"/>
            <a:ext cx="3875571" cy="215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217170" y="1877060"/>
            <a:ext cx="7501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</a:pPr>
            <a:r>
              <a:rPr lang="zh-CN" altLang="en-US" sz="2800" dirty="0">
                <a:effectLst/>
                <a:sym typeface="+mn-ea"/>
              </a:rPr>
              <a:t>开全部八只</a:t>
            </a:r>
            <a:endParaRPr lang="zh-CN" altLang="en-US" sz="2800" dirty="0"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>
                <a:sym typeface="+mn-ea"/>
              </a:rPr>
              <a:t>线性阵列扬声器的突出特点：</a:t>
            </a:r>
            <a:endParaRPr lang="zh-CN" altLang="en-US" sz="4800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90880" y="1877060"/>
            <a:ext cx="9328150" cy="4526280"/>
          </a:xfrm>
        </p:spPr>
        <p:txBody>
          <a:bodyPr/>
          <a:lstStyle/>
          <a:p>
            <a:pPr marL="635" indent="0">
              <a:buNone/>
            </a:pPr>
            <a:r>
              <a:rPr lang="en-US" sz="2800" dirty="0"/>
              <a:t>1</a:t>
            </a:r>
            <a:r>
              <a:rPr lang="zh-CN" altLang="en-US" sz="2800" dirty="0"/>
              <a:t>、</a:t>
            </a:r>
            <a:r>
              <a:rPr lang="zh-CN" sz="2800" dirty="0"/>
              <a:t>线性阵列扬声器，中低频没有指向性；</a:t>
            </a:r>
            <a:endParaRPr lang="zh-CN" sz="2800" dirty="0"/>
          </a:p>
          <a:p>
            <a:pPr marL="635" indent="0">
              <a:buNone/>
            </a:pPr>
            <a:r>
              <a:rPr lang="en-US" altLang="zh-CN" sz="2800" dirty="0"/>
              <a:t>2</a:t>
            </a:r>
            <a:r>
              <a:rPr lang="zh-CN" altLang="en-US" sz="2800" dirty="0"/>
              <a:t>、中低频</a:t>
            </a:r>
            <a:r>
              <a:rPr lang="zh-CN" sz="2800" dirty="0"/>
              <a:t>能量可通过数量的增加，而得到</a:t>
            </a:r>
            <a:r>
              <a:rPr lang="zh-CN" sz="2800" dirty="0">
                <a:solidFill>
                  <a:srgbClr val="FF0000"/>
                </a:solidFill>
              </a:rPr>
              <a:t>明显提升</a:t>
            </a:r>
            <a:r>
              <a:rPr lang="zh-CN" sz="2800" dirty="0"/>
              <a:t>；</a:t>
            </a:r>
            <a:endParaRPr lang="zh-CN" sz="2800" dirty="0"/>
          </a:p>
          <a:p>
            <a:pPr marL="635" indent="0">
              <a:buNone/>
            </a:pPr>
            <a:r>
              <a:rPr lang="en-US" altLang="zh-CN" sz="2800" dirty="0"/>
              <a:t>3</a:t>
            </a:r>
            <a:r>
              <a:rPr lang="zh-CN" altLang="en-US" sz="2800" dirty="0"/>
              <a:t>、线性阵列扬声器，高频垂直方向有很强的指向性；</a:t>
            </a:r>
            <a:endParaRPr lang="zh-CN" altLang="en-US" sz="2800" dirty="0"/>
          </a:p>
          <a:p>
            <a:pPr marL="635" indent="0">
              <a:buNone/>
            </a:pPr>
            <a:r>
              <a:rPr lang="en-US" altLang="zh-CN" sz="2800" dirty="0"/>
              <a:t>4</a:t>
            </a:r>
            <a:r>
              <a:rPr lang="zh-CN" altLang="en-US" sz="2800" dirty="0"/>
              <a:t>、高频能量不能通过数量的增加，而得到明显提升。</a:t>
            </a:r>
            <a:endParaRPr lang="zh-CN" altLang="en-US" sz="2800" dirty="0"/>
          </a:p>
          <a:p>
            <a:pPr marL="635" indent="0">
              <a:buNone/>
            </a:pPr>
            <a:endParaRPr lang="zh-CN" altLang="en-US" sz="2800" dirty="0"/>
          </a:p>
          <a:p>
            <a:pPr marL="635" indent="0">
              <a:buNone/>
            </a:pPr>
            <a:r>
              <a:rPr lang="en-US" altLang="zh-CN" sz="2800" dirty="0"/>
              <a:t>——</a:t>
            </a:r>
            <a:r>
              <a:rPr lang="zh-CN" altLang="en-US" sz="2800" dirty="0"/>
              <a:t>线性阵列的高频能量是指哪里，就打哪里，非常珍贵！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                                             </a:t>
            </a:r>
            <a:r>
              <a:rPr lang="zh-CN" altLang="en-US" sz="4000" dirty="0">
                <a:solidFill>
                  <a:srgbClr val="FF0000"/>
                </a:solidFill>
              </a:rPr>
              <a:t> 痛点！！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2765" y="409259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4800">
                <a:sym typeface="+mn-ea"/>
              </a:rPr>
              <a:t>线性阵列扬声器高频垂直角度上出现干扰</a:t>
            </a:r>
            <a:endParaRPr lang="zh-CN" altLang="en-US" sz="4800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65480" y="1868805"/>
            <a:ext cx="9328150" cy="4526280"/>
          </a:xfrm>
        </p:spPr>
        <p:txBody>
          <a:bodyPr>
            <a:normAutofit/>
          </a:bodyPr>
          <a:lstStyle/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en-US" sz="2800" dirty="0"/>
          </a:p>
          <a:p>
            <a:pPr marL="635" indent="0">
              <a:buNone/>
            </a:pP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8" name="图片 7" descr="207442014121757108"/>
          <p:cNvPicPr>
            <a:picLocks noChangeAspect="1"/>
          </p:cNvPicPr>
          <p:nvPr/>
        </p:nvPicPr>
        <p:blipFill>
          <a:blip r:embed="rId1"/>
          <a:srcRect b="15794"/>
          <a:stretch>
            <a:fillRect/>
          </a:stretch>
        </p:blipFill>
        <p:spPr>
          <a:xfrm>
            <a:off x="1178560" y="1412875"/>
            <a:ext cx="10058400" cy="291147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4175760" y="3121660"/>
            <a:ext cx="1125855" cy="12026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4244340" y="2827020"/>
            <a:ext cx="4384040" cy="1463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4192905" y="2976880"/>
            <a:ext cx="6099175" cy="13220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9035" y="4198620"/>
            <a:ext cx="3051810" cy="2131060"/>
          </a:xfrm>
          <a:prstGeom prst="rect">
            <a:avLst/>
          </a:prstGeom>
        </p:spPr>
      </p:pic>
      <p:pic>
        <p:nvPicPr>
          <p:cNvPr id="9" name="图片 8" descr="IV6D)ILG_0(QG}YYJQT%GW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430" y="4378960"/>
            <a:ext cx="5434965" cy="177038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8645525" y="4959350"/>
            <a:ext cx="1211580" cy="104902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101580" y="4378960"/>
            <a:ext cx="1637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高频衰减快，打不远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993630" y="5113655"/>
            <a:ext cx="22034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635" indent="0">
              <a:buNone/>
            </a:pPr>
            <a:r>
              <a:rPr lang="zh-CN" altLang="en-US" sz="2800" dirty="0">
                <a:sym typeface="+mn-ea"/>
              </a:rPr>
              <a:t>  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 痛点！！！</a:t>
            </a:r>
            <a:endParaRPr lang="zh-CN" alt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9535" y="1552575"/>
            <a:ext cx="1637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7.5</a:t>
            </a:r>
            <a:r>
              <a:rPr lang="zh-CN" altLang="en-US"/>
              <a:t>°垂直角</a:t>
            </a:r>
            <a:endParaRPr lang="zh-CN" altLang="en-US"/>
          </a:p>
          <a:p>
            <a:r>
              <a:rPr lang="zh-CN" altLang="en-US"/>
              <a:t>阵列音箱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4800">
                <a:sym typeface="+mn-ea"/>
              </a:rPr>
              <a:t>二、线性阵列扬声器指向性的改变方法比较</a:t>
            </a:r>
            <a:endParaRPr lang="zh-CN" altLang="en-US" sz="4800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96857" y="2104166"/>
            <a:ext cx="9328150" cy="3418093"/>
          </a:xfrm>
        </p:spPr>
        <p:txBody>
          <a:bodyPr/>
          <a:lstStyle/>
          <a:p>
            <a:pPr marL="635" indent="0">
              <a:buNone/>
            </a:pPr>
            <a:r>
              <a:rPr lang="zh-CN" altLang="en-US" sz="3200" dirty="0"/>
              <a:t>改变的目的：</a:t>
            </a:r>
            <a:endParaRPr lang="zh-CN" altLang="en-US" sz="3200" dirty="0"/>
          </a:p>
          <a:p>
            <a:pPr marL="635" indent="0">
              <a:buNone/>
            </a:pPr>
            <a:r>
              <a:rPr lang="zh-CN" altLang="en-US" sz="3200" dirty="0"/>
              <a:t>控制高频的</a:t>
            </a:r>
            <a:r>
              <a:rPr lang="zh-CN" altLang="en-US" sz="3200" dirty="0">
                <a:solidFill>
                  <a:srgbClr val="FF0000"/>
                </a:solidFill>
              </a:rPr>
              <a:t>指向，</a:t>
            </a:r>
            <a:r>
              <a:rPr lang="zh-CN" altLang="en-US" sz="3200" dirty="0"/>
              <a:t>实质是高频的</a:t>
            </a:r>
            <a:r>
              <a:rPr lang="zh-CN" altLang="en-US" sz="3200" dirty="0">
                <a:solidFill>
                  <a:srgbClr val="FF0000"/>
                </a:solidFill>
              </a:rPr>
              <a:t>能量</a:t>
            </a:r>
            <a:r>
              <a:rPr lang="zh-CN" altLang="en-US" sz="3200" dirty="0">
                <a:solidFill>
                  <a:schemeClr val="tx1"/>
                </a:solidFill>
              </a:rPr>
              <a:t>。</a:t>
            </a:r>
            <a:endParaRPr lang="zh-CN" altLang="en-US" sz="3200" dirty="0">
              <a:solidFill>
                <a:schemeClr val="tx1"/>
              </a:solidFill>
            </a:endParaRPr>
          </a:p>
          <a:p>
            <a:pPr marL="635" indent="0">
              <a:buNone/>
            </a:pPr>
            <a:endParaRPr lang="en-US" altLang="zh-CN" sz="2800" dirty="0">
              <a:solidFill>
                <a:schemeClr val="tx1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chemeClr val="tx1"/>
              </a:solidFill>
            </a:endParaRPr>
          </a:p>
          <a:p>
            <a:pPr marL="635" indent="0">
              <a:buNone/>
            </a:pPr>
            <a:r>
              <a:rPr lang="zh-CN" altLang="en-US" sz="2800" dirty="0">
                <a:solidFill>
                  <a:schemeClr val="tx1"/>
                </a:solidFill>
              </a:rPr>
              <a:t>改变的方向：</a:t>
            </a:r>
            <a:endParaRPr lang="zh-CN" altLang="en-US" sz="2800" dirty="0">
              <a:solidFill>
                <a:schemeClr val="tx1"/>
              </a:solidFill>
            </a:endParaRPr>
          </a:p>
          <a:p>
            <a:pPr marL="635" indent="0">
              <a:buNone/>
            </a:pPr>
            <a:r>
              <a:rPr lang="zh-CN" altLang="en-US" sz="2800" dirty="0">
                <a:solidFill>
                  <a:schemeClr val="tx1"/>
                </a:solidFill>
              </a:rPr>
              <a:t>垂直方向：针对观众纵深、剖面角度以及声源干涉而改变覆盖角。</a:t>
            </a:r>
            <a:endParaRPr lang="zh-CN" altLang="en-US" sz="2800" dirty="0">
              <a:solidFill>
                <a:schemeClr val="tx1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4800" dirty="0">
                <a:sym typeface="+mn-ea"/>
              </a:rPr>
              <a:t>垂直方向的改变方案一：多角度多型号音箱</a:t>
            </a:r>
            <a:endParaRPr lang="zh-CN" altLang="en-US" sz="4800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1641475"/>
            <a:ext cx="7000240" cy="4526280"/>
          </a:xfrm>
        </p:spPr>
        <p:txBody>
          <a:bodyPr/>
          <a:lstStyle/>
          <a:p>
            <a:pPr marL="635" indent="0">
              <a:buNone/>
            </a:pPr>
            <a:r>
              <a:rPr lang="en-US" sz="3200" dirty="0"/>
              <a:t>OUTLINE</a:t>
            </a:r>
            <a:r>
              <a:rPr lang="zh-CN" altLang="en-US" sz="3200" dirty="0"/>
              <a:t>的</a:t>
            </a:r>
            <a:r>
              <a:rPr lang="en-US" altLang="zh-CN" sz="3200" dirty="0"/>
              <a:t>GTO</a:t>
            </a:r>
            <a:r>
              <a:rPr lang="zh-CN" altLang="en-US" sz="3200" dirty="0"/>
              <a:t>制作两个不同角度的阵列音箱；</a:t>
            </a:r>
            <a:endParaRPr lang="zh-CN" altLang="en-US" sz="3200" dirty="0"/>
          </a:p>
          <a:p>
            <a:pPr marL="635" indent="0">
              <a:buNone/>
            </a:pPr>
            <a:endParaRPr lang="zh-CN" altLang="en-US" sz="3200" dirty="0">
              <a:solidFill>
                <a:schemeClr val="tx1"/>
              </a:solidFill>
            </a:endParaRPr>
          </a:p>
          <a:p>
            <a:pPr marL="635" indent="0">
              <a:buNone/>
            </a:pPr>
            <a:r>
              <a:rPr lang="en-US" altLang="zh-CN" sz="2400" dirty="0"/>
              <a:t>GTO C-12</a:t>
            </a:r>
            <a:r>
              <a:rPr lang="zh-CN" altLang="en-US" sz="2400" dirty="0"/>
              <a:t>：水平角度：</a:t>
            </a:r>
            <a:r>
              <a:rPr lang="en-US" altLang="zh-CN" sz="2400" dirty="0"/>
              <a:t>90</a:t>
            </a:r>
            <a:r>
              <a:rPr lang="zh-CN" altLang="en-US" sz="2400" dirty="0"/>
              <a:t>°</a:t>
            </a:r>
            <a:r>
              <a:rPr lang="en-US" altLang="zh-CN" sz="2400" dirty="0"/>
              <a:t>,</a:t>
            </a:r>
            <a:r>
              <a:rPr lang="zh-CN" altLang="en-US" sz="2400" dirty="0"/>
              <a:t>垂直窄角；</a:t>
            </a:r>
            <a:endParaRPr lang="zh-CN" altLang="en-US" sz="2400" dirty="0"/>
          </a:p>
          <a:p>
            <a:pPr marL="635" indent="0">
              <a:buNone/>
            </a:pPr>
            <a:endParaRPr lang="zh-CN" altLang="en-US" sz="24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4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400" dirty="0">
              <a:solidFill>
                <a:srgbClr val="FF0000"/>
              </a:solidFill>
            </a:endParaRPr>
          </a:p>
          <a:p>
            <a:pPr marL="635" indent="0">
              <a:buNone/>
            </a:pPr>
            <a:r>
              <a:rPr lang="en-US" altLang="zh-CN" sz="2400" dirty="0"/>
              <a:t>GTO-DF</a:t>
            </a:r>
            <a:r>
              <a:rPr lang="zh-CN" altLang="en-US" sz="2400" dirty="0"/>
              <a:t>：水平角度：</a:t>
            </a:r>
            <a:r>
              <a:rPr lang="en-US" altLang="zh-CN" sz="2400" dirty="0"/>
              <a:t>120</a:t>
            </a:r>
            <a:r>
              <a:rPr lang="zh-CN" altLang="en-US" sz="2400" dirty="0"/>
              <a:t>°，垂直角度：</a:t>
            </a:r>
            <a:r>
              <a:rPr lang="en-US" altLang="zh-CN" sz="2400" dirty="0"/>
              <a:t>25</a:t>
            </a:r>
            <a:r>
              <a:rPr lang="zh-CN" altLang="en-US" sz="2400" dirty="0"/>
              <a:t>°</a:t>
            </a:r>
            <a:endParaRPr lang="zh-CN" altLang="en-US" sz="24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5285" y="2299335"/>
            <a:ext cx="3587115" cy="1779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420" y="4210050"/>
            <a:ext cx="3376295" cy="19577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6829" y="251982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</a:rPr>
              <a:t>《线阵列扬声器垂直角度连续可变技术的实现》</a:t>
            </a:r>
            <a:br>
              <a:rPr lang="zh-CN" altLang="en-US" sz="4400" dirty="0">
                <a:latin typeface="黑体" panose="02010609060101010101" charset="-122"/>
                <a:ea typeface="黑体" panose="02010609060101010101" charset="-122"/>
              </a:rPr>
            </a:br>
            <a:br>
              <a:rPr lang="en-US" altLang="zh-CN" dirty="0">
                <a:latin typeface="黑体" panose="02010609060101010101" charset="-122"/>
                <a:ea typeface="黑体" panose="02010609060101010101" charset="-122"/>
              </a:rPr>
            </a:br>
            <a:r>
              <a:rPr lang="zh-CN" altLang="en-US" sz="4000" dirty="0">
                <a:latin typeface="黑体" panose="02010609060101010101" charset="-122"/>
                <a:ea typeface="黑体" panose="02010609060101010101" charset="-122"/>
              </a:rPr>
              <a:t>主讲：郭思程</a:t>
            </a:r>
            <a:endParaRPr lang="zh-CN" altLang="en-US" sz="40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>
                <a:sym typeface="+mn-ea"/>
              </a:rPr>
              <a:t>垂直方向的改变方案：</a:t>
            </a:r>
            <a:endParaRPr lang="zh-CN" altLang="en-US" sz="4800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1641475"/>
            <a:ext cx="7000240" cy="4526280"/>
          </a:xfrm>
        </p:spPr>
        <p:txBody>
          <a:bodyPr/>
          <a:lstStyle/>
          <a:p>
            <a:pPr marL="635" indent="0">
              <a:buNone/>
            </a:pPr>
            <a:r>
              <a:rPr lang="zh-CN" altLang="en-US" sz="2400" dirty="0">
                <a:solidFill>
                  <a:schemeClr val="tx1"/>
                </a:solidFill>
              </a:rPr>
              <a:t>组合使用时，最底下一只为宽角度。</a:t>
            </a:r>
            <a:endParaRPr lang="zh-CN" altLang="en-US" sz="2400" dirty="0">
              <a:solidFill>
                <a:schemeClr val="tx1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8175" y="570230"/>
            <a:ext cx="3249930" cy="5205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5" y="2189480"/>
            <a:ext cx="7140575" cy="39782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4800" dirty="0">
                <a:sym typeface="+mn-ea"/>
              </a:rPr>
              <a:t>垂直方向的改变方案二：多通道电子控制</a:t>
            </a:r>
            <a:endParaRPr lang="zh-CN" altLang="en-US" sz="4800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09600" y="1641475"/>
            <a:ext cx="4121150" cy="4526280"/>
          </a:xfrm>
        </p:spPr>
        <p:txBody>
          <a:bodyPr>
            <a:normAutofit/>
          </a:bodyPr>
          <a:lstStyle/>
          <a:p>
            <a:pPr marL="635" indent="0">
              <a:buNone/>
            </a:pPr>
            <a:r>
              <a:rPr lang="en-US" altLang="zh-CN" sz="2800" dirty="0">
                <a:solidFill>
                  <a:schemeClr val="tx1"/>
                </a:solidFill>
              </a:rPr>
              <a:t>EAW </a:t>
            </a:r>
            <a:r>
              <a:rPr lang="zh-CN" altLang="en-US" sz="2800" dirty="0">
                <a:solidFill>
                  <a:schemeClr val="tx1"/>
                </a:solidFill>
              </a:rPr>
              <a:t>Anya不能简单地归类为一款音箱，它代表着一种全新的概念：</a:t>
            </a:r>
            <a:r>
              <a:rPr lang="zh-CN" altLang="en-US" sz="2800" dirty="0">
                <a:solidFill>
                  <a:srgbClr val="FF0000"/>
                </a:solidFill>
              </a:rPr>
              <a:t>自适应调整</a:t>
            </a:r>
            <a:r>
              <a:rPr lang="zh-CN" altLang="en-US" sz="2800" dirty="0">
                <a:solidFill>
                  <a:schemeClr val="tx1"/>
                </a:solidFill>
              </a:rPr>
              <a:t>。可快速生成几乎所有的三维波阵面。每只Anya模块都包括22个喇叭单元，由22个功放模块单独驱动，同时由22个DSP通道单独处理。Anya音箱组</a:t>
            </a:r>
            <a:r>
              <a:rPr lang="zh-CN" altLang="en-US" sz="2800" dirty="0">
                <a:solidFill>
                  <a:srgbClr val="FF0000"/>
                </a:solidFill>
              </a:rPr>
              <a:t>笔直吊挂</a:t>
            </a:r>
            <a:endParaRPr lang="zh-CN" altLang="en-US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2664" t="11328" r="13347" b="4887"/>
          <a:stretch>
            <a:fillRect/>
          </a:stretch>
        </p:blipFill>
        <p:spPr>
          <a:xfrm>
            <a:off x="8146415" y="4036060"/>
            <a:ext cx="3772535" cy="2165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415" y="1641475"/>
            <a:ext cx="3702050" cy="23609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705" y="1596390"/>
            <a:ext cx="3091815" cy="46170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4800">
                <a:sym typeface="+mn-ea"/>
              </a:rPr>
              <a:t>三、</a:t>
            </a:r>
            <a:r>
              <a:rPr lang="en-US" altLang="zh-CN" sz="4800">
                <a:sym typeface="+mn-ea"/>
              </a:rPr>
              <a:t>线阵列扬声器垂直覆盖角度可变技术的应用</a:t>
            </a:r>
            <a:endParaRPr lang="en-US" altLang="zh-CN" sz="4800">
              <a:sym typeface="+mn-ea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90880" y="1877060"/>
            <a:ext cx="5782310" cy="4526280"/>
          </a:xfrm>
        </p:spPr>
        <p:txBody>
          <a:bodyPr>
            <a:normAutofit lnSpcReduction="10000"/>
          </a:bodyPr>
          <a:lstStyle/>
          <a:p>
            <a:pPr marL="635" indent="0">
              <a:buNone/>
            </a:pPr>
            <a:r>
              <a:rPr lang="zh-CN" altLang="en-US" sz="2800" dirty="0"/>
              <a:t>垂直分散技术（</a:t>
            </a:r>
            <a:r>
              <a:rPr lang="en-US" altLang="zh-CN" sz="2800" dirty="0"/>
              <a:t>Vertical Dispersion</a:t>
            </a:r>
            <a:r>
              <a:rPr lang="zh-CN" altLang="en-US" sz="2800" dirty="0"/>
              <a:t>）：德国</a:t>
            </a:r>
            <a:r>
              <a:rPr lang="en-US" altLang="zh-CN" sz="2800" dirty="0"/>
              <a:t>KS</a:t>
            </a:r>
            <a:r>
              <a:rPr lang="zh-CN" altLang="en-US" sz="2800" dirty="0"/>
              <a:t>全新研发的独特高音波导技术，在一个波导号角中，通过调节，可使阵列高音的垂直的覆盖角度在</a:t>
            </a:r>
            <a:r>
              <a:rPr lang="en-US" altLang="zh-CN" sz="2800" dirty="0"/>
              <a:t>0</a:t>
            </a:r>
            <a:r>
              <a:rPr lang="zh-CN" altLang="en-US" sz="2800" dirty="0"/>
              <a:t>°和</a:t>
            </a:r>
            <a:r>
              <a:rPr lang="en-US" altLang="zh-CN" sz="2800" dirty="0"/>
              <a:t>10</a:t>
            </a:r>
            <a:r>
              <a:rPr lang="zh-CN" altLang="en-US" sz="2800" dirty="0"/>
              <a:t>°之间连续无级转换。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配合</a:t>
            </a:r>
            <a:r>
              <a:rPr lang="en-US" altLang="zh-CN" sz="2800" dirty="0"/>
              <a:t>KS</a:t>
            </a:r>
            <a:r>
              <a:rPr lang="zh-CN" altLang="en-US" sz="2800" dirty="0"/>
              <a:t>独有的</a:t>
            </a:r>
            <a:r>
              <a:rPr lang="en-US" altLang="zh-CN" sz="2800" dirty="0">
                <a:solidFill>
                  <a:srgbClr val="FF0000"/>
                </a:solidFill>
                <a:uFillTx/>
                <a:sym typeface="+mn-ea"/>
              </a:rPr>
              <a:t>FIRTEC</a:t>
            </a:r>
            <a:r>
              <a:rPr lang="en-US" altLang="zh-CN" sz="2000" baseline="70000" dirty="0">
                <a:solidFill>
                  <a:srgbClr val="FF0000"/>
                </a:solidFill>
                <a:uFillTx/>
                <a:sym typeface="+mn-ea"/>
              </a:rPr>
              <a:t>TM</a:t>
            </a:r>
            <a:r>
              <a:rPr lang="zh-CN" altLang="en-US" sz="2800" dirty="0">
                <a:sym typeface="+mn-ea"/>
              </a:rPr>
              <a:t>对系统重新处理，重现完美的指向和音色</a:t>
            </a:r>
            <a:endParaRPr lang="zh-CN" altLang="en-US" sz="2800" dirty="0">
              <a:sym typeface="+mn-ea"/>
            </a:endParaRPr>
          </a:p>
          <a:p>
            <a:pPr marL="635" indent="0">
              <a:buNone/>
            </a:pPr>
            <a:endParaRPr lang="zh-CN" altLang="en-US" sz="2000" dirty="0">
              <a:solidFill>
                <a:srgbClr val="FF0000"/>
              </a:solidFill>
              <a:uFillTx/>
              <a:sym typeface="+mn-ea"/>
            </a:endParaRPr>
          </a:p>
          <a:p>
            <a:pPr marL="635" indent="0">
              <a:buNone/>
            </a:pPr>
            <a:endParaRPr lang="en-US" altLang="zh-CN" sz="2000" dirty="0">
              <a:solidFill>
                <a:srgbClr val="FF0000"/>
              </a:solidFill>
              <a:uFillTx/>
              <a:sym typeface="+mn-ea"/>
            </a:endParaRPr>
          </a:p>
          <a:p>
            <a:pPr marL="635" indent="0">
              <a:buNone/>
            </a:pPr>
            <a:endParaRPr lang="en-US" altLang="zh-CN" sz="2000" baseline="70000" dirty="0">
              <a:solidFill>
                <a:srgbClr val="FF0000"/>
              </a:solidFill>
              <a:uFillTx/>
              <a:sym typeface="+mn-ea"/>
            </a:endParaRPr>
          </a:p>
          <a:p>
            <a:pPr marL="635" indent="0">
              <a:buNone/>
            </a:pPr>
            <a:r>
              <a:rPr lang="zh-CN" altLang="en-US" sz="2800" dirty="0"/>
              <a:t>现应用于</a:t>
            </a:r>
            <a:r>
              <a:rPr lang="en-US" altLang="zh-CN" sz="2800" dirty="0"/>
              <a:t>LAXPRO LINE212</a:t>
            </a:r>
            <a:r>
              <a:rPr lang="zh-CN" altLang="en-US" sz="2800" dirty="0"/>
              <a:t>双十二寸线阵列音箱中。</a:t>
            </a:r>
            <a:endParaRPr lang="zh-CN" altLang="en-US" sz="2800" dirty="0"/>
          </a:p>
          <a:p>
            <a:pPr marL="635" indent="0">
              <a:buNone/>
            </a:pPr>
            <a:endParaRPr lang="zh-CN" altLang="en-US" sz="2800" dirty="0"/>
          </a:p>
        </p:txBody>
      </p:sp>
      <p:pic>
        <p:nvPicPr>
          <p:cNvPr id="5" name="图片 4" descr="758A07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4960" y="1950720"/>
            <a:ext cx="5030026" cy="33535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1555" y="673735"/>
            <a:ext cx="3428365" cy="1162050"/>
          </a:xfrm>
          <a:prstGeom prst="rect">
            <a:avLst/>
          </a:prstGeom>
        </p:spPr>
      </p:pic>
      <p:sp>
        <p:nvSpPr>
          <p:cNvPr id="11" name="Titel 1"/>
          <p:cNvSpPr txBox="1"/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KS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核心</a:t>
            </a:r>
            <a:r>
              <a:rPr kumimoji="0" lang="zh-CN" altLang="de-D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技术</a:t>
            </a:r>
            <a:endParaRPr kumimoji="0" lang="de-DE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711200" y="5257800"/>
            <a:ext cx="10668000" cy="990600"/>
          </a:xfrm>
          <a:prstGeom prst="rect">
            <a:avLst/>
          </a:prstGeom>
        </p:spPr>
        <p:txBody>
          <a:bodyPr vert="horz" lIns="121917" tIns="60958" rIns="121917" bIns="60958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1200" indent="-705485" algn="l">
              <a:spcBef>
                <a:spcPts val="535"/>
              </a:spcBef>
              <a:tabLst>
                <a:tab pos="710565" algn="l"/>
                <a:tab pos="850265" algn="l"/>
                <a:tab pos="1449070" algn="l"/>
                <a:tab pos="2048510" algn="l"/>
                <a:tab pos="2647315" algn="l"/>
                <a:tab pos="3246755" algn="l"/>
                <a:tab pos="3844925" algn="l"/>
                <a:tab pos="4444365" algn="l"/>
                <a:tab pos="5043170" algn="l"/>
                <a:tab pos="5642610" algn="l"/>
                <a:tab pos="6241415" algn="l"/>
                <a:tab pos="6840855" algn="l"/>
                <a:tab pos="7439025" algn="l"/>
                <a:tab pos="8038465" algn="l"/>
                <a:tab pos="8637270" algn="l"/>
                <a:tab pos="9236710" algn="l"/>
                <a:tab pos="9834880" algn="l"/>
                <a:tab pos="10434320" algn="l"/>
                <a:tab pos="11033125" algn="l"/>
                <a:tab pos="11632565" algn="l"/>
                <a:tab pos="12231370" algn="l"/>
              </a:tabLst>
            </a:pPr>
            <a:r>
              <a:rPr lang="en-US" sz="2100" b="1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Green:</a:t>
            </a:r>
            <a:r>
              <a:rPr lang="en-US" sz="21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没有FIRTEC校正的扬声器的测量</a:t>
            </a:r>
            <a:endParaRPr lang="en-US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11200" indent="-705485" algn="l">
              <a:spcBef>
                <a:spcPts val="535"/>
              </a:spcBef>
              <a:tabLst>
                <a:tab pos="710565" algn="l"/>
                <a:tab pos="850265" algn="l"/>
                <a:tab pos="1449070" algn="l"/>
                <a:tab pos="2048510" algn="l"/>
                <a:tab pos="2647315" algn="l"/>
                <a:tab pos="3246755" algn="l"/>
                <a:tab pos="3844925" algn="l"/>
                <a:tab pos="4444365" algn="l"/>
                <a:tab pos="5043170" algn="l"/>
                <a:tab pos="5642610" algn="l"/>
                <a:tab pos="6241415" algn="l"/>
                <a:tab pos="6840855" algn="l"/>
                <a:tab pos="7439025" algn="l"/>
                <a:tab pos="8038465" algn="l"/>
                <a:tab pos="8637270" algn="l"/>
                <a:tab pos="9236710" algn="l"/>
                <a:tab pos="9834880" algn="l"/>
                <a:tab pos="10434320" algn="l"/>
                <a:tab pos="11033125" algn="l"/>
                <a:tab pos="11632565" algn="l"/>
                <a:tab pos="12231370" algn="l"/>
              </a:tabLst>
            </a:pPr>
            <a:r>
              <a:rPr lang="en-US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Red:</a:t>
            </a:r>
            <a:r>
              <a:rPr lang="en-US" sz="2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FIRTEC校正</a:t>
            </a: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之后</a:t>
            </a:r>
            <a:endParaRPr lang="zh-CN" altLang="en-US" sz="21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" b="1"/>
          <a:stretch>
            <a:fillRect/>
          </a:stretch>
        </p:blipFill>
        <p:spPr bwMode="auto">
          <a:xfrm>
            <a:off x="90312" y="1835573"/>
            <a:ext cx="5147733" cy="24421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"/>
          <a:stretch>
            <a:fillRect/>
          </a:stretch>
        </p:blipFill>
        <p:spPr bwMode="auto">
          <a:xfrm>
            <a:off x="5664624" y="1835996"/>
            <a:ext cx="5147733" cy="24505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09600" y="4416805"/>
            <a:ext cx="11074400" cy="341463"/>
          </a:xfrm>
          <a:prstGeom prst="rect">
            <a:avLst/>
          </a:prstGeom>
          <a:noFill/>
          <a:ln>
            <a:noFill/>
          </a:ln>
          <a:effectLst/>
        </p:spPr>
        <p:txBody>
          <a:bodyPr lIns="119997" tIns="62398" rIns="119997" bIns="62398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545" algn="l"/>
                <a:tab pos="10779125" algn="l"/>
                <a:tab pos="10780395" algn="l"/>
              </a:tabLst>
              <a:defRPr sz="2400">
                <a:solidFill>
                  <a:srgbClr val="808080"/>
                </a:solidFill>
                <a:latin typeface="Times New Roman" panose="02020603050405020304" charset="0"/>
                <a:ea typeface="MS PGothic" panose="020B0600070205080204" charset="-128"/>
                <a:cs typeface="微软雅黑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545" algn="l"/>
                <a:tab pos="10779125" algn="l"/>
                <a:tab pos="10780395" algn="l"/>
              </a:tabLst>
              <a:defRPr sz="2400">
                <a:solidFill>
                  <a:srgbClr val="808080"/>
                </a:solidFill>
                <a:latin typeface="Times New Roman" panose="02020603050405020304" charset="0"/>
                <a:ea typeface="MS PGothic" panose="020B0600070205080204" charset="-128"/>
                <a:cs typeface="微软雅黑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545" algn="l"/>
                <a:tab pos="10779125" algn="l"/>
                <a:tab pos="10780395" algn="l"/>
              </a:tabLst>
              <a:defRPr sz="2400">
                <a:solidFill>
                  <a:srgbClr val="808080"/>
                </a:solidFill>
                <a:latin typeface="Times New Roman" panose="02020603050405020304" charset="0"/>
                <a:ea typeface="MS PGothic" panose="020B0600070205080204" charset="-128"/>
                <a:cs typeface="微软雅黑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545" algn="l"/>
                <a:tab pos="10779125" algn="l"/>
                <a:tab pos="10780395" algn="l"/>
              </a:tabLst>
              <a:defRPr sz="2400">
                <a:solidFill>
                  <a:srgbClr val="808080"/>
                </a:solidFill>
                <a:latin typeface="Times New Roman" panose="02020603050405020304" charset="0"/>
                <a:ea typeface="MS PGothic" panose="020B0600070205080204" charset="-128"/>
                <a:cs typeface="微软雅黑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545" algn="l"/>
                <a:tab pos="10779125" algn="l"/>
                <a:tab pos="10780395" algn="l"/>
              </a:tabLst>
              <a:defRPr sz="2400">
                <a:solidFill>
                  <a:srgbClr val="808080"/>
                </a:solidFill>
                <a:latin typeface="Times New Roman" panose="02020603050405020304" charset="0"/>
                <a:ea typeface="MS PGothic" panose="020B0600070205080204" charset="-128"/>
                <a:cs typeface="微软雅黑" panose="020B0503020204020204" pitchFamily="34" charset="-122"/>
              </a:defRPr>
            </a:lvl5pPr>
            <a:lvl6pPr marL="2514600" indent="-228600" defTabSz="44894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545" algn="l"/>
                <a:tab pos="10779125" algn="l"/>
                <a:tab pos="10780395" algn="l"/>
              </a:tabLst>
              <a:defRPr sz="2400">
                <a:solidFill>
                  <a:srgbClr val="808080"/>
                </a:solidFill>
                <a:latin typeface="Times New Roman" panose="02020603050405020304" charset="0"/>
                <a:ea typeface="MS PGothic" panose="020B0600070205080204" charset="-128"/>
                <a:cs typeface="微软雅黑" panose="020B0503020204020204" pitchFamily="34" charset="-122"/>
              </a:defRPr>
            </a:lvl6pPr>
            <a:lvl7pPr marL="2971800" indent="-228600" defTabSz="44894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545" algn="l"/>
                <a:tab pos="10779125" algn="l"/>
                <a:tab pos="10780395" algn="l"/>
              </a:tabLst>
              <a:defRPr sz="2400">
                <a:solidFill>
                  <a:srgbClr val="808080"/>
                </a:solidFill>
                <a:latin typeface="Times New Roman" panose="02020603050405020304" charset="0"/>
                <a:ea typeface="MS PGothic" panose="020B0600070205080204" charset="-128"/>
                <a:cs typeface="微软雅黑" panose="020B0503020204020204" pitchFamily="34" charset="-122"/>
              </a:defRPr>
            </a:lvl7pPr>
            <a:lvl8pPr marL="3429000" indent="-228600" defTabSz="44894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545" algn="l"/>
                <a:tab pos="10779125" algn="l"/>
                <a:tab pos="10780395" algn="l"/>
              </a:tabLst>
              <a:defRPr sz="2400">
                <a:solidFill>
                  <a:srgbClr val="808080"/>
                </a:solidFill>
                <a:latin typeface="Times New Roman" panose="02020603050405020304" charset="0"/>
                <a:ea typeface="MS PGothic" panose="020B0600070205080204" charset="-128"/>
                <a:cs typeface="微软雅黑" panose="020B0503020204020204" pitchFamily="34" charset="-122"/>
              </a:defRPr>
            </a:lvl8pPr>
            <a:lvl9pPr marL="3886200" indent="-228600" defTabSz="44894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545" algn="l"/>
                <a:tab pos="10779125" algn="l"/>
                <a:tab pos="10780395" algn="l"/>
              </a:tabLst>
              <a:defRPr sz="2400">
                <a:solidFill>
                  <a:srgbClr val="808080"/>
                </a:solidFill>
                <a:latin typeface="Times New Roman" panose="02020603050405020304" charset="0"/>
                <a:ea typeface="MS PGothic" panose="020B0600070205080204" charset="-128"/>
                <a:cs typeface="微软雅黑" panose="020B0503020204020204" pitchFamily="34" charset="-122"/>
              </a:defRPr>
            </a:lvl9pPr>
          </a:lstStyle>
          <a:p>
            <a:pPr>
              <a:lnSpc>
                <a:spcPct val="85000"/>
              </a:lnSpc>
              <a:spcBef>
                <a:spcPts val="1000"/>
              </a:spcBef>
            </a:pPr>
            <a:r>
              <a:rPr lang="en-US" sz="1600" b="1" dirty="0">
                <a:solidFill>
                  <a:srgbClr val="69686C"/>
                </a:solidFill>
                <a:latin typeface="Tahoma" panose="020B0604030504040204" charset="0"/>
              </a:rPr>
              <a:t>Frequenzyrespons		                             Phaserespons</a:t>
            </a:r>
            <a:endParaRPr lang="en-US" sz="1600" b="1" dirty="0">
              <a:solidFill>
                <a:srgbClr val="69686C"/>
              </a:solidFill>
              <a:latin typeface="Tahoma" panose="020B060403050404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41830" y="4705985"/>
            <a:ext cx="2409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频率响应平坦</a:t>
            </a:r>
            <a:endParaRPr kumimoji="0" lang="zh-CN" alt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（中立）</a:t>
            </a:r>
            <a:endParaRPr kumimoji="0" lang="zh-CN" alt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08545" y="4705985"/>
            <a:ext cx="2409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相位响应平坦</a:t>
            </a:r>
            <a:endParaRPr kumimoji="0" lang="zh-CN" alt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（时序正确）</a:t>
            </a:r>
            <a:endParaRPr kumimoji="0" lang="zh-CN" alt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6" grpId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5235" y="1741805"/>
            <a:ext cx="5419725" cy="17487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4800">
                <a:sym typeface="+mn-ea"/>
              </a:rPr>
              <a:t>三、</a:t>
            </a:r>
            <a:r>
              <a:rPr lang="en-US" altLang="zh-CN" sz="4800">
                <a:sym typeface="+mn-ea"/>
              </a:rPr>
              <a:t>线阵列扬声器垂直覆盖角度可变技术的应用</a:t>
            </a:r>
            <a:endParaRPr lang="en-US" altLang="zh-CN" sz="4800">
              <a:sym typeface="+mn-ea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90880" y="1877060"/>
            <a:ext cx="6259830" cy="4526280"/>
          </a:xfrm>
        </p:spPr>
        <p:txBody>
          <a:bodyPr/>
          <a:lstStyle/>
          <a:p>
            <a:pPr marL="635" indent="0">
              <a:buNone/>
            </a:pPr>
            <a:r>
              <a:rPr lang="en-US" altLang="zh-CN" sz="2800" dirty="0"/>
              <a:t>LAXPRO LINE212</a:t>
            </a:r>
            <a:r>
              <a:rPr lang="zh-CN" altLang="en-US" sz="2800" dirty="0"/>
              <a:t>双十二寸线阵列音箱</a:t>
            </a:r>
            <a:endParaRPr lang="zh-CN" altLang="en-US" sz="2800" dirty="0"/>
          </a:p>
          <a:p>
            <a:pPr marL="635" indent="0">
              <a:buNone/>
            </a:pPr>
            <a:endParaRPr lang="zh-CN" altLang="en-US" sz="2800" dirty="0"/>
          </a:p>
          <a:p>
            <a:pPr marL="635" indent="0">
              <a:buNone/>
            </a:pPr>
            <a:endParaRPr lang="zh-CN" altLang="en-US" sz="2800" dirty="0"/>
          </a:p>
          <a:p>
            <a:pPr marL="635" indent="0">
              <a:buNone/>
            </a:pPr>
            <a:endParaRPr lang="zh-CN" altLang="en-US" sz="2800" dirty="0"/>
          </a:p>
          <a:p>
            <a:pPr marL="635" indent="0">
              <a:buNone/>
            </a:pPr>
            <a:endParaRPr lang="zh-CN" altLang="en-US" sz="2800" dirty="0"/>
          </a:p>
        </p:txBody>
      </p:sp>
      <p:pic>
        <p:nvPicPr>
          <p:cNvPr id="8" name="图片 7" descr="758A07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5" y="3562350"/>
            <a:ext cx="5745480" cy="260604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428625" y="2805430"/>
            <a:ext cx="1828165" cy="1031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bg1"/>
                </a:solidFill>
                <a:uFillTx/>
              </a:rPr>
              <a:t>FIRTEC</a:t>
            </a:r>
            <a:r>
              <a:rPr lang="en-US" altLang="zh-CN" sz="2000" baseline="70000">
                <a:solidFill>
                  <a:schemeClr val="bg1"/>
                </a:solidFill>
                <a:uFillTx/>
              </a:rPr>
              <a:t>TM</a:t>
            </a:r>
            <a:endParaRPr lang="en-US" altLang="zh-CN" sz="2000" baseline="70000">
              <a:solidFill>
                <a:schemeClr val="bg1"/>
              </a:solidFill>
              <a:uFillTx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649220" y="4178300"/>
            <a:ext cx="1828165" cy="1031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>
                <a:solidFill>
                  <a:schemeClr val="bg1"/>
                </a:solidFill>
                <a:uFillTx/>
              </a:rPr>
              <a:t>DSP+AMP</a:t>
            </a:r>
            <a:endParaRPr lang="en-US" altLang="zh-CN" sz="3000" baseline="70000">
              <a:solidFill>
                <a:schemeClr val="bg1"/>
              </a:solidFill>
              <a:uFillTx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28625" y="4178300"/>
            <a:ext cx="1828165" cy="1031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bg1"/>
                </a:solidFill>
                <a:uFillTx/>
              </a:rPr>
              <a:t>KS-NET</a:t>
            </a:r>
            <a:endParaRPr lang="en-US" altLang="zh-CN" sz="2000" baseline="70000">
              <a:solidFill>
                <a:schemeClr val="bg1"/>
              </a:solidFill>
              <a:uFillTx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649220" y="2805430"/>
            <a:ext cx="1828165" cy="1031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ym typeface="+mn-ea"/>
              </a:rPr>
              <a:t>Vertical Dispersion</a:t>
            </a:r>
            <a:endParaRPr lang="en-US" altLang="zh-CN" sz="2800" baseline="70000" dirty="0">
              <a:solidFill>
                <a:schemeClr val="bg1"/>
              </a:solidFill>
              <a:uFillTx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4800" dirty="0">
                <a:sym typeface="+mn-ea"/>
              </a:rPr>
              <a:t>垂直分散技术（</a:t>
            </a:r>
            <a:r>
              <a:rPr lang="en-US" altLang="zh-CN" sz="4800" dirty="0">
                <a:sym typeface="+mn-ea"/>
              </a:rPr>
              <a:t>Vertical Dispersion</a:t>
            </a:r>
            <a:r>
              <a:rPr lang="zh-CN" altLang="en-US" sz="4800" dirty="0">
                <a:sym typeface="+mn-ea"/>
              </a:rPr>
              <a:t>）</a:t>
            </a:r>
            <a:r>
              <a:rPr lang="en-US" altLang="zh-CN" sz="4800">
                <a:sym typeface="+mn-ea"/>
              </a:rPr>
              <a:t>的</a:t>
            </a:r>
            <a:r>
              <a:rPr lang="zh-CN" altLang="en-US" sz="4800">
                <a:sym typeface="+mn-ea"/>
              </a:rPr>
              <a:t>调节</a:t>
            </a:r>
            <a:endParaRPr lang="zh-CN" altLang="en-US" sz="4800">
              <a:sym typeface="+mn-ea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90880" y="1765300"/>
            <a:ext cx="11736070" cy="4526280"/>
          </a:xfrm>
        </p:spPr>
        <p:txBody>
          <a:bodyPr/>
          <a:lstStyle/>
          <a:p>
            <a:pPr marL="635" indent="0">
              <a:buNone/>
            </a:pPr>
            <a:r>
              <a:rPr lang="zh-CN" altLang="en-US" sz="2800" dirty="0"/>
              <a:t>垂直分散技术（</a:t>
            </a:r>
            <a:r>
              <a:rPr lang="en-US" altLang="zh-CN" sz="2800" dirty="0"/>
              <a:t>Vertical Dispersion</a:t>
            </a:r>
            <a:r>
              <a:rPr lang="zh-CN" altLang="en-US" sz="2800" dirty="0"/>
              <a:t>）：</a:t>
            </a:r>
            <a:r>
              <a:rPr lang="zh-CN" sz="2800" dirty="0"/>
              <a:t>通过音箱后面板中旋钮，无极调节，产生</a:t>
            </a:r>
            <a:r>
              <a:rPr lang="en-US" altLang="zh-CN" sz="2800" dirty="0"/>
              <a:t>0</a:t>
            </a:r>
            <a:r>
              <a:rPr lang="zh-CN" altLang="en-US" sz="2800" dirty="0"/>
              <a:t>°到</a:t>
            </a:r>
            <a:r>
              <a:rPr lang="en-US" altLang="zh-CN" sz="2800" dirty="0"/>
              <a:t>10</a:t>
            </a:r>
            <a:r>
              <a:rPr lang="zh-CN" altLang="en-US" sz="2800" dirty="0"/>
              <a:t>°的垂直角度变化。</a:t>
            </a:r>
            <a:endParaRPr lang="zh-CN" altLang="en-US" sz="2800" dirty="0"/>
          </a:p>
        </p:txBody>
      </p:sp>
      <p:pic>
        <p:nvPicPr>
          <p:cNvPr id="6" name="图片 5" descr="758A0760"/>
          <p:cNvPicPr>
            <a:picLocks noChangeAspect="1"/>
          </p:cNvPicPr>
          <p:nvPr/>
        </p:nvPicPr>
        <p:blipFill>
          <a:blip r:embed="rId1"/>
          <a:srcRect l="46136" t="31037" r="46812" b="42074"/>
          <a:stretch>
            <a:fillRect/>
          </a:stretch>
        </p:blipFill>
        <p:spPr>
          <a:xfrm>
            <a:off x="511810" y="2664460"/>
            <a:ext cx="1938020" cy="3352800"/>
          </a:xfrm>
          <a:prstGeom prst="rect">
            <a:avLst/>
          </a:prstGeom>
        </p:spPr>
      </p:pic>
      <p:pic>
        <p:nvPicPr>
          <p:cNvPr id="8" name="图片 7" descr="758A0760"/>
          <p:cNvPicPr>
            <a:picLocks noChangeAspect="1"/>
          </p:cNvPicPr>
          <p:nvPr/>
        </p:nvPicPr>
        <p:blipFill>
          <a:blip r:embed="rId1"/>
          <a:srcRect l="47060" t="40652" r="47367" b="46637"/>
          <a:stretch>
            <a:fillRect/>
          </a:stretch>
        </p:blipFill>
        <p:spPr>
          <a:xfrm rot="12540000">
            <a:off x="765810" y="3863340"/>
            <a:ext cx="1531620" cy="1584960"/>
          </a:xfrm>
          <a:prstGeom prst="ellipse">
            <a:avLst/>
          </a:prstGeom>
        </p:spPr>
      </p:pic>
      <p:pic>
        <p:nvPicPr>
          <p:cNvPr id="9" name="图片 8" descr="758A0760"/>
          <p:cNvPicPr>
            <a:picLocks noChangeAspect="1"/>
          </p:cNvPicPr>
          <p:nvPr/>
        </p:nvPicPr>
        <p:blipFill>
          <a:blip r:embed="rId1"/>
          <a:srcRect l="46136" t="31037" r="46812" b="42074"/>
          <a:stretch>
            <a:fillRect/>
          </a:stretch>
        </p:blipFill>
        <p:spPr>
          <a:xfrm>
            <a:off x="2954655" y="2664460"/>
            <a:ext cx="1938020" cy="3352800"/>
          </a:xfrm>
          <a:prstGeom prst="rect">
            <a:avLst/>
          </a:prstGeom>
        </p:spPr>
      </p:pic>
      <p:pic>
        <p:nvPicPr>
          <p:cNvPr id="10" name="图片 9" descr="758A0760"/>
          <p:cNvPicPr>
            <a:picLocks noChangeAspect="1"/>
          </p:cNvPicPr>
          <p:nvPr/>
        </p:nvPicPr>
        <p:blipFill>
          <a:blip r:embed="rId1"/>
          <a:srcRect l="47060" t="40652" r="47367" b="46637"/>
          <a:stretch>
            <a:fillRect/>
          </a:stretch>
        </p:blipFill>
        <p:spPr>
          <a:xfrm rot="16200000">
            <a:off x="3202305" y="3863340"/>
            <a:ext cx="1531620" cy="1584960"/>
          </a:xfrm>
          <a:prstGeom prst="ellipse">
            <a:avLst/>
          </a:prstGeom>
        </p:spPr>
      </p:pic>
      <p:pic>
        <p:nvPicPr>
          <p:cNvPr id="11" name="图片 10" descr="758A0760"/>
          <p:cNvPicPr>
            <a:picLocks noChangeAspect="1"/>
          </p:cNvPicPr>
          <p:nvPr/>
        </p:nvPicPr>
        <p:blipFill>
          <a:blip r:embed="rId1"/>
          <a:srcRect l="46136" t="31037" r="46812" b="42074"/>
          <a:stretch>
            <a:fillRect/>
          </a:stretch>
        </p:blipFill>
        <p:spPr>
          <a:xfrm>
            <a:off x="5384165" y="2664460"/>
            <a:ext cx="1938020" cy="3352800"/>
          </a:xfrm>
          <a:prstGeom prst="rect">
            <a:avLst/>
          </a:prstGeom>
        </p:spPr>
      </p:pic>
      <p:pic>
        <p:nvPicPr>
          <p:cNvPr id="12" name="图片 11" descr="758A0760"/>
          <p:cNvPicPr>
            <a:picLocks noChangeAspect="1"/>
          </p:cNvPicPr>
          <p:nvPr/>
        </p:nvPicPr>
        <p:blipFill>
          <a:blip r:embed="rId1"/>
          <a:srcRect l="47060" t="40652" r="47367" b="46637"/>
          <a:stretch>
            <a:fillRect/>
          </a:stretch>
        </p:blipFill>
        <p:spPr>
          <a:xfrm>
            <a:off x="5628005" y="3873500"/>
            <a:ext cx="1531620" cy="1584960"/>
          </a:xfrm>
          <a:prstGeom prst="ellipse">
            <a:avLst/>
          </a:prstGeom>
        </p:spPr>
      </p:pic>
      <p:pic>
        <p:nvPicPr>
          <p:cNvPr id="13" name="图片 12" descr="758A0760"/>
          <p:cNvPicPr>
            <a:picLocks noChangeAspect="1"/>
          </p:cNvPicPr>
          <p:nvPr/>
        </p:nvPicPr>
        <p:blipFill>
          <a:blip r:embed="rId1"/>
          <a:srcRect l="46136" t="31037" r="46812" b="42074"/>
          <a:stretch>
            <a:fillRect/>
          </a:stretch>
        </p:blipFill>
        <p:spPr>
          <a:xfrm>
            <a:off x="7734935" y="2664460"/>
            <a:ext cx="1938020" cy="3352800"/>
          </a:xfrm>
          <a:prstGeom prst="rect">
            <a:avLst/>
          </a:prstGeom>
        </p:spPr>
      </p:pic>
      <p:pic>
        <p:nvPicPr>
          <p:cNvPr id="14" name="图片 13" descr="758A0760"/>
          <p:cNvPicPr>
            <a:picLocks noChangeAspect="1"/>
          </p:cNvPicPr>
          <p:nvPr/>
        </p:nvPicPr>
        <p:blipFill>
          <a:blip r:embed="rId1"/>
          <a:srcRect l="47060" t="40652" r="47367" b="46637"/>
          <a:stretch>
            <a:fillRect/>
          </a:stretch>
        </p:blipFill>
        <p:spPr>
          <a:xfrm rot="3420000">
            <a:off x="7979410" y="3873500"/>
            <a:ext cx="1531620" cy="1584960"/>
          </a:xfrm>
          <a:prstGeom prst="ellipse">
            <a:avLst/>
          </a:prstGeom>
        </p:spPr>
      </p:pic>
      <p:pic>
        <p:nvPicPr>
          <p:cNvPr id="15" name="图片 14" descr="758A0760"/>
          <p:cNvPicPr>
            <a:picLocks noChangeAspect="1"/>
          </p:cNvPicPr>
          <p:nvPr/>
        </p:nvPicPr>
        <p:blipFill>
          <a:blip r:embed="rId1"/>
          <a:srcRect l="46136" t="31037" r="46812" b="42074"/>
          <a:stretch>
            <a:fillRect/>
          </a:stretch>
        </p:blipFill>
        <p:spPr>
          <a:xfrm>
            <a:off x="10008870" y="2664460"/>
            <a:ext cx="1938020" cy="3352800"/>
          </a:xfrm>
          <a:prstGeom prst="rect">
            <a:avLst/>
          </a:prstGeom>
        </p:spPr>
      </p:pic>
      <p:pic>
        <p:nvPicPr>
          <p:cNvPr id="16" name="图片 15" descr="758A0760"/>
          <p:cNvPicPr>
            <a:picLocks noChangeAspect="1"/>
          </p:cNvPicPr>
          <p:nvPr/>
        </p:nvPicPr>
        <p:blipFill>
          <a:blip r:embed="rId1"/>
          <a:srcRect l="47060" t="40652" r="47367" b="46637"/>
          <a:stretch>
            <a:fillRect/>
          </a:stretch>
        </p:blipFill>
        <p:spPr>
          <a:xfrm rot="8880000">
            <a:off x="10252710" y="3873500"/>
            <a:ext cx="1531620" cy="1584960"/>
          </a:xfrm>
          <a:prstGeom prst="ellipse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47995" y="1518920"/>
            <a:ext cx="6034405" cy="45262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zh-CN" altLang="en-US" sz="3600" dirty="0">
                <a:sym typeface="+mn-ea"/>
              </a:rPr>
              <a:t>垂直分散技术（</a:t>
            </a:r>
            <a:r>
              <a:rPr lang="en-US" altLang="zh-CN" sz="3600" dirty="0">
                <a:sym typeface="+mn-ea"/>
              </a:rPr>
              <a:t>Vertical Dispersion</a:t>
            </a:r>
            <a:r>
              <a:rPr lang="zh-CN" altLang="en-US" sz="3600" dirty="0">
                <a:sym typeface="+mn-ea"/>
              </a:rPr>
              <a:t>）</a:t>
            </a:r>
            <a:r>
              <a:rPr lang="en-US" altLang="zh-CN" sz="3600" dirty="0">
                <a:sym typeface="+mn-ea"/>
              </a:rPr>
              <a:t>0</a:t>
            </a:r>
            <a:r>
              <a:rPr lang="zh-CN" altLang="en-US" sz="3600" dirty="0">
                <a:sym typeface="+mn-ea"/>
              </a:rPr>
              <a:t>°偏轴响应图</a:t>
            </a:r>
            <a:endParaRPr lang="zh-CN" altLang="en-US" sz="3600" dirty="0">
              <a:sym typeface="+mn-ea"/>
            </a:endParaRPr>
          </a:p>
        </p:txBody>
      </p:sp>
      <p:pic>
        <p:nvPicPr>
          <p:cNvPr id="6" name="图片 5" descr="758A0760"/>
          <p:cNvPicPr>
            <a:picLocks noChangeAspect="1"/>
          </p:cNvPicPr>
          <p:nvPr/>
        </p:nvPicPr>
        <p:blipFill>
          <a:blip r:embed="rId2"/>
          <a:srcRect l="46136" t="31037" r="46812" b="42074"/>
          <a:stretch>
            <a:fillRect/>
          </a:stretch>
        </p:blipFill>
        <p:spPr>
          <a:xfrm>
            <a:off x="3173730" y="2369820"/>
            <a:ext cx="1938020" cy="3352800"/>
          </a:xfrm>
          <a:prstGeom prst="rect">
            <a:avLst/>
          </a:prstGeom>
        </p:spPr>
      </p:pic>
      <p:pic>
        <p:nvPicPr>
          <p:cNvPr id="8" name="图片 7" descr="758A0760"/>
          <p:cNvPicPr>
            <a:picLocks noChangeAspect="1"/>
          </p:cNvPicPr>
          <p:nvPr/>
        </p:nvPicPr>
        <p:blipFill>
          <a:blip r:embed="rId2"/>
          <a:srcRect l="47060" t="40652" r="47367" b="46637"/>
          <a:stretch>
            <a:fillRect/>
          </a:stretch>
        </p:blipFill>
        <p:spPr>
          <a:xfrm rot="12540000">
            <a:off x="3427730" y="3568700"/>
            <a:ext cx="1531620" cy="1584960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52795" y="5588635"/>
            <a:ext cx="663321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从上往下各频率响应分别是，红色为轴向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</a:t>
            </a:r>
            <a:r>
              <a:rPr 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到偏移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°对比</a:t>
            </a:r>
            <a:endParaRPr lang="zh-CN" altLang="en-US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2890" y="1274445"/>
            <a:ext cx="6530340" cy="4898390"/>
          </a:xfrm>
          <a:prstGeom prst="rect">
            <a:avLst/>
          </a:prstGeom>
        </p:spPr>
      </p:pic>
      <p:pic>
        <p:nvPicPr>
          <p:cNvPr id="6" name="图片 5" descr="758A0760"/>
          <p:cNvPicPr>
            <a:picLocks noChangeAspect="1"/>
          </p:cNvPicPr>
          <p:nvPr/>
        </p:nvPicPr>
        <p:blipFill>
          <a:blip r:embed="rId2"/>
          <a:srcRect l="46136" t="31037" r="46812" b="42074"/>
          <a:stretch>
            <a:fillRect/>
          </a:stretch>
        </p:blipFill>
        <p:spPr>
          <a:xfrm>
            <a:off x="3173730" y="2369820"/>
            <a:ext cx="1938020" cy="3352800"/>
          </a:xfrm>
          <a:prstGeom prst="rect">
            <a:avLst/>
          </a:prstGeom>
        </p:spPr>
      </p:pic>
      <p:pic>
        <p:nvPicPr>
          <p:cNvPr id="8" name="图片 7" descr="758A0760"/>
          <p:cNvPicPr>
            <a:picLocks noChangeAspect="1"/>
          </p:cNvPicPr>
          <p:nvPr/>
        </p:nvPicPr>
        <p:blipFill>
          <a:blip r:embed="rId2"/>
          <a:srcRect l="47060" t="40652" r="47367" b="46637"/>
          <a:stretch>
            <a:fillRect/>
          </a:stretch>
        </p:blipFill>
        <p:spPr>
          <a:xfrm>
            <a:off x="3427730" y="3568700"/>
            <a:ext cx="1531620" cy="1584960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52795" y="5588635"/>
            <a:ext cx="663321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从上往下各频率响应分别是，红色为轴向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</a:t>
            </a:r>
            <a:r>
              <a:rPr 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到偏移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°对比</a:t>
            </a:r>
            <a:endParaRPr lang="zh-CN" altLang="en-US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736600" y="48736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>
                <a:sym typeface="+mn-ea"/>
              </a:rPr>
              <a:t>垂直分散技术（</a:t>
            </a:r>
            <a:r>
              <a:rPr lang="en-US" altLang="zh-CN" sz="3600" dirty="0">
                <a:sym typeface="+mn-ea"/>
              </a:rPr>
              <a:t>Vertical Dispersion</a:t>
            </a:r>
            <a:r>
              <a:rPr lang="zh-CN" altLang="en-US" sz="3600" dirty="0">
                <a:sym typeface="+mn-ea"/>
              </a:rPr>
              <a:t>）</a:t>
            </a:r>
            <a:r>
              <a:rPr lang="en-US" altLang="zh-CN" sz="3600" dirty="0">
                <a:sym typeface="+mn-ea"/>
              </a:rPr>
              <a:t>5</a:t>
            </a:r>
            <a:r>
              <a:rPr lang="zh-CN" altLang="en-US" sz="3600" dirty="0">
                <a:sym typeface="+mn-ea"/>
              </a:rPr>
              <a:t>°偏轴响应图</a:t>
            </a:r>
            <a:endParaRPr lang="zh-CN" altLang="en-US" sz="3600" dirty="0"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7530" y="1504950"/>
            <a:ext cx="6056630" cy="4542790"/>
          </a:xfrm>
          <a:prstGeom prst="rect">
            <a:avLst/>
          </a:prstGeom>
        </p:spPr>
      </p:pic>
      <p:pic>
        <p:nvPicPr>
          <p:cNvPr id="6" name="图片 5" descr="758A0760"/>
          <p:cNvPicPr>
            <a:picLocks noChangeAspect="1"/>
          </p:cNvPicPr>
          <p:nvPr/>
        </p:nvPicPr>
        <p:blipFill>
          <a:blip r:embed="rId2"/>
          <a:srcRect l="46136" t="31037" r="46812" b="42074"/>
          <a:stretch>
            <a:fillRect/>
          </a:stretch>
        </p:blipFill>
        <p:spPr>
          <a:xfrm>
            <a:off x="3173730" y="2369820"/>
            <a:ext cx="1938020" cy="3352800"/>
          </a:xfrm>
          <a:prstGeom prst="rect">
            <a:avLst/>
          </a:prstGeom>
        </p:spPr>
      </p:pic>
      <p:pic>
        <p:nvPicPr>
          <p:cNvPr id="8" name="图片 7" descr="758A0760"/>
          <p:cNvPicPr>
            <a:picLocks noChangeAspect="1"/>
          </p:cNvPicPr>
          <p:nvPr/>
        </p:nvPicPr>
        <p:blipFill>
          <a:blip r:embed="rId2"/>
          <a:srcRect l="47060" t="40652" r="47367" b="46637"/>
          <a:stretch>
            <a:fillRect/>
          </a:stretch>
        </p:blipFill>
        <p:spPr>
          <a:xfrm rot="8700000">
            <a:off x="3407410" y="3578860"/>
            <a:ext cx="1531620" cy="1584960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52795" y="5588635"/>
            <a:ext cx="663321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从上往下各频率响应分别是，红色为轴向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</a:t>
            </a:r>
            <a:r>
              <a:rPr 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到偏移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°对比</a:t>
            </a:r>
            <a:endParaRPr lang="zh-CN" altLang="en-US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" y="39655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zh-CN" altLang="en-US" sz="4000" dirty="0">
                <a:sym typeface="+mn-ea"/>
              </a:rPr>
              <a:t>垂直分散技术（</a:t>
            </a:r>
            <a:r>
              <a:rPr lang="en-US" altLang="zh-CN" sz="4000" dirty="0">
                <a:sym typeface="+mn-ea"/>
              </a:rPr>
              <a:t>Vertical Dispersion</a:t>
            </a:r>
            <a:r>
              <a:rPr lang="zh-CN" altLang="en-US" sz="4000" dirty="0">
                <a:sym typeface="+mn-ea"/>
              </a:rPr>
              <a:t>）</a:t>
            </a:r>
            <a:r>
              <a:rPr lang="en-US" altLang="zh-CN" sz="4000" dirty="0">
                <a:sym typeface="+mn-ea"/>
              </a:rPr>
              <a:t>10</a:t>
            </a:r>
            <a:r>
              <a:rPr lang="zh-CN" altLang="en-US" sz="4000" dirty="0">
                <a:sym typeface="+mn-ea"/>
              </a:rPr>
              <a:t>°偏轴响应图</a:t>
            </a:r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609600" y="66516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en-US" sz="3600" dirty="0"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/>
          </a:bodyPr>
          <a:lstStyle/>
          <a:p>
            <a:pPr algn="l"/>
            <a:endParaRPr lang="en-US" altLang="zh-CN" sz="4800">
              <a:sym typeface="+mn-ea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416560" y="1808480"/>
            <a:ext cx="5645785" cy="4526280"/>
          </a:xfrm>
        </p:spPr>
        <p:txBody>
          <a:bodyPr/>
          <a:lstStyle/>
          <a:p>
            <a:pPr marL="635" indent="0">
              <a:buNone/>
            </a:pPr>
            <a:r>
              <a:rPr lang="zh-CN" sz="2800" dirty="0"/>
              <a:t>从能量守恒角度出发</a:t>
            </a:r>
            <a:r>
              <a:rPr lang="zh-CN" altLang="en-US" sz="2800" dirty="0"/>
              <a:t>：</a:t>
            </a:r>
            <a:endParaRPr lang="zh-CN" altLang="en-US" sz="2800" dirty="0"/>
          </a:p>
          <a:p>
            <a:pPr marL="635" indent="0">
              <a:buNone/>
            </a:pPr>
            <a:r>
              <a:rPr lang="zh-CN" sz="2800" dirty="0"/>
              <a:t>高音垂直角度变窄，可以理解为能量</a:t>
            </a:r>
            <a:r>
              <a:rPr lang="zh-CN" sz="2800" dirty="0">
                <a:solidFill>
                  <a:srgbClr val="FF0000"/>
                </a:solidFill>
              </a:rPr>
              <a:t>集中</a:t>
            </a:r>
            <a:endParaRPr lang="zh-CN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r>
              <a:rPr lang="zh-CN" sz="2800" dirty="0"/>
              <a:t>高音垂直角度变宽，可以理解为能量</a:t>
            </a:r>
            <a:r>
              <a:rPr lang="zh-CN" sz="2800" dirty="0">
                <a:solidFill>
                  <a:srgbClr val="FF0000"/>
                </a:solidFill>
              </a:rPr>
              <a:t>分散</a:t>
            </a:r>
            <a:endParaRPr lang="zh-CN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endParaRPr lang="zh-CN" sz="2800" dirty="0">
              <a:solidFill>
                <a:srgbClr val="FF0000"/>
              </a:solidFill>
            </a:endParaRPr>
          </a:p>
          <a:p>
            <a:pPr marL="635" indent="0">
              <a:buNone/>
            </a:pPr>
            <a:r>
              <a:rPr lang="zh-CN" sz="2800" dirty="0">
                <a:solidFill>
                  <a:srgbClr val="FF0000"/>
                </a:solidFill>
              </a:rPr>
              <a:t>由图可预知，窄角传输，对声音能量的保持有利；</a:t>
            </a:r>
            <a:endParaRPr lang="zh-CN" sz="2800" dirty="0">
              <a:solidFill>
                <a:srgbClr val="FF0000"/>
              </a:solidFill>
            </a:endParaRPr>
          </a:p>
        </p:txBody>
      </p:sp>
      <p:pic>
        <p:nvPicPr>
          <p:cNvPr id="3" name="图片 2" descr="05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0255" y="1358265"/>
            <a:ext cx="6007100" cy="45065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63945" y="5425440"/>
            <a:ext cx="563880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从上往下各频率响应分别是，红色为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°、银色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°、绿色</a:t>
            </a:r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</a:t>
            </a:r>
            <a:endParaRPr lang="zh-CN" altLang="en-US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64124" y="780089"/>
            <a:ext cx="5226473" cy="1027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广州市锐丰音响科技有限公司</a:t>
            </a:r>
            <a:endParaRPr lang="zh-CN" altLang="en-US" sz="266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 dirty="0">
                <a:sym typeface="+mn-ea"/>
              </a:rPr>
              <a:t>西南营销中心技术总监    郭思程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64124" y="2389096"/>
            <a:ext cx="683098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</a:rPr>
              <a:t>2010</a:t>
            </a:r>
            <a:r>
              <a:rPr lang="zh-CN" altLang="en-US" sz="1400" b="1" dirty="0">
                <a:latin typeface="微软雅黑" panose="020B0503020204020204" pitchFamily="34" charset="-122"/>
              </a:rPr>
              <a:t>年广州亚运会                                                            系统设计及安装</a:t>
            </a:r>
            <a:endParaRPr lang="zh-CN" altLang="en-US" sz="1400" b="1" dirty="0">
              <a:latin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</a:rPr>
              <a:t>2011</a:t>
            </a:r>
            <a:r>
              <a:rPr lang="zh-CN" altLang="en-US" sz="1400" b="1" dirty="0">
                <a:latin typeface="微软雅黑" panose="020B0503020204020204" pitchFamily="34" charset="-122"/>
              </a:rPr>
              <a:t>世界大学生运动会扩声系统                                        系统设计及安装</a:t>
            </a:r>
            <a:endParaRPr lang="zh-CN" altLang="en-US" sz="1400" b="1" dirty="0">
              <a:latin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</a:rPr>
              <a:t>2014</a:t>
            </a:r>
            <a:r>
              <a:rPr lang="zh-CN" altLang="en-US" sz="1400" b="1" dirty="0">
                <a:latin typeface="微软雅黑" panose="020B0503020204020204" pitchFamily="34" charset="-122"/>
              </a:rPr>
              <a:t>年南京青年奥林匹克运动会                                        系统设计及安装</a:t>
            </a:r>
            <a:endParaRPr lang="zh-CN" altLang="en-US" sz="1400" b="1" dirty="0">
              <a:latin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</a:rPr>
              <a:t>2010</a:t>
            </a:r>
            <a:r>
              <a:rPr lang="zh-CN" altLang="en-US" sz="1400" b="1" dirty="0">
                <a:latin typeface="微软雅黑" panose="020B0503020204020204" pitchFamily="34" charset="-122"/>
              </a:rPr>
              <a:t>年四川省第十二届运动会主会场                                 系统设计及安装</a:t>
            </a:r>
            <a:endParaRPr lang="zh-CN" altLang="en-US" sz="1400" b="1" dirty="0">
              <a:latin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</a:rPr>
              <a:t>2014</a:t>
            </a:r>
            <a:r>
              <a:rPr lang="zh-CN" altLang="en-US" sz="1400" b="1" dirty="0">
                <a:latin typeface="微软雅黑" panose="020B0503020204020204" pitchFamily="34" charset="-122"/>
              </a:rPr>
              <a:t>年四川省第十二届运动会主会场                                 系统工程师</a:t>
            </a:r>
            <a:endParaRPr lang="zh-CN" altLang="en-US" sz="1400" b="1" dirty="0">
              <a:latin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</a:rPr>
              <a:t>全球海拔最高体育馆</a:t>
            </a:r>
            <a:r>
              <a:rPr lang="en-US" altLang="zh-CN" sz="1400" b="1" dirty="0">
                <a:latin typeface="微软雅黑" panose="020B0503020204020204" pitchFamily="34" charset="-122"/>
              </a:rPr>
              <a:t>-</a:t>
            </a:r>
            <a:r>
              <a:rPr lang="zh-CN" altLang="en-US" sz="1400" b="1" dirty="0">
                <a:latin typeface="微软雅黑" panose="020B0503020204020204" pitchFamily="34" charset="-122"/>
              </a:rPr>
              <a:t>稻城亚丁全面健身中心                       系统设计</a:t>
            </a:r>
            <a:endParaRPr lang="zh-CN" altLang="en-US" sz="1400" b="1" dirty="0">
              <a:latin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</a:rPr>
              <a:t>2016</a:t>
            </a:r>
            <a:r>
              <a:rPr lang="zh-CN" altLang="en-US" sz="1400" b="1" dirty="0">
                <a:latin typeface="微软雅黑" panose="020B0503020204020204" pitchFamily="34" charset="-122"/>
              </a:rPr>
              <a:t>年重庆市第五届运动会扩声系统                                 系统设计</a:t>
            </a:r>
            <a:endParaRPr lang="en-US" altLang="zh-CN" sz="1400" b="1" dirty="0">
              <a:latin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</a:rPr>
              <a:t>2016</a:t>
            </a:r>
            <a:r>
              <a:rPr lang="zh-CN" altLang="en-US" sz="1400" b="1" dirty="0">
                <a:latin typeface="微软雅黑" panose="020B0503020204020204" pitchFamily="34" charset="-122"/>
              </a:rPr>
              <a:t>年鼎湖山音乐节扩声系统、西部音乐节扩声系统         系统工程师</a:t>
            </a:r>
            <a:endParaRPr lang="en-US" altLang="zh-CN" sz="1400" b="1" dirty="0">
              <a:latin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554" y="1140253"/>
            <a:ext cx="2970034" cy="457749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808480"/>
            <a:ext cx="11155680" cy="24923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zh-CN" altLang="en-US" sz="3600" dirty="0">
                <a:sym typeface="+mn-ea"/>
              </a:rPr>
              <a:t>垂直分散技术（</a:t>
            </a:r>
            <a:r>
              <a:rPr lang="en-US" altLang="zh-CN" sz="3600" dirty="0">
                <a:sym typeface="+mn-ea"/>
              </a:rPr>
              <a:t>Vertical Dispersion</a:t>
            </a:r>
            <a:r>
              <a:rPr lang="zh-CN" altLang="en-US" sz="3600" dirty="0">
                <a:sym typeface="+mn-ea"/>
              </a:rPr>
              <a:t>）应用在直线阵列</a:t>
            </a:r>
            <a:endParaRPr lang="zh-CN" altLang="en-US" sz="36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63290" y="4306570"/>
            <a:ext cx="742696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垂直覆盖角度分散为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°时，垂直方向高频声干扰少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7840" y="1930400"/>
            <a:ext cx="701040" cy="208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zh-CN" altLang="en-US" sz="3600" dirty="0">
                <a:sym typeface="+mn-ea"/>
              </a:rPr>
              <a:t>垂直分散技术（</a:t>
            </a:r>
            <a:r>
              <a:rPr lang="en-US" altLang="zh-CN" sz="3600" dirty="0">
                <a:sym typeface="+mn-ea"/>
              </a:rPr>
              <a:t>Vertical Dispersion</a:t>
            </a:r>
            <a:r>
              <a:rPr lang="zh-CN" altLang="en-US" sz="3600" dirty="0">
                <a:sym typeface="+mn-ea"/>
              </a:rPr>
              <a:t>）应用在曲面阵列</a:t>
            </a:r>
            <a:endParaRPr lang="zh-CN" altLang="en-US" sz="36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32355" y="4926965"/>
            <a:ext cx="712216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垂直覆盖角度分散为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°时，在等距情况下高频均匀平滑分布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560" y="1808480"/>
            <a:ext cx="10568305" cy="3118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5920" y="1930400"/>
            <a:ext cx="701040" cy="208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3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3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3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3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en-US" altLang="zh-CN"/>
              <a:t>3</a:t>
            </a:r>
            <a:r>
              <a:rPr lang="zh-CN" altLang="en-US"/>
              <a:t>°</a:t>
            </a:r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zh-CN" altLang="en-US" sz="3600" dirty="0">
                <a:sym typeface="+mn-ea"/>
              </a:rPr>
              <a:t>垂直分散技术（</a:t>
            </a:r>
            <a:r>
              <a:rPr lang="en-US" altLang="zh-CN" sz="3600" dirty="0">
                <a:sym typeface="+mn-ea"/>
              </a:rPr>
              <a:t>Vertical Dispersion</a:t>
            </a:r>
            <a:r>
              <a:rPr lang="zh-CN" altLang="en-US" sz="3600" dirty="0">
                <a:sym typeface="+mn-ea"/>
              </a:rPr>
              <a:t>）应用在</a:t>
            </a:r>
            <a:r>
              <a:rPr lang="en-US" altLang="zh-CN" sz="3600" dirty="0">
                <a:sym typeface="+mn-ea"/>
              </a:rPr>
              <a:t>J</a:t>
            </a:r>
            <a:r>
              <a:rPr lang="zh-CN" altLang="en-US" sz="3600" dirty="0">
                <a:sym typeface="+mn-ea"/>
              </a:rPr>
              <a:t>型阵列</a:t>
            </a:r>
            <a:endParaRPr lang="zh-CN" altLang="en-US" sz="36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42515" y="5300345"/>
            <a:ext cx="712216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垂直覆盖角度分散为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°及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°时，在等距情况下高频均匀平滑分布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0160" y="1557655"/>
            <a:ext cx="8625840" cy="37426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80160" y="1879600"/>
            <a:ext cx="701040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10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10</a:t>
            </a:r>
            <a:r>
              <a:rPr lang="zh-CN" altLang="en-US"/>
              <a:t>°</a:t>
            </a: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1170" y="1355090"/>
            <a:ext cx="8504555" cy="46335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zh-CN" altLang="en-US" sz="3600" dirty="0">
                <a:sym typeface="+mn-ea"/>
              </a:rPr>
              <a:t>垂直分散技术（</a:t>
            </a:r>
            <a:r>
              <a:rPr lang="en-US" altLang="zh-CN" sz="3600" dirty="0">
                <a:sym typeface="+mn-ea"/>
              </a:rPr>
              <a:t>Vertical Dispersion</a:t>
            </a:r>
            <a:r>
              <a:rPr lang="zh-CN" altLang="en-US" sz="3600" dirty="0">
                <a:sym typeface="+mn-ea"/>
              </a:rPr>
              <a:t>）</a:t>
            </a:r>
            <a:endParaRPr lang="zh-CN" altLang="en-US" sz="3600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1170" y="1453515"/>
            <a:ext cx="701040" cy="257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/>
              <a:t>1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2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3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4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5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6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7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8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9</a:t>
            </a:r>
            <a:r>
              <a:rPr lang="zh-CN" altLang="en-US"/>
              <a:t>°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altLang="zh-CN"/>
              <a:t>10</a:t>
            </a:r>
            <a:r>
              <a:rPr lang="zh-CN" altLang="en-US"/>
              <a:t>°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83845" y="1823085"/>
            <a:ext cx="4977130" cy="39077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精确调整每个音箱的高频垂直角度，给你一个均质的声波范围，高频没有干扰和死角。</a:t>
            </a:r>
            <a:endParaRPr lang="zh-CN" altLang="en-US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endParaRPr lang="zh-CN" altLang="en-US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endParaRPr lang="zh-CN" altLang="en-US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        </a:t>
            </a:r>
            <a:r>
              <a:rPr lang="en-US" altLang="zh-CN" sz="40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+</a:t>
            </a:r>
            <a:endParaRPr lang="en-US" altLang="zh-CN" sz="40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endParaRPr lang="en-US" altLang="zh-CN" sz="3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zh-CN" altLang="en-US" sz="3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等于：完美</a:t>
            </a:r>
            <a:r>
              <a:rPr lang="zh-CN" altLang="en-US" sz="320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垂直可变指向</a:t>
            </a:r>
            <a:endParaRPr lang="zh-CN" altLang="en-US" sz="320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endParaRPr lang="en-US" altLang="zh-CN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19405" y="3448050"/>
            <a:ext cx="1828165" cy="1031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bg1"/>
                </a:solidFill>
                <a:uFillTx/>
              </a:rPr>
              <a:t>FIRTEC</a:t>
            </a:r>
            <a:r>
              <a:rPr lang="en-US" altLang="zh-CN" sz="2000" baseline="70000">
                <a:solidFill>
                  <a:schemeClr val="bg1"/>
                </a:solidFill>
                <a:uFillTx/>
              </a:rPr>
              <a:t>TM</a:t>
            </a:r>
            <a:endParaRPr lang="en-US" altLang="zh-CN" sz="2000" baseline="70000">
              <a:solidFill>
                <a:schemeClr val="bg1"/>
              </a:solidFill>
              <a:uFillTx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742565" y="3448050"/>
            <a:ext cx="1828165" cy="1031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ym typeface="+mn-ea"/>
              </a:rPr>
              <a:t>Vertical Dispersion</a:t>
            </a:r>
            <a:endParaRPr lang="en-US" altLang="zh-CN" sz="2800" baseline="70000" dirty="0">
              <a:solidFill>
                <a:schemeClr val="bg1"/>
              </a:solidFill>
              <a:uFillTx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/>
          <a:srcRect t="11661"/>
          <a:stretch>
            <a:fillRect/>
          </a:stretch>
        </p:blipFill>
        <p:spPr>
          <a:xfrm>
            <a:off x="407035" y="774065"/>
            <a:ext cx="6656705" cy="54508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147560" y="1084580"/>
            <a:ext cx="491045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Dieter Klein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KS </a:t>
            </a:r>
            <a:r>
              <a:rPr lang="zh-CN" altLang="en-US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的发明人 </a:t>
            </a:r>
            <a:r>
              <a:rPr lang="en-US" altLang="zh-CN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CEO</a:t>
            </a:r>
            <a:endParaRPr lang="en-US" altLang="zh-CN" sz="24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sym typeface="+mn-ea"/>
            </a:endParaRPr>
          </a:p>
          <a:p>
            <a:pPr marL="0" marR="0" lvl="0" indent="0" algn="l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4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sym typeface="+mn-ea"/>
            </a:endParaRPr>
          </a:p>
          <a:p>
            <a:pPr marL="0" marR="0" lvl="0" indent="0" algn="l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“</a:t>
            </a:r>
            <a:r>
              <a:rPr lang="zh-CN" altLang="en-US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垂直角度连续可变技术</a:t>
            </a:r>
            <a:r>
              <a:rPr lang="en-US" altLang="zh-CN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”</a:t>
            </a:r>
            <a:r>
              <a:rPr lang="zh-CN" altLang="en-US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研发人</a:t>
            </a:r>
            <a:endParaRPr lang="zh-CN" altLang="en-US" sz="24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sym typeface="+mn-ea"/>
            </a:endParaRPr>
          </a:p>
          <a:p>
            <a:pPr marL="0" marR="0" lvl="0" indent="0" algn="l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410" y="4655185"/>
            <a:ext cx="3964305" cy="1279525"/>
          </a:xfrm>
          <a:prstGeom prst="rect">
            <a:avLst/>
          </a:prstGeom>
        </p:spPr>
      </p:pic>
      <p:pic>
        <p:nvPicPr>
          <p:cNvPr id="9" name="图片 8" descr="图片包含 窗帘, 建筑物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69" y="3543300"/>
            <a:ext cx="2755186" cy="12850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/>
              <a:t>一、</a:t>
            </a:r>
            <a:r>
              <a:rPr lang="zh-CN" altLang="en-US" sz="4800" dirty="0">
                <a:sym typeface="+mn-ea"/>
              </a:rPr>
              <a:t>线阵列扬声器的发展现状及特征;</a:t>
            </a:r>
            <a:endParaRPr lang="zh-CN" altLang="en-US" sz="48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09600" y="1894841"/>
            <a:ext cx="10972800" cy="4525963"/>
          </a:xfrm>
        </p:spPr>
        <p:txBody>
          <a:bodyPr/>
          <a:lstStyle/>
          <a:p>
            <a:pPr marL="635" indent="0"/>
            <a:r>
              <a:rPr lang="zh-CN" altLang="en-US" sz="2800" dirty="0"/>
              <a:t>1.线性阵列自欧美兴起以来，席卷全球。</a:t>
            </a:r>
            <a:endParaRPr lang="zh-CN" altLang="en-US" sz="2800" dirty="0"/>
          </a:p>
          <a:p>
            <a:pPr marL="635" indent="0"/>
            <a:r>
              <a:rPr lang="en-US" altLang="zh-CN" sz="2800" dirty="0"/>
              <a:t>2.</a:t>
            </a:r>
            <a:r>
              <a:rPr lang="zh-CN" altLang="en-US" sz="2800" dirty="0"/>
              <a:t>几乎所有扬声器品牌厂家都有生产自己的阵列扬声器系统。</a:t>
            </a:r>
            <a:endParaRPr lang="zh-CN" altLang="en-US" sz="2800" dirty="0"/>
          </a:p>
          <a:p>
            <a:pPr marL="635" indent="0"/>
            <a:r>
              <a:rPr lang="en-US" altLang="zh-CN" sz="2800" dirty="0"/>
              <a:t>3.</a:t>
            </a:r>
            <a:r>
              <a:rPr lang="zh-CN" altLang="en-US" sz="2800" dirty="0"/>
              <a:t>线性阵列系统应用越来越广泛</a:t>
            </a:r>
            <a:r>
              <a:rPr lang="en-US" altLang="zh-CN" sz="2800" dirty="0"/>
              <a:t>:</a:t>
            </a:r>
            <a:r>
              <a:rPr lang="zh-CN" altLang="en-US" sz="2800" dirty="0"/>
              <a:t>大型运动会场馆、大型演出现场、剧场剧院、礼堂及公共扩声</a:t>
            </a:r>
            <a:endParaRPr lang="zh-CN" altLang="en-US" sz="2800" dirty="0"/>
          </a:p>
          <a:p>
            <a:pPr marL="635" indent="0">
              <a:buNone/>
            </a:pPr>
            <a:endParaRPr lang="en-US" altLang="zh-CN" sz="2400" dirty="0"/>
          </a:p>
          <a:p>
            <a:pPr marL="635" indent="0">
              <a:buNone/>
            </a:pPr>
            <a:endParaRPr lang="zh-CN" alt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/>
              <a:t>线性阵列基本特性</a:t>
            </a:r>
            <a:endParaRPr lang="zh-CN" altLang="en-US" sz="48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09600" y="2018031"/>
            <a:ext cx="10972800" cy="4525963"/>
          </a:xfrm>
        </p:spPr>
        <p:txBody>
          <a:bodyPr/>
          <a:lstStyle/>
          <a:p>
            <a:pPr marL="635" indent="0">
              <a:buNone/>
            </a:pPr>
            <a:r>
              <a:rPr lang="zh-CN" altLang="en-US" sz="2800" dirty="0"/>
              <a:t>柱面波：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柱面波扩散面积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每增加一倍距离，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面积增加</a:t>
            </a:r>
            <a:r>
              <a:rPr lang="en-US" altLang="zh-CN" sz="2800" dirty="0"/>
              <a:t>2</a:t>
            </a:r>
            <a:r>
              <a:rPr lang="zh-CN" altLang="en-US" sz="2800" dirty="0"/>
              <a:t>倍。声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压衰减</a:t>
            </a:r>
            <a:r>
              <a:rPr lang="en-US" altLang="zh-CN" sz="2800" dirty="0">
                <a:solidFill>
                  <a:srgbClr val="FF0000"/>
                </a:solidFill>
              </a:rPr>
              <a:t>3dB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2340" y="2018030"/>
            <a:ext cx="8674735" cy="3286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/>
              <a:t>线性阵列基本特性</a:t>
            </a:r>
            <a:endParaRPr lang="zh-CN" altLang="en-US" sz="48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09600" y="2018031"/>
            <a:ext cx="10972800" cy="4525963"/>
          </a:xfrm>
        </p:spPr>
        <p:txBody>
          <a:bodyPr/>
          <a:lstStyle/>
          <a:p>
            <a:pPr marL="635" indent="0">
              <a:buNone/>
            </a:pPr>
            <a:r>
              <a:rPr lang="zh-CN" altLang="en-US" sz="2800" dirty="0"/>
              <a:t>球面波：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球面波扩散面积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每增加一倍距离，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面积增加</a:t>
            </a:r>
            <a:r>
              <a:rPr lang="en-US" altLang="zh-CN" sz="2800" dirty="0"/>
              <a:t>4</a:t>
            </a:r>
            <a:r>
              <a:rPr lang="zh-CN" altLang="en-US" sz="2800" dirty="0"/>
              <a:t>倍。声</a:t>
            </a:r>
            <a:endParaRPr lang="zh-CN" altLang="en-US" sz="2800" dirty="0"/>
          </a:p>
          <a:p>
            <a:pPr marL="635" indent="0">
              <a:buNone/>
            </a:pPr>
            <a:r>
              <a:rPr lang="zh-CN" altLang="en-US" sz="2800" dirty="0"/>
              <a:t>压衰减</a:t>
            </a:r>
            <a:r>
              <a:rPr lang="en-US" altLang="zh-CN" sz="2800" dirty="0">
                <a:solidFill>
                  <a:srgbClr val="FF0000"/>
                </a:solidFill>
              </a:rPr>
              <a:t>6dB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7925" y="1808480"/>
            <a:ext cx="8444230" cy="33502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>
                <a:sym typeface="+mn-ea"/>
              </a:rPr>
              <a:t>线阵列音箱单只的高频特性：</a:t>
            </a:r>
            <a:endParaRPr lang="zh-CN" altLang="en-US" sz="4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r="43073"/>
          <a:stretch>
            <a:fillRect/>
          </a:stretch>
        </p:blipFill>
        <p:spPr bwMode="auto">
          <a:xfrm>
            <a:off x="1597804" y="2713448"/>
            <a:ext cx="1005530" cy="224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70"/>
          <a:stretch>
            <a:fillRect/>
          </a:stretch>
        </p:blipFill>
        <p:spPr bwMode="auto">
          <a:xfrm rot="16200000">
            <a:off x="1647049" y="2767557"/>
            <a:ext cx="4075761" cy="2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471160" y="3082290"/>
            <a:ext cx="50736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  <a:buChar char="-"/>
            </a:pPr>
            <a:r>
              <a:rPr lang="zh-CN" altLang="en-US" sz="3600" dirty="0">
                <a:effectLst/>
                <a:sym typeface="+mn-ea"/>
              </a:rPr>
              <a:t>传统的号角相互靠近会产生相干涉的曲波</a:t>
            </a:r>
            <a:endParaRPr lang="zh-CN" altLang="en-US" sz="3600" dirty="0"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6516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>
                <a:sym typeface="+mn-ea"/>
              </a:rPr>
              <a:t>线阵列音箱单只的高频特性：</a:t>
            </a:r>
            <a:endParaRPr lang="zh-CN" altLang="en-US" sz="4800" dirty="0"/>
          </a:p>
        </p:txBody>
      </p:sp>
      <p:sp>
        <p:nvSpPr>
          <p:cNvPr id="4" name="文本框 3"/>
          <p:cNvSpPr txBox="1"/>
          <p:nvPr/>
        </p:nvSpPr>
        <p:spPr>
          <a:xfrm>
            <a:off x="5967730" y="1894205"/>
            <a:ext cx="507365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  <a:buChar char="-"/>
            </a:pPr>
            <a:r>
              <a:rPr lang="zh-CN" altLang="en-US" sz="2800" dirty="0">
                <a:effectLst/>
                <a:sym typeface="+mn-ea"/>
              </a:rPr>
              <a:t>经过波导号角将能量转换成柱面波，像无数个小声源。高音的垂直指向角度也因转换而</a:t>
            </a:r>
            <a:r>
              <a:rPr lang="zh-CN" altLang="en-US" sz="2800" dirty="0">
                <a:solidFill>
                  <a:srgbClr val="FF0000"/>
                </a:solidFill>
                <a:effectLst/>
                <a:sym typeface="+mn-ea"/>
              </a:rPr>
              <a:t>变窄</a:t>
            </a:r>
            <a:r>
              <a:rPr lang="zh-CN" altLang="en-US" sz="2800" dirty="0">
                <a:effectLst/>
                <a:sym typeface="+mn-ea"/>
              </a:rPr>
              <a:t>，且</a:t>
            </a:r>
            <a:r>
              <a:rPr lang="zh-CN" altLang="en-US" sz="2800" dirty="0">
                <a:solidFill>
                  <a:srgbClr val="FF0000"/>
                </a:solidFill>
                <a:effectLst/>
                <a:sym typeface="+mn-ea"/>
              </a:rPr>
              <a:t>固定</a:t>
            </a:r>
            <a:r>
              <a:rPr lang="zh-CN" altLang="en-US" sz="2800" dirty="0">
                <a:effectLst/>
                <a:sym typeface="+mn-ea"/>
              </a:rPr>
              <a:t>。</a:t>
            </a:r>
            <a:endParaRPr lang="zh-CN" altLang="en-US" sz="2800" dirty="0">
              <a:effectLst/>
              <a:sym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8" t="10921" r="21141" b="7906"/>
          <a:stretch>
            <a:fillRect/>
          </a:stretch>
        </p:blipFill>
        <p:spPr bwMode="auto">
          <a:xfrm>
            <a:off x="764973" y="1893911"/>
            <a:ext cx="2384506" cy="211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45" y="1894040"/>
            <a:ext cx="2092453" cy="209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295" y="4669293"/>
            <a:ext cx="1459329" cy="147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21" y="4669293"/>
            <a:ext cx="1479243" cy="149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78" y="4643052"/>
            <a:ext cx="1501962" cy="149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380" y="4669294"/>
            <a:ext cx="1497324" cy="149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53434" y="4669294"/>
            <a:ext cx="71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 kHz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29071" y="4642583"/>
            <a:ext cx="79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 kHz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94576" y="4633675"/>
            <a:ext cx="87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6,3 kHz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662954" y="4643007"/>
            <a:ext cx="87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 kHz</a:t>
            </a:r>
            <a:endParaRPr 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810" y="5155565"/>
            <a:ext cx="5073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  <a:buChar char="-"/>
            </a:pPr>
            <a:r>
              <a:rPr lang="zh-CN" altLang="en-US" sz="2800" dirty="0">
                <a:effectLst/>
                <a:sym typeface="+mn-ea"/>
              </a:rPr>
              <a:t>高频单元指向性</a:t>
            </a:r>
            <a:endParaRPr lang="zh-CN" altLang="en-US" sz="2800" dirty="0">
              <a:effectLst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64414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64414"/>
</p:tagLst>
</file>

<file path=ppt/tags/tag3.xml><?xml version="1.0" encoding="utf-8"?>
<p:tagLst xmlns:p="http://schemas.openxmlformats.org/presentationml/2006/main">
  <p:tag name="KSO_WM_TEMPLATE_CATEGORY" val="custom"/>
  <p:tag name="KSO_WM_TEMPLATE_INDEX" val="20164414"/>
  <p:tag name="KSO_WM_TAG_VERSION" val="1.0"/>
  <p:tag name="KSO_WM_BEAUTIFY_FLAG" val="#wm#"/>
  <p:tag name="KSO_WM_TEMPLATE_THUMBS_INDEX" val="1、2、3、4、5、6、7、8、9、10、11"/>
</p:tagLst>
</file>

<file path=ppt/theme/theme1.xml><?xml version="1.0" encoding="utf-8"?>
<a:theme xmlns:a="http://schemas.openxmlformats.org/drawingml/2006/main" name="自定义设计方案">
  <a:themeElements>
    <a:clrScheme name="自定义 27">
      <a:dk1>
        <a:srgbClr val="000000"/>
      </a:dk1>
      <a:lt1>
        <a:srgbClr val="FFFFFF"/>
      </a:lt1>
      <a:dk2>
        <a:srgbClr val="131C21"/>
      </a:dk2>
      <a:lt2>
        <a:srgbClr val="44546A"/>
      </a:lt2>
      <a:accent1>
        <a:srgbClr val="00B0F0"/>
      </a:accent1>
      <a:accent2>
        <a:srgbClr val="8865DB"/>
      </a:accent2>
      <a:accent3>
        <a:srgbClr val="F56A4A"/>
      </a:accent3>
      <a:accent4>
        <a:srgbClr val="2F729B"/>
      </a:accent4>
      <a:accent5>
        <a:srgbClr val="CB3416"/>
      </a:accent5>
      <a:accent6>
        <a:srgbClr val="203864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2850</Words>
  <Application>WPS 演示</Application>
  <PresentationFormat>宽屏</PresentationFormat>
  <Paragraphs>319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Arial</vt:lpstr>
      <vt:lpstr>宋体</vt:lpstr>
      <vt:lpstr>Wingdings</vt:lpstr>
      <vt:lpstr>Calibri</vt:lpstr>
      <vt:lpstr>微软雅黑</vt:lpstr>
      <vt:lpstr>HelveticaNeueLT Std</vt:lpstr>
      <vt:lpstr>黑体</vt:lpstr>
      <vt:lpstr>Arial Unicode MS</vt:lpstr>
      <vt:lpstr>等线</vt:lpstr>
      <vt:lpstr>Times New Roman</vt:lpstr>
      <vt:lpstr>MS PGothic</vt:lpstr>
      <vt:lpstr>Tahoma</vt:lpstr>
      <vt:lpstr>Segoe Print</vt:lpstr>
      <vt:lpstr>自定义设计方案</vt:lpstr>
      <vt:lpstr>1_Office 主题</vt:lpstr>
      <vt:lpstr>PowerPoint 演示文稿</vt:lpstr>
      <vt:lpstr>《线阵列扬声器垂直角度连续可变技术的实现》  主讲：郭思程</vt:lpstr>
      <vt:lpstr>PowerPoint 演示文稿</vt:lpstr>
      <vt:lpstr>PowerPoint 演示文稿</vt:lpstr>
      <vt:lpstr>一、线阵列扬声器的发展现状及特征;</vt:lpstr>
      <vt:lpstr>线性阵列基本特性</vt:lpstr>
      <vt:lpstr>线性阵列基本特性</vt:lpstr>
      <vt:lpstr>线阵列音箱单只的高频特性：</vt:lpstr>
      <vt:lpstr>线阵列音箱单只的高频特性：</vt:lpstr>
      <vt:lpstr>线阵列音箱单只的中低频特性：</vt:lpstr>
      <vt:lpstr>线性阵列音箱叠加的基本特性</vt:lpstr>
      <vt:lpstr>线性阵列音箱高低频叠加对比</vt:lpstr>
      <vt:lpstr>线性阵列音箱叠加的基本特性</vt:lpstr>
      <vt:lpstr>线性阵列音箱叠加的基本特性</vt:lpstr>
      <vt:lpstr>线性阵列音箱叠加的基本特性</vt:lpstr>
      <vt:lpstr>线性阵列扬声器的突出特点：</vt:lpstr>
      <vt:lpstr>线性阵列扬声器高频垂直角度上出现干扰</vt:lpstr>
      <vt:lpstr>二、线性阵列扬声器指向性的改变方法比较</vt:lpstr>
      <vt:lpstr>垂直方向的改变方案一：多角度多型号音箱</vt:lpstr>
      <vt:lpstr>垂直方向的改变方案：</vt:lpstr>
      <vt:lpstr>垂直方向的改变方案二：多通道电子控制</vt:lpstr>
      <vt:lpstr>三、线阵列扬声器垂直覆盖角度可变技术的应用</vt:lpstr>
      <vt:lpstr>PowerPoint 演示文稿</vt:lpstr>
      <vt:lpstr>三、线阵列扬声器垂直覆盖角度可变技术的应用</vt:lpstr>
      <vt:lpstr>垂直分散技术（Vertical Dispersion）的调节</vt:lpstr>
      <vt:lpstr>垂直分散技术（Vertical Dispersion）0°偏轴响应图</vt:lpstr>
      <vt:lpstr>PowerPoint 演示文稿</vt:lpstr>
      <vt:lpstr>垂直分散技术（Vertical Dispersion）10°偏轴响应图</vt:lpstr>
      <vt:lpstr>PowerPoint 演示文稿</vt:lpstr>
      <vt:lpstr>垂直分散技术（Vertical Dispersion）应用在直线阵列</vt:lpstr>
      <vt:lpstr>垂直分散技术（Vertical Dispersion）应用在曲面阵列</vt:lpstr>
      <vt:lpstr>垂直分散技术（Vertical Dispersion）应用在J型阵列</vt:lpstr>
      <vt:lpstr>垂直分散技术（Vertical Dispersion）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111</cp:revision>
  <dcterms:created xsi:type="dcterms:W3CDTF">2017-07-14T01:35:00Z</dcterms:created>
  <dcterms:modified xsi:type="dcterms:W3CDTF">2018-03-20T01:53:28Z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