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9"/>
  </p:notesMasterIdLst>
  <p:sldIdLst>
    <p:sldId id="347" r:id="rId5"/>
    <p:sldId id="256" r:id="rId6"/>
    <p:sldId id="293" r:id="rId7"/>
    <p:sldId id="310" r:id="rId8"/>
    <p:sldId id="295" r:id="rId10"/>
    <p:sldId id="296" r:id="rId11"/>
    <p:sldId id="297" r:id="rId12"/>
    <p:sldId id="299" r:id="rId13"/>
    <p:sldId id="304" r:id="rId14"/>
    <p:sldId id="292" r:id="rId15"/>
    <p:sldId id="319" r:id="rId16"/>
    <p:sldId id="341" r:id="rId17"/>
    <p:sldId id="343" r:id="rId18"/>
    <p:sldId id="344" r:id="rId19"/>
    <p:sldId id="345" r:id="rId20"/>
    <p:sldId id="346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ABC32"/>
    <a:srgbClr val="FF6600"/>
    <a:srgbClr val="FFCC00"/>
    <a:srgbClr val="00B4C3"/>
    <a:srgbClr val="66CCFF"/>
    <a:srgbClr val="ED7D31"/>
    <a:srgbClr val="2E75B6"/>
    <a:srgbClr val="2C2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26" autoAdjust="0"/>
    <p:restoredTop sz="94660" autoAdjust="0"/>
  </p:normalViewPr>
  <p:slideViewPr>
    <p:cSldViewPr>
      <p:cViewPr varScale="1">
        <p:scale>
          <a:sx n="139" d="100"/>
          <a:sy n="139" d="100"/>
        </p:scale>
        <p:origin x="180" y="120"/>
      </p:cViewPr>
      <p:guideLst>
        <p:guide orient="horz" pos="1628"/>
        <p:guide pos="29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75" d="100"/>
        <a:sy n="75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197DCB98-747F-4A4B-9802-BF979AC9BF67}" type="datetimeFigureOut">
              <a:rPr lang="zh-CN" altLang="en-US"/>
            </a:fld>
            <a:endParaRPr lang="zh-CN" altLang="en-US"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C38197B0-293E-43F2-B062-5176FDD3EBCD}" type="slidenum">
              <a:rPr lang="zh-CN" altLang="en-US"/>
            </a:fld>
            <a:endParaRPr lang="zh-CN" altLang="en-US"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5BD8B9-F659-44F2-9FC8-E103FCD892BD}" type="slidenum">
              <a:rPr lang="zh-CN" altLang="en-US" sz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+mn-ea"/>
              </a:rPr>
            </a:fld>
            <a:endParaRPr lang="zh-CN" altLang="en-US" sz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4E45E3-3B43-49DE-8423-F21387937450}" type="slidenum">
              <a:rPr lang="zh-CN" altLang="en-US" sz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+mn-ea"/>
              </a:rPr>
            </a:fld>
            <a:endParaRPr lang="zh-CN" altLang="en-US" sz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4E45E3-3B43-49DE-8423-F21387937450}" type="slidenum">
              <a:rPr lang="zh-CN" altLang="en-US" sz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+mn-ea"/>
              </a:rPr>
            </a:fld>
            <a:endParaRPr lang="zh-CN" altLang="en-US" sz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7A98C02-B8D4-4FD9-A16C-B721F4D191A6}" type="slidenum">
              <a:rPr lang="zh-CN" altLang="en-US" sz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+mn-ea"/>
              </a:rPr>
            </a:fld>
            <a:endParaRPr lang="zh-CN" altLang="en-US" sz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1BC832-5411-424C-A232-5C7BB731091A}" type="slidenum">
              <a:rPr lang="zh-CN" altLang="en-US" sz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+mn-ea"/>
              </a:rPr>
            </a:fld>
            <a:endParaRPr lang="zh-CN" altLang="en-US" sz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83FC28E-9445-4E43-9EBF-8183BC9E2857}" type="slidenum">
              <a:rPr lang="zh-CN" altLang="en-US" sz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+mn-ea"/>
              </a:rPr>
            </a:fld>
            <a:endParaRPr lang="zh-CN" altLang="en-US" sz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4E45E3-3B43-49DE-8423-F21387937450}" type="slidenum">
              <a:rPr lang="zh-CN" altLang="en-US" sz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+mn-ea"/>
              </a:rPr>
            </a:fld>
            <a:endParaRPr lang="zh-CN" altLang="en-US" sz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6E24B0-E2F4-466A-82A2-09117943C919}" type="slidenum">
              <a:rPr lang="zh-CN" altLang="en-US" sz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+mn-ea"/>
              </a:rPr>
            </a:fld>
            <a:endParaRPr lang="zh-CN" altLang="en-US" sz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4E45E3-3B43-49DE-8423-F21387937450}" type="slidenum">
              <a:rPr lang="zh-CN" altLang="en-US" sz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+mn-ea"/>
              </a:rPr>
            </a:fld>
            <a:endParaRPr lang="zh-CN" altLang="en-US" sz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4E45E3-3B43-49DE-8423-F21387937450}" type="slidenum">
              <a:rPr lang="zh-CN" altLang="en-US" sz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+mn-ea"/>
              </a:rPr>
            </a:fld>
            <a:endParaRPr lang="zh-CN" altLang="en-US" sz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4E45E3-3B43-49DE-8423-F21387937450}" type="slidenum">
              <a:rPr lang="zh-CN" altLang="en-US" sz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+mn-ea"/>
              </a:rPr>
            </a:fld>
            <a:endParaRPr lang="zh-CN" altLang="en-US" sz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43EE8-DD1A-4DC3-B339-AA4C03F267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F8AC8-9B65-4C4B-A699-5888901440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6413C-3632-4295-A074-05CF081E48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单击以编辑母版副标题样式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ED644-0181-4B82-958B-DB3273C9EDDC}" type="datetime1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80C7F-CB82-402A-828B-E317E6D8AD0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ED644-0181-4B82-958B-DB3273C9EDDC}" type="datetime1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878A7-6D06-4F8D-834B-027F5261727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ED644-0181-4B82-958B-DB3273C9EDDC}" type="datetime1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DFD2C-B1E6-404C-B951-5940831570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ED644-0181-4B82-958B-DB3273C9EDDC}" type="datetime1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C4E1E-DCB8-41E0-9B45-6DAE450D37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ED644-0181-4B82-958B-DB3273C9EDDC}" type="datetime1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DDA03-B0C3-464B-8757-632A88666E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ED644-0181-4B82-958B-DB3273C9EDDC}" type="datetime1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DAD08-18B9-4607-B9AF-B4E802A095D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ED644-0181-4B82-958B-DB3273C9EDDC}" type="datetime1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B701D-884E-4F24-BABC-3D6DF707C2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ED644-0181-4B82-958B-DB3273C9EDDC}" type="datetime1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8570D-F087-4144-B241-450F1EE555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等腰三角形 2"/>
          <p:cNvSpPr/>
          <p:nvPr userDrawn="1"/>
        </p:nvSpPr>
        <p:spPr>
          <a:xfrm rot="5400000">
            <a:off x="360363" y="222250"/>
            <a:ext cx="298450" cy="285750"/>
          </a:xfrm>
          <a:prstGeom prst="triangl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rgbClr val="ED7D31"/>
              </a:solidFill>
            </a:endParaRPr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652463" y="182563"/>
            <a:ext cx="364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单击此处在视图母版里面更改文字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547688"/>
            <a:ext cx="9144000" cy="4421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ED644-0181-4B82-958B-DB3273C9EDDC}" type="datetime1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96792-116D-4875-9F9D-54675272658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ED644-0181-4B82-958B-DB3273C9EDDC}" type="datetime1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63AC9-2016-4219-B4A9-C5707C2014A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ED644-0181-4B82-958B-DB3273C9EDDC}" type="datetime1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EFD84-BEB5-417E-8A32-E92B22F9E4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609600"/>
            <a:ext cx="9144000" cy="422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4" name="图片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3038"/>
            <a:ext cx="24066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ro.wu\Desktop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34925" y="0"/>
            <a:ext cx="917892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单击以编辑母版副标题样式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263B52D-2EFA-4CC9-8A83-A13208D9AE5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3A00FF0-65B8-4EC1-AE01-5CD9079F98E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7AA3D-B8A8-4902-9B1D-3F59047DEF7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6C769-699E-458D-A3B0-93296C71A9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B2181-B536-44A8-A130-FD907D2518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8BD37-95E6-4E68-BD34-ECA9D3A1CB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460D-494A-48FD-97C5-54058E5556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F3F3F-A381-4891-A172-86E6E3DA6E1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6A8B5-3580-4EC5-99AF-AF853F5FC3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16C6B61-1C3D-41AE-9752-EE7BB8EEA0B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685800">
              <a:defRPr sz="900">
                <a:solidFill>
                  <a:srgbClr val="898989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</a:lstStyle>
          <a:p>
            <a:fld id="{C69ED644-0181-4B82-958B-DB3273C9EDDC}" type="datetime1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685800">
              <a:defRPr sz="900">
                <a:solidFill>
                  <a:srgbClr val="898989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685800">
              <a:defRPr sz="900">
                <a:solidFill>
                  <a:srgbClr val="898989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</a:lstStyle>
          <a:p>
            <a:fld id="{B27DA2E4-ADF6-4942-B302-E0563671C99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comb/>
  </p:transition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spd="slow" advClick="0" advTm="0">
    <p:comb/>
  </p:transition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84525"/>
            <a:ext cx="12954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441825"/>
            <a:ext cx="914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074988"/>
            <a:ext cx="869156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2428875" y="1990725"/>
            <a:ext cx="4319588" cy="519113"/>
          </a:xfrm>
          <a:prstGeom prst="roundRect">
            <a:avLst>
              <a:gd name="adj" fmla="val 50000"/>
            </a:avLst>
          </a:prstGeom>
          <a:solidFill>
            <a:srgbClr val="2C2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2800" b="1" noProof="1"/>
              <a:t>2017-2018</a:t>
            </a:r>
            <a:r>
              <a:rPr lang="zh-CN" altLang="en-US" sz="2800" b="1" noProof="1"/>
              <a:t>年年会</a:t>
            </a:r>
            <a:endParaRPr lang="zh-CN" altLang="en-US" sz="2800" b="1" noProof="1"/>
          </a:p>
        </p:txBody>
      </p:sp>
      <p:sp>
        <p:nvSpPr>
          <p:cNvPr id="9" name="文本框 8"/>
          <p:cNvSpPr txBox="1"/>
          <p:nvPr/>
        </p:nvSpPr>
        <p:spPr>
          <a:xfrm>
            <a:off x="1535430" y="900430"/>
            <a:ext cx="6306185" cy="829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4800" b="1" noProof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四川省体育场馆协会</a:t>
            </a:r>
            <a:endParaRPr lang="zh-CN" altLang="en-US" sz="4800" b="1" noProof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84525"/>
            <a:ext cx="12954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441825"/>
            <a:ext cx="914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074988"/>
            <a:ext cx="869156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 12"/>
          <p:cNvSpPr/>
          <p:nvPr/>
        </p:nvSpPr>
        <p:spPr>
          <a:xfrm>
            <a:off x="2428875" y="1990725"/>
            <a:ext cx="4319588" cy="519113"/>
          </a:xfrm>
          <a:prstGeom prst="roundRect">
            <a:avLst>
              <a:gd name="adj" fmla="val 50000"/>
            </a:avLst>
          </a:prstGeom>
          <a:solidFill>
            <a:srgbClr val="2C2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b="1" noProof="1">
                <a:latin typeface="+mj-ea"/>
                <a:ea typeface="+mj-ea"/>
              </a:rPr>
              <a:t>感谢观看 </a:t>
            </a:r>
            <a:r>
              <a:rPr lang="en-US" altLang="zh-CN" sz="2800" b="1" noProof="1">
                <a:latin typeface="+mj-ea"/>
                <a:ea typeface="+mj-ea"/>
              </a:rPr>
              <a:t>THANK YOU</a:t>
            </a:r>
            <a:endParaRPr lang="zh-CN" altLang="en-US" sz="2800" b="1" noProof="1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组合 1"/>
          <p:cNvGrpSpPr/>
          <p:nvPr/>
        </p:nvGrpSpPr>
        <p:grpSpPr bwMode="auto">
          <a:xfrm>
            <a:off x="11430" y="0"/>
            <a:ext cx="9144000" cy="5143500"/>
            <a:chOff x="0" y="0"/>
            <a:chExt cx="9144000" cy="5143500"/>
          </a:xfrm>
        </p:grpSpPr>
        <p:pic>
          <p:nvPicPr>
            <p:cNvPr id="34818" name="图片 10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19" name="图片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97" y="4003313"/>
              <a:ext cx="4637559" cy="106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组合 26"/>
          <p:cNvGrpSpPr/>
          <p:nvPr/>
        </p:nvGrpSpPr>
        <p:grpSpPr>
          <a:xfrm>
            <a:off x="1835697" y="1861727"/>
            <a:ext cx="7308304" cy="804589"/>
            <a:chOff x="1928333" y="1210743"/>
            <a:chExt cx="4123616" cy="412624"/>
          </a:xfrm>
          <a:solidFill>
            <a:srgbClr val="FFC000"/>
          </a:solidFill>
        </p:grpSpPr>
        <p:sp>
          <p:nvSpPr>
            <p:cNvPr id="28" name="圆角矩形 27"/>
            <p:cNvSpPr/>
            <p:nvPr/>
          </p:nvSpPr>
          <p:spPr>
            <a:xfrm>
              <a:off x="1928333" y="1210743"/>
              <a:ext cx="4123616" cy="412624"/>
            </a:xfrm>
            <a:prstGeom prst="roundRect">
              <a:avLst>
                <a:gd name="adj" fmla="val 0"/>
              </a:avLst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四川省体育场馆协会2017年财务报告</a:t>
              </a:r>
              <a:endPara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780317" y="1267107"/>
              <a:ext cx="174846" cy="29927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圆角矩形 10"/>
          <p:cNvSpPr/>
          <p:nvPr/>
        </p:nvSpPr>
        <p:spPr>
          <a:xfrm>
            <a:off x="719138" y="1779588"/>
            <a:ext cx="1801812" cy="977900"/>
          </a:xfrm>
          <a:custGeom>
            <a:avLst/>
            <a:gdLst/>
            <a:ahLst/>
            <a:cxnLst/>
            <a:rect l="l" t="t" r="r" b="b"/>
            <a:pathLst>
              <a:path w="760508" h="412624">
                <a:moveTo>
                  <a:pt x="68772" y="0"/>
                </a:moveTo>
                <a:lnTo>
                  <a:pt x="322746" y="0"/>
                </a:lnTo>
                <a:lnTo>
                  <a:pt x="397990" y="0"/>
                </a:lnTo>
                <a:lnTo>
                  <a:pt x="554196" y="0"/>
                </a:lnTo>
                <a:lnTo>
                  <a:pt x="760508" y="206312"/>
                </a:lnTo>
                <a:lnTo>
                  <a:pt x="554196" y="412624"/>
                </a:lnTo>
                <a:lnTo>
                  <a:pt x="397990" y="412624"/>
                </a:lnTo>
                <a:lnTo>
                  <a:pt x="322746" y="412624"/>
                </a:lnTo>
                <a:lnTo>
                  <a:pt x="68772" y="412624"/>
                </a:lnTo>
                <a:cubicBezTo>
                  <a:pt x="30790" y="412624"/>
                  <a:pt x="0" y="381834"/>
                  <a:pt x="0" y="343852"/>
                </a:cubicBezTo>
                <a:lnTo>
                  <a:pt x="0" y="68772"/>
                </a:lnTo>
                <a:cubicBezTo>
                  <a:pt x="0" y="30790"/>
                  <a:pt x="30790" y="0"/>
                  <a:pt x="68772" y="0"/>
                </a:cubicBezTo>
                <a:close/>
              </a:path>
            </a:pathLst>
          </a:custGeom>
          <a:solidFill>
            <a:srgbClr val="0070BC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五边形 42"/>
          <p:cNvSpPr/>
          <p:nvPr/>
        </p:nvSpPr>
        <p:spPr>
          <a:xfrm>
            <a:off x="0" y="301625"/>
            <a:ext cx="1403350" cy="360363"/>
          </a:xfrm>
          <a:prstGeom prst="homePlat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标题 1"/>
          <p:cNvSpPr txBox="1"/>
          <p:nvPr/>
        </p:nvSpPr>
        <p:spPr>
          <a:xfrm>
            <a:off x="11430" y="265430"/>
            <a:ext cx="1607820" cy="431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FFFFFF"/>
                </a:solidFill>
              </a:rPr>
              <a:t>大会第四项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45" name="燕尾形 44"/>
          <p:cNvSpPr/>
          <p:nvPr/>
        </p:nvSpPr>
        <p:spPr>
          <a:xfrm>
            <a:off x="1311275" y="301625"/>
            <a:ext cx="307975" cy="360363"/>
          </a:xfrm>
          <a:prstGeom prst="chevron">
            <a:avLst>
              <a:gd name="adj" fmla="val 60582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1527175" y="301625"/>
            <a:ext cx="307975" cy="360363"/>
          </a:xfrm>
          <a:prstGeom prst="chevron">
            <a:avLst>
              <a:gd name="adj" fmla="val 60582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4" grpId="0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0"/>
          <p:cNvSpPr txBox="1"/>
          <p:nvPr/>
        </p:nvSpPr>
        <p:spPr>
          <a:xfrm rot="16200000">
            <a:off x="5011420" y="251460"/>
            <a:ext cx="1769745" cy="2286635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en-US" altLang="zh-CN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zh-CN" altLang="en-US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en-US" altLang="zh-CN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zh-CN" altLang="en-US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14300" y="4009628"/>
            <a:ext cx="7149021" cy="392985"/>
            <a:chOff x="1014300" y="3363802"/>
            <a:chExt cx="7149021" cy="392985"/>
          </a:xfrm>
          <a:solidFill>
            <a:schemeClr val="bg1">
              <a:lumMod val="65000"/>
            </a:schemeClr>
          </a:solidFill>
        </p:grpSpPr>
        <p:sp>
          <p:nvSpPr>
            <p:cNvPr id="56" name="Line 13"/>
            <p:cNvSpPr>
              <a:spLocks noChangeShapeType="1"/>
            </p:cNvSpPr>
            <p:nvPr/>
          </p:nvSpPr>
          <p:spPr bwMode="auto">
            <a:xfrm>
              <a:off x="1014300" y="3756787"/>
              <a:ext cx="7149021" cy="0"/>
            </a:xfrm>
            <a:prstGeom prst="line">
              <a:avLst/>
            </a:prstGeom>
            <a:grpFill/>
            <a:ln w="19050" cmpd="sng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35"/>
            <p:cNvSpPr txBox="1"/>
            <p:nvPr/>
          </p:nvSpPr>
          <p:spPr>
            <a:xfrm>
              <a:off x="1403648" y="3363802"/>
              <a:ext cx="6502224" cy="349019"/>
            </a:xfrm>
            <a:prstGeom prst="rect">
              <a:avLst/>
            </a:prstGeom>
            <a:noFill/>
          </p:spPr>
          <p:txBody>
            <a:bodyPr lIns="71323" tIns="35662" rIns="71323" bIns="35662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汉仪中圆简" pitchFamily="49" charset="-122"/>
                  <a:ea typeface="汉仪中圆简" pitchFamily="49" charset="-122"/>
                </a:rPr>
                <a:t>请输入您想要的文字请输入您想要的文字请输入您想要的文字</a:t>
              </a:r>
              <a:endParaRPr lang="zh-CN" altLang="en-US" dirty="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756775" y="5443538"/>
            <a:ext cx="8763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延时符</a:t>
            </a:r>
            <a:endParaRPr lang="zh-CN" alt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266700" y="147638"/>
            <a:ext cx="309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03580" y="1080770"/>
            <a:ext cx="77698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711200" eaLnBrk="1" latinLnBrk="0" hangingPunct="1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b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cs typeface="仿宋" panose="02010609060101010101" charset="-122"/>
              </a:rPr>
              <a:t>赵彦翔，男，1970年生，汉族，中共预备党员，毕业于同济大学，高级建筑师，国家一级注册建筑师，中国建筑西南设计研究院有限公司设计一院副院长、体育建筑设计研究中心主任，历任：助理建筑师、建筑师、高级建筑师、设计一院副总建筑师、设计一院副院长。</a:t>
            </a:r>
            <a:endParaRPr lang="zh-CN" altLang="en-US" sz="2800" b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115695" y="400050"/>
            <a:ext cx="72205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2"/>
                </a:solidFill>
                <a:latin typeface="华文琥珀" panose="02010800040101010101" charset="-122"/>
                <a:ea typeface="华文琥珀" panose="02010800040101010101" charset="-122"/>
              </a:rPr>
              <a:t>四川省体育文化发展促进会、四川省体育场馆协会</a:t>
            </a:r>
            <a:endParaRPr lang="zh-CN" altLang="en-US" sz="2400">
              <a:solidFill>
                <a:schemeClr val="tx2"/>
              </a:solidFill>
              <a:latin typeface="华文琥珀" panose="02010800040101010101" charset="-122"/>
              <a:ea typeface="华文琥珀" panose="02010800040101010101" charset="-122"/>
            </a:endParaRPr>
          </a:p>
          <a:p>
            <a:pPr algn="ctr"/>
            <a:r>
              <a:rPr lang="zh-CN" altLang="en-US" sz="2400">
                <a:solidFill>
                  <a:schemeClr val="tx2"/>
                </a:solidFill>
                <a:latin typeface="华文琥珀" panose="02010800040101010101" charset="-122"/>
                <a:ea typeface="华文琥珀" panose="02010800040101010101" charset="-122"/>
              </a:rPr>
              <a:t>战略合作协议</a:t>
            </a:r>
            <a:endParaRPr lang="zh-CN" altLang="en-US" sz="2400">
              <a:solidFill>
                <a:schemeClr val="tx2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6460" y="1279525"/>
            <a:ext cx="76796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eaLnBrk="1" latinLnBrk="0" hangingPunct="1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>
                <a:solidFill>
                  <a:schemeClr val="accent6">
                    <a:lumMod val="50000"/>
                  </a:schemeClr>
                </a:solidFill>
              </a:rPr>
              <a:t>为推动我省体育场馆的文化建设，双方结成战略合作伙伴，达成如下合作协议：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  <a:p>
            <a:pPr indent="457200" eaLnBrk="1" latinLnBrk="0" hangingPunct="1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>
                <a:solidFill>
                  <a:schemeClr val="accent6">
                    <a:lumMod val="50000"/>
                  </a:schemeClr>
                </a:solidFill>
              </a:rPr>
              <a:t>一、共同参与新建场馆的咨询规划，为新建场馆植入地方文化和当地体育文化元素，赋予场馆文化价值；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  <a:p>
            <a:pPr indent="457200" eaLnBrk="1" latinLnBrk="0" hangingPunct="1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>
                <a:solidFill>
                  <a:schemeClr val="accent6">
                    <a:lumMod val="50000"/>
                  </a:schemeClr>
                </a:solidFill>
              </a:rPr>
              <a:t>二、充分挖掘现有场馆的多元价值，共同推进当地场馆的文化建设；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  <a:p>
            <a:pPr indent="457200" eaLnBrk="1" latinLnBrk="0" hangingPunct="1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>
                <a:solidFill>
                  <a:schemeClr val="accent6">
                    <a:lumMod val="50000"/>
                  </a:schemeClr>
                </a:solidFill>
              </a:rPr>
              <a:t>三、有计划地策划和组织多种形式的场馆文化活动，丰富场馆文化生活；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  <a:p>
            <a:pPr indent="457200" eaLnBrk="1" latinLnBrk="0" hangingPunct="1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>
                <a:solidFill>
                  <a:schemeClr val="accent6">
                    <a:lumMod val="50000"/>
                  </a:schemeClr>
                </a:solidFill>
              </a:rPr>
              <a:t>四、在甲方主办的《四川体育文化》杂志分期宣传各地的场馆及其文化内容；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  <a:p>
            <a:pPr indent="457200" eaLnBrk="1" latinLnBrk="0" hangingPunct="1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>
                <a:solidFill>
                  <a:schemeClr val="accent6">
                    <a:lumMod val="50000"/>
                  </a:schemeClr>
                </a:solidFill>
              </a:rPr>
              <a:t>五、共同组织其他适宜的体育场馆文化活动。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0"/>
          <p:cNvSpPr txBox="1"/>
          <p:nvPr/>
        </p:nvSpPr>
        <p:spPr>
          <a:xfrm rot="16200000">
            <a:off x="5011420" y="251460"/>
            <a:ext cx="1769745" cy="2286635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en-US" altLang="zh-CN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zh-CN" altLang="en-US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en-US" altLang="zh-CN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zh-CN" altLang="en-US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14300" y="4009628"/>
            <a:ext cx="7149021" cy="392985"/>
            <a:chOff x="1014300" y="3363802"/>
            <a:chExt cx="7149021" cy="392985"/>
          </a:xfrm>
          <a:solidFill>
            <a:schemeClr val="bg1">
              <a:lumMod val="65000"/>
            </a:schemeClr>
          </a:solidFill>
        </p:grpSpPr>
        <p:sp>
          <p:nvSpPr>
            <p:cNvPr id="56" name="Line 13"/>
            <p:cNvSpPr>
              <a:spLocks noChangeShapeType="1"/>
            </p:cNvSpPr>
            <p:nvPr/>
          </p:nvSpPr>
          <p:spPr bwMode="auto">
            <a:xfrm>
              <a:off x="1014300" y="3756787"/>
              <a:ext cx="7149021" cy="0"/>
            </a:xfrm>
            <a:prstGeom prst="line">
              <a:avLst/>
            </a:prstGeom>
            <a:grpFill/>
            <a:ln w="19050" cmpd="sng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35"/>
            <p:cNvSpPr txBox="1"/>
            <p:nvPr/>
          </p:nvSpPr>
          <p:spPr>
            <a:xfrm>
              <a:off x="1403648" y="3363802"/>
              <a:ext cx="6502224" cy="349019"/>
            </a:xfrm>
            <a:prstGeom prst="rect">
              <a:avLst/>
            </a:prstGeom>
            <a:noFill/>
          </p:spPr>
          <p:txBody>
            <a:bodyPr lIns="71323" tIns="35662" rIns="71323" bIns="35662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汉仪中圆简" pitchFamily="49" charset="-122"/>
                  <a:ea typeface="汉仪中圆简" pitchFamily="49" charset="-122"/>
                </a:rPr>
                <a:t>请输入您想要的文字请输入您想要的文字请输入您想要的文字</a:t>
              </a:r>
              <a:endParaRPr lang="zh-CN" altLang="en-US" dirty="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756775" y="5443538"/>
            <a:ext cx="8763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延时符</a:t>
            </a:r>
            <a:endParaRPr lang="zh-CN" alt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266700" y="147638"/>
            <a:ext cx="309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03580" y="1080770"/>
            <a:ext cx="77698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711200" eaLnBrk="1" latinLnBrk="0" hangingPunct="1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b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cs typeface="仿宋" panose="02010609060101010101" charset="-122"/>
              </a:rPr>
              <a:t>赵彦翔，男，1970年生，汉族，中共预备党员，毕业于同济大学，高级建筑师，国家一级注册建筑师，中国建筑西南设计研究院有限公司设计一院副院长、体育建筑设计研究中心主任，历任：助理建筑师、建筑师、高级建筑师、设计一院副总建筑师、设计一院副院长。</a:t>
            </a:r>
            <a:endParaRPr lang="zh-CN" altLang="en-US" sz="2800" b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115695" y="400050"/>
            <a:ext cx="7220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chemeClr val="tx2"/>
                </a:solidFill>
                <a:latin typeface="华文琥珀" panose="02010800040101010101" charset="-122"/>
                <a:ea typeface="华文琥珀" panose="02010800040101010101" charset="-122"/>
              </a:rPr>
              <a:t>三届二次理事会议</a:t>
            </a:r>
            <a:endParaRPr lang="zh-CN" altLang="en-US" sz="2400">
              <a:solidFill>
                <a:schemeClr val="tx2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6460" y="1279525"/>
            <a:ext cx="767969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eaLnBrk="1" latinLnBrk="0" hangingPunct="1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>
                <a:solidFill>
                  <a:schemeClr val="accent6">
                    <a:lumMod val="50000"/>
                  </a:schemeClr>
                </a:solidFill>
              </a:rPr>
              <a:t>一、增选副理事长单位和理事单位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  <a:p>
            <a:pPr indent="457200" eaLnBrk="1" latinLnBrk="0" hangingPunct="1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>
                <a:solidFill>
                  <a:schemeClr val="accent6">
                    <a:lumMod val="50000"/>
                  </a:schemeClr>
                </a:solidFill>
              </a:rPr>
              <a:t>1、新增副理事长单位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  <a:p>
            <a:pPr indent="457200" eaLnBrk="1" latinLnBrk="0" hangingPunct="1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>
                <a:solidFill>
                  <a:schemeClr val="accent6">
                    <a:lumMod val="50000"/>
                  </a:schemeClr>
                </a:solidFill>
              </a:rPr>
              <a:t>      成都双流体育产业营运管理有限公司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  <a:p>
            <a:pPr indent="457200" eaLnBrk="1" latinLnBrk="0" hangingPunct="1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>
                <a:solidFill>
                  <a:schemeClr val="accent6">
                    <a:lumMod val="50000"/>
                  </a:schemeClr>
                </a:solidFill>
              </a:rPr>
              <a:t>2、新增理事单位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  <a:p>
            <a:pPr indent="457200" eaLnBrk="1" latinLnBrk="0" hangingPunct="1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>
                <a:solidFill>
                  <a:schemeClr val="accent6">
                    <a:lumMod val="50000"/>
                  </a:schemeClr>
                </a:solidFill>
              </a:rPr>
              <a:t>      绵竹市体育中心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  <a:p>
            <a:pPr indent="457200" eaLnBrk="1" latinLnBrk="0" hangingPunct="1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>
                <a:solidFill>
                  <a:schemeClr val="accent6">
                    <a:lumMod val="50000"/>
                  </a:schemeClr>
                </a:solidFill>
              </a:rPr>
              <a:t>      四川蓝天网架钢结构工程有限公司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  <a:p>
            <a:pPr indent="457200" eaLnBrk="1" latinLnBrk="0" hangingPunct="1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>
                <a:solidFill>
                  <a:schemeClr val="accent6">
                    <a:lumMod val="50000"/>
                  </a:schemeClr>
                </a:solidFill>
              </a:rPr>
              <a:t>      中汇国际保险经纪股份有限公司四川分公司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  <a:p>
            <a:pPr indent="457200" eaLnBrk="1" latinLnBrk="0" hangingPunct="1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>
                <a:solidFill>
                  <a:schemeClr val="accent6">
                    <a:lumMod val="50000"/>
                  </a:schemeClr>
                </a:solidFill>
              </a:rPr>
              <a:t>      成都智敏实业有限公司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  <a:p>
            <a:pPr indent="457200" eaLnBrk="1" latinLnBrk="0" hangingPunct="1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b="1">
                <a:solidFill>
                  <a:schemeClr val="accent6">
                    <a:lumMod val="50000"/>
                  </a:schemeClr>
                </a:solidFill>
              </a:rPr>
              <a:t>      成都蓝悦体育设施工程有限公司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0"/>
          <p:cNvSpPr txBox="1"/>
          <p:nvPr/>
        </p:nvSpPr>
        <p:spPr>
          <a:xfrm rot="16200000">
            <a:off x="5011420" y="251460"/>
            <a:ext cx="1769745" cy="2286635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en-US" altLang="zh-CN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zh-CN" altLang="en-US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en-US" altLang="zh-CN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zh-CN" altLang="en-US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14300" y="4009628"/>
            <a:ext cx="7149021" cy="392985"/>
            <a:chOff x="1014300" y="3363802"/>
            <a:chExt cx="7149021" cy="392985"/>
          </a:xfrm>
          <a:solidFill>
            <a:schemeClr val="bg1">
              <a:lumMod val="65000"/>
            </a:schemeClr>
          </a:solidFill>
        </p:grpSpPr>
        <p:sp>
          <p:nvSpPr>
            <p:cNvPr id="56" name="Line 13"/>
            <p:cNvSpPr>
              <a:spLocks noChangeShapeType="1"/>
            </p:cNvSpPr>
            <p:nvPr/>
          </p:nvSpPr>
          <p:spPr bwMode="auto">
            <a:xfrm>
              <a:off x="1014300" y="3756787"/>
              <a:ext cx="7149021" cy="0"/>
            </a:xfrm>
            <a:prstGeom prst="line">
              <a:avLst/>
            </a:prstGeom>
            <a:grpFill/>
            <a:ln w="19050" cmpd="sng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35"/>
            <p:cNvSpPr txBox="1"/>
            <p:nvPr/>
          </p:nvSpPr>
          <p:spPr>
            <a:xfrm>
              <a:off x="1403648" y="3363802"/>
              <a:ext cx="6502224" cy="349019"/>
            </a:xfrm>
            <a:prstGeom prst="rect">
              <a:avLst/>
            </a:prstGeom>
            <a:noFill/>
          </p:spPr>
          <p:txBody>
            <a:bodyPr lIns="71323" tIns="35662" rIns="71323" bIns="35662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汉仪中圆简" pitchFamily="49" charset="-122"/>
                  <a:ea typeface="汉仪中圆简" pitchFamily="49" charset="-122"/>
                </a:rPr>
                <a:t>请输入您想要的文字请输入您想要的文字请输入您想要的文字</a:t>
              </a:r>
              <a:endParaRPr lang="zh-CN" altLang="en-US" dirty="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756775" y="5443538"/>
            <a:ext cx="8763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延时符</a:t>
            </a:r>
            <a:endParaRPr lang="zh-CN" alt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266700" y="147638"/>
            <a:ext cx="309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03580" y="1080770"/>
            <a:ext cx="77698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711200" eaLnBrk="1" latinLnBrk="0" hangingPunct="1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b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cs typeface="仿宋" panose="02010609060101010101" charset="-122"/>
              </a:rPr>
              <a:t>赵彦翔，男，1970年生，汉族，中共预备党员，毕业于同济大学，高级建筑师，国家一级注册建筑师，中国建筑西南设计研究院有限公司设计一院副院长、体育建筑设计研究中心主任，历任：助理建筑师、建筑师、高级建筑师、设计一院副总建筑师、设计一院副院长。</a:t>
            </a:r>
            <a:endParaRPr lang="zh-CN" altLang="en-US" sz="2800" b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44575" y="497205"/>
            <a:ext cx="7220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tx2"/>
                </a:solidFill>
                <a:latin typeface="华文琥珀" panose="02010800040101010101" charset="-122"/>
                <a:ea typeface="华文琥珀" panose="02010800040101010101" charset="-122"/>
              </a:rPr>
              <a:t>三届二次理事会议</a:t>
            </a:r>
            <a:endParaRPr lang="zh-CN" altLang="en-US" sz="3200">
              <a:solidFill>
                <a:schemeClr val="tx2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6460" y="1508125"/>
            <a:ext cx="76796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812800" algn="ctr" eaLnBrk="1" latinLnBrk="0" hangingPunct="1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</a:rPr>
              <a:t>二、成立学校体育工程建设咨询工作委员会</a:t>
            </a:r>
            <a:endParaRPr lang="zh-CN" altLang="en-US" sz="32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0"/>
          <p:cNvSpPr txBox="1"/>
          <p:nvPr/>
        </p:nvSpPr>
        <p:spPr>
          <a:xfrm rot="16200000">
            <a:off x="5011420" y="251460"/>
            <a:ext cx="1769745" cy="2286635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en-US" altLang="zh-CN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zh-CN" altLang="en-US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en-US" altLang="zh-CN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zh-CN" altLang="en-US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14300" y="4009628"/>
            <a:ext cx="7149021" cy="392985"/>
            <a:chOff x="1014300" y="3363802"/>
            <a:chExt cx="7149021" cy="392985"/>
          </a:xfrm>
          <a:solidFill>
            <a:schemeClr val="bg1">
              <a:lumMod val="65000"/>
            </a:schemeClr>
          </a:solidFill>
        </p:grpSpPr>
        <p:sp>
          <p:nvSpPr>
            <p:cNvPr id="56" name="Line 13"/>
            <p:cNvSpPr>
              <a:spLocks noChangeShapeType="1"/>
            </p:cNvSpPr>
            <p:nvPr/>
          </p:nvSpPr>
          <p:spPr bwMode="auto">
            <a:xfrm>
              <a:off x="1014300" y="3756787"/>
              <a:ext cx="7149021" cy="0"/>
            </a:xfrm>
            <a:prstGeom prst="line">
              <a:avLst/>
            </a:prstGeom>
            <a:grpFill/>
            <a:ln w="19050" cmpd="sng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35"/>
            <p:cNvSpPr txBox="1"/>
            <p:nvPr/>
          </p:nvSpPr>
          <p:spPr>
            <a:xfrm>
              <a:off x="1403648" y="3363802"/>
              <a:ext cx="6502224" cy="349019"/>
            </a:xfrm>
            <a:prstGeom prst="rect">
              <a:avLst/>
            </a:prstGeom>
            <a:noFill/>
          </p:spPr>
          <p:txBody>
            <a:bodyPr lIns="71323" tIns="35662" rIns="71323" bIns="35662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汉仪中圆简" pitchFamily="49" charset="-122"/>
                  <a:ea typeface="汉仪中圆简" pitchFamily="49" charset="-122"/>
                </a:rPr>
                <a:t>请输入您想要的文字请输入您想要的文字请输入您想要的文字</a:t>
              </a:r>
              <a:endParaRPr lang="zh-CN" altLang="en-US" dirty="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756775" y="5443538"/>
            <a:ext cx="8763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延时符</a:t>
            </a:r>
            <a:endParaRPr lang="zh-CN" alt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266700" y="147638"/>
            <a:ext cx="309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03580" y="1080770"/>
            <a:ext cx="77698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711200" eaLnBrk="1" latinLnBrk="0" hangingPunct="1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b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cs typeface="仿宋" panose="02010609060101010101" charset="-122"/>
              </a:rPr>
              <a:t>赵彦翔，男，1970年生，汉族，中共预备党员，毕业于同济大学，高级建筑师，国家一级注册建筑师，中国建筑西南设计研究院有限公司设计一院副院长、体育建筑设计研究中心主任，历任：助理建筑师、建筑师、高级建筑师、设计一院副总建筑师、设计一院副院长。</a:t>
            </a:r>
            <a:endParaRPr lang="zh-CN" altLang="en-US" sz="2800" b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886460" y="1508125"/>
            <a:ext cx="76796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812800" algn="ctr" eaLnBrk="1" latinLnBrk="0" hangingPunct="1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</a:rPr>
              <a:t>中国体育场馆协会  常务副秘书长    杨东旭先生</a:t>
            </a:r>
            <a:endParaRPr lang="zh-CN" altLang="en-US" sz="32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0"/>
          <p:cNvSpPr txBox="1"/>
          <p:nvPr/>
        </p:nvSpPr>
        <p:spPr>
          <a:xfrm rot="16200000">
            <a:off x="5011420" y="251460"/>
            <a:ext cx="1769745" cy="2286635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en-US" altLang="zh-CN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zh-CN" altLang="en-US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en-US" altLang="zh-CN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zh-CN" altLang="en-US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14300" y="4009628"/>
            <a:ext cx="7149021" cy="392985"/>
            <a:chOff x="1014300" y="3363802"/>
            <a:chExt cx="7149021" cy="392985"/>
          </a:xfrm>
          <a:solidFill>
            <a:schemeClr val="bg1">
              <a:lumMod val="65000"/>
            </a:schemeClr>
          </a:solidFill>
        </p:grpSpPr>
        <p:sp>
          <p:nvSpPr>
            <p:cNvPr id="56" name="Line 13"/>
            <p:cNvSpPr>
              <a:spLocks noChangeShapeType="1"/>
            </p:cNvSpPr>
            <p:nvPr/>
          </p:nvSpPr>
          <p:spPr bwMode="auto">
            <a:xfrm>
              <a:off x="1014300" y="3756787"/>
              <a:ext cx="7149021" cy="0"/>
            </a:xfrm>
            <a:prstGeom prst="line">
              <a:avLst/>
            </a:prstGeom>
            <a:grpFill/>
            <a:ln w="19050" cmpd="sng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35"/>
            <p:cNvSpPr txBox="1"/>
            <p:nvPr/>
          </p:nvSpPr>
          <p:spPr>
            <a:xfrm>
              <a:off x="1403648" y="3363802"/>
              <a:ext cx="6502224" cy="349019"/>
            </a:xfrm>
            <a:prstGeom prst="rect">
              <a:avLst/>
            </a:prstGeom>
            <a:noFill/>
          </p:spPr>
          <p:txBody>
            <a:bodyPr lIns="71323" tIns="35662" rIns="71323" bIns="35662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汉仪中圆简" pitchFamily="49" charset="-122"/>
                  <a:ea typeface="汉仪中圆简" pitchFamily="49" charset="-122"/>
                </a:rPr>
                <a:t>请输入您想要的文字请输入您想要的文字请输入您想要的文字</a:t>
              </a:r>
              <a:endParaRPr lang="zh-CN" altLang="en-US" dirty="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756775" y="5443538"/>
            <a:ext cx="8763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延时符</a:t>
            </a:r>
            <a:endParaRPr lang="zh-CN" alt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266700" y="147638"/>
            <a:ext cx="309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03580" y="1080770"/>
            <a:ext cx="77698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711200" eaLnBrk="1" latinLnBrk="0" hangingPunct="1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b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cs typeface="仿宋" panose="02010609060101010101" charset="-122"/>
              </a:rPr>
              <a:t>赵彦翔，男，1970年生，汉族，中共预备党员，毕业于同济大学，高级建筑师，国家一级注册建筑师，中国建筑西南设计研究院有限公司设计一院副院长、体育建筑设计研究中心主任，历任：助理建筑师、建筑师、高级建筑师、设计一院副总建筑师、设计一院副院长。</a:t>
            </a:r>
            <a:endParaRPr lang="zh-CN" altLang="en-US" sz="2800" b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886460" y="1508125"/>
            <a:ext cx="76796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812800" algn="ctr" eaLnBrk="1" latinLnBrk="0" hangingPunct="1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</a:rPr>
              <a:t>四川省体育局  社体处调研员 </a:t>
            </a:r>
            <a:endParaRPr lang="zh-CN" altLang="en-US" sz="3200" b="1">
              <a:solidFill>
                <a:schemeClr val="accent6">
                  <a:lumMod val="50000"/>
                </a:schemeClr>
              </a:solidFill>
            </a:endParaRPr>
          </a:p>
          <a:p>
            <a:pPr indent="812800" algn="ctr" eaLnBrk="1" latinLnBrk="0" hangingPunct="1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</a:rPr>
              <a:t>余林康先生</a:t>
            </a:r>
            <a:endParaRPr lang="zh-CN" altLang="en-US" sz="32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84525"/>
            <a:ext cx="12954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441825"/>
            <a:ext cx="914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074988"/>
            <a:ext cx="869156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2428875" y="1990725"/>
            <a:ext cx="4319588" cy="519113"/>
          </a:xfrm>
          <a:prstGeom prst="roundRect">
            <a:avLst>
              <a:gd name="adj" fmla="val 50000"/>
            </a:avLst>
          </a:prstGeom>
          <a:solidFill>
            <a:srgbClr val="2C2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2800" b="1" noProof="1"/>
              <a:t>2018</a:t>
            </a:r>
            <a:r>
              <a:rPr lang="zh-CN" altLang="en-US" sz="2800" b="1" noProof="1"/>
              <a:t>年工作要点</a:t>
            </a:r>
            <a:endParaRPr lang="zh-CN" altLang="en-US" sz="2800" b="1" noProof="1"/>
          </a:p>
        </p:txBody>
      </p:sp>
      <p:sp>
        <p:nvSpPr>
          <p:cNvPr id="9" name="文本框 8"/>
          <p:cNvSpPr txBox="1"/>
          <p:nvPr/>
        </p:nvSpPr>
        <p:spPr>
          <a:xfrm>
            <a:off x="1535430" y="900430"/>
            <a:ext cx="6306185" cy="829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4800" b="1" noProof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四川省体育场馆协会</a:t>
            </a:r>
            <a:endParaRPr lang="zh-CN" altLang="en-US" sz="4800" b="1" noProof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3234690" y="596900"/>
            <a:ext cx="4629150" cy="560070"/>
            <a:chOff x="3203848" y="1257430"/>
            <a:chExt cx="2830207" cy="412624"/>
          </a:xfrm>
          <a:solidFill>
            <a:srgbClr val="FFC000"/>
          </a:solidFill>
        </p:grpSpPr>
        <p:sp>
          <p:nvSpPr>
            <p:cNvPr id="28" name="圆角矩形 27"/>
            <p:cNvSpPr/>
            <p:nvPr/>
          </p:nvSpPr>
          <p:spPr>
            <a:xfrm>
              <a:off x="3203848" y="1257430"/>
              <a:ext cx="2830207" cy="412624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一当好政府助手，引领行业发展</a:t>
              </a:r>
              <a:endPara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112076" y="1326728"/>
              <a:ext cx="228383" cy="2939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234690" y="1480185"/>
            <a:ext cx="5224145" cy="560070"/>
            <a:chOff x="3203848" y="1942038"/>
            <a:chExt cx="4657193" cy="412624"/>
          </a:xfrm>
          <a:solidFill>
            <a:srgbClr val="FFC000"/>
          </a:solidFill>
        </p:grpSpPr>
        <p:sp>
          <p:nvSpPr>
            <p:cNvPr id="31" name="圆角矩形 30"/>
            <p:cNvSpPr/>
            <p:nvPr/>
          </p:nvSpPr>
          <p:spPr>
            <a:xfrm>
              <a:off x="3203848" y="1942038"/>
              <a:ext cx="4123615" cy="412624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518191" y="2012238"/>
              <a:ext cx="4342850" cy="2937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做好基础服务，推动行业发展</a:t>
              </a:r>
              <a:endParaRPr lang="zh-CN" altLang="en-US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235325" y="3189605"/>
            <a:ext cx="5481954" cy="814137"/>
            <a:chOff x="3204414" y="3311722"/>
            <a:chExt cx="4882947" cy="600145"/>
          </a:xfrm>
          <a:solidFill>
            <a:srgbClr val="FFC000"/>
          </a:solidFill>
        </p:grpSpPr>
        <p:sp>
          <p:nvSpPr>
            <p:cNvPr id="34" name="圆角矩形 33"/>
            <p:cNvSpPr/>
            <p:nvPr/>
          </p:nvSpPr>
          <p:spPr>
            <a:xfrm>
              <a:off x="3204414" y="3311722"/>
              <a:ext cx="4123893" cy="412390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526994" y="3390879"/>
              <a:ext cx="4560367" cy="520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加强培训与学习，提升行业管理水平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100070" y="2313940"/>
            <a:ext cx="4759960" cy="795655"/>
            <a:chOff x="3203848" y="2626646"/>
            <a:chExt cx="4212998" cy="586475"/>
          </a:xfrm>
          <a:solidFill>
            <a:srgbClr val="FFC000"/>
          </a:solidFill>
        </p:grpSpPr>
        <p:sp>
          <p:nvSpPr>
            <p:cNvPr id="37" name="圆角矩形 36"/>
            <p:cNvSpPr/>
            <p:nvPr/>
          </p:nvSpPr>
          <p:spPr>
            <a:xfrm>
              <a:off x="3203848" y="2626646"/>
              <a:ext cx="4212998" cy="412826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524899" y="2692174"/>
              <a:ext cx="3821952" cy="5209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整合场馆资源，实现共享效益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圆角矩形 10"/>
          <p:cNvSpPr/>
          <p:nvPr/>
        </p:nvSpPr>
        <p:spPr>
          <a:xfrm>
            <a:off x="2565400" y="596900"/>
            <a:ext cx="1031875" cy="560388"/>
          </a:xfrm>
          <a:custGeom>
            <a:avLst/>
            <a:gdLst/>
            <a:ahLst/>
            <a:cxnLst/>
            <a:rect l="l" t="t" r="r" b="b"/>
            <a:pathLst>
              <a:path w="760508" h="412624">
                <a:moveTo>
                  <a:pt x="68772" y="0"/>
                </a:moveTo>
                <a:lnTo>
                  <a:pt x="322746" y="0"/>
                </a:lnTo>
                <a:lnTo>
                  <a:pt x="397990" y="0"/>
                </a:lnTo>
                <a:lnTo>
                  <a:pt x="554196" y="0"/>
                </a:lnTo>
                <a:lnTo>
                  <a:pt x="760508" y="206312"/>
                </a:lnTo>
                <a:lnTo>
                  <a:pt x="554196" y="412624"/>
                </a:lnTo>
                <a:lnTo>
                  <a:pt x="397990" y="412624"/>
                </a:lnTo>
                <a:lnTo>
                  <a:pt x="322746" y="412624"/>
                </a:lnTo>
                <a:lnTo>
                  <a:pt x="68772" y="412624"/>
                </a:lnTo>
                <a:cubicBezTo>
                  <a:pt x="30790" y="412624"/>
                  <a:pt x="0" y="381834"/>
                  <a:pt x="0" y="343852"/>
                </a:cubicBezTo>
                <a:lnTo>
                  <a:pt x="0" y="68772"/>
                </a:lnTo>
                <a:cubicBezTo>
                  <a:pt x="0" y="30790"/>
                  <a:pt x="30790" y="0"/>
                  <a:pt x="68772" y="0"/>
                </a:cubicBezTo>
                <a:close/>
              </a:path>
            </a:pathLst>
          </a:custGeom>
          <a:solidFill>
            <a:srgbClr val="0070BC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zh-CN" altLang="en-US" sz="20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10"/>
          <p:cNvSpPr/>
          <p:nvPr/>
        </p:nvSpPr>
        <p:spPr>
          <a:xfrm>
            <a:off x="2565400" y="1479550"/>
            <a:ext cx="1031875" cy="560388"/>
          </a:xfrm>
          <a:custGeom>
            <a:avLst/>
            <a:gdLst/>
            <a:ahLst/>
            <a:cxnLst/>
            <a:rect l="l" t="t" r="r" b="b"/>
            <a:pathLst>
              <a:path w="760508" h="412624">
                <a:moveTo>
                  <a:pt x="68772" y="0"/>
                </a:moveTo>
                <a:lnTo>
                  <a:pt x="322746" y="0"/>
                </a:lnTo>
                <a:lnTo>
                  <a:pt x="397990" y="0"/>
                </a:lnTo>
                <a:lnTo>
                  <a:pt x="554196" y="0"/>
                </a:lnTo>
                <a:lnTo>
                  <a:pt x="760508" y="206312"/>
                </a:lnTo>
                <a:lnTo>
                  <a:pt x="554196" y="412624"/>
                </a:lnTo>
                <a:lnTo>
                  <a:pt x="397990" y="412624"/>
                </a:lnTo>
                <a:lnTo>
                  <a:pt x="322746" y="412624"/>
                </a:lnTo>
                <a:lnTo>
                  <a:pt x="68772" y="412624"/>
                </a:lnTo>
                <a:cubicBezTo>
                  <a:pt x="30790" y="412624"/>
                  <a:pt x="0" y="381834"/>
                  <a:pt x="0" y="343852"/>
                </a:cubicBezTo>
                <a:lnTo>
                  <a:pt x="0" y="68772"/>
                </a:lnTo>
                <a:cubicBezTo>
                  <a:pt x="0" y="30790"/>
                  <a:pt x="30790" y="0"/>
                  <a:pt x="68772" y="0"/>
                </a:cubicBezTo>
                <a:close/>
              </a:path>
            </a:pathLst>
          </a:custGeom>
          <a:solidFill>
            <a:srgbClr val="0070BC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endParaRPr lang="zh-CN" altLang="en-US" sz="20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10"/>
          <p:cNvSpPr/>
          <p:nvPr/>
        </p:nvSpPr>
        <p:spPr>
          <a:xfrm>
            <a:off x="2565400" y="3189288"/>
            <a:ext cx="1031875" cy="560387"/>
          </a:xfrm>
          <a:custGeom>
            <a:avLst/>
            <a:gdLst/>
            <a:ahLst/>
            <a:cxnLst/>
            <a:rect l="l" t="t" r="r" b="b"/>
            <a:pathLst>
              <a:path w="760508" h="412624">
                <a:moveTo>
                  <a:pt x="68772" y="0"/>
                </a:moveTo>
                <a:lnTo>
                  <a:pt x="322746" y="0"/>
                </a:lnTo>
                <a:lnTo>
                  <a:pt x="397990" y="0"/>
                </a:lnTo>
                <a:lnTo>
                  <a:pt x="554196" y="0"/>
                </a:lnTo>
                <a:lnTo>
                  <a:pt x="760508" y="206312"/>
                </a:lnTo>
                <a:lnTo>
                  <a:pt x="554196" y="412624"/>
                </a:lnTo>
                <a:lnTo>
                  <a:pt x="397990" y="412624"/>
                </a:lnTo>
                <a:lnTo>
                  <a:pt x="322746" y="412624"/>
                </a:lnTo>
                <a:lnTo>
                  <a:pt x="68772" y="412624"/>
                </a:lnTo>
                <a:cubicBezTo>
                  <a:pt x="30790" y="412624"/>
                  <a:pt x="0" y="381834"/>
                  <a:pt x="0" y="343852"/>
                </a:cubicBezTo>
                <a:lnTo>
                  <a:pt x="0" y="68772"/>
                </a:lnTo>
                <a:cubicBezTo>
                  <a:pt x="0" y="30790"/>
                  <a:pt x="30790" y="0"/>
                  <a:pt x="68772" y="0"/>
                </a:cubicBezTo>
                <a:close/>
              </a:path>
            </a:pathLst>
          </a:custGeom>
          <a:solidFill>
            <a:srgbClr val="0070BC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endParaRPr lang="zh-CN" altLang="en-US" sz="20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圆角矩形 10"/>
          <p:cNvSpPr/>
          <p:nvPr/>
        </p:nvSpPr>
        <p:spPr>
          <a:xfrm>
            <a:off x="2565400" y="2326323"/>
            <a:ext cx="1031875" cy="558800"/>
          </a:xfrm>
          <a:custGeom>
            <a:avLst/>
            <a:gdLst/>
            <a:ahLst/>
            <a:cxnLst/>
            <a:rect l="l" t="t" r="r" b="b"/>
            <a:pathLst>
              <a:path w="760508" h="412624">
                <a:moveTo>
                  <a:pt x="68772" y="0"/>
                </a:moveTo>
                <a:lnTo>
                  <a:pt x="322746" y="0"/>
                </a:lnTo>
                <a:lnTo>
                  <a:pt x="397990" y="0"/>
                </a:lnTo>
                <a:lnTo>
                  <a:pt x="554196" y="0"/>
                </a:lnTo>
                <a:lnTo>
                  <a:pt x="760508" y="206312"/>
                </a:lnTo>
                <a:lnTo>
                  <a:pt x="554196" y="412624"/>
                </a:lnTo>
                <a:lnTo>
                  <a:pt x="397990" y="412624"/>
                </a:lnTo>
                <a:lnTo>
                  <a:pt x="322746" y="412624"/>
                </a:lnTo>
                <a:lnTo>
                  <a:pt x="68772" y="412624"/>
                </a:lnTo>
                <a:cubicBezTo>
                  <a:pt x="30790" y="412624"/>
                  <a:pt x="0" y="381834"/>
                  <a:pt x="0" y="343852"/>
                </a:cubicBezTo>
                <a:lnTo>
                  <a:pt x="0" y="68772"/>
                </a:lnTo>
                <a:cubicBezTo>
                  <a:pt x="0" y="30790"/>
                  <a:pt x="30790" y="0"/>
                  <a:pt x="68772" y="0"/>
                </a:cubicBezTo>
                <a:close/>
              </a:path>
            </a:pathLst>
          </a:custGeom>
          <a:solidFill>
            <a:srgbClr val="0070BC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endParaRPr lang="zh-CN" altLang="en-US" sz="20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五边形 42"/>
          <p:cNvSpPr/>
          <p:nvPr/>
        </p:nvSpPr>
        <p:spPr>
          <a:xfrm>
            <a:off x="0" y="301625"/>
            <a:ext cx="1403350" cy="360363"/>
          </a:xfrm>
          <a:prstGeom prst="homePlat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标题 1"/>
          <p:cNvSpPr txBox="1"/>
          <p:nvPr/>
        </p:nvSpPr>
        <p:spPr>
          <a:xfrm>
            <a:off x="230188" y="265113"/>
            <a:ext cx="1081087" cy="431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rgbClr val="FFFFFF"/>
                </a:solidFill>
              </a:rPr>
              <a:t>目录页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45" name="燕尾形 44"/>
          <p:cNvSpPr/>
          <p:nvPr/>
        </p:nvSpPr>
        <p:spPr>
          <a:xfrm>
            <a:off x="1311275" y="301625"/>
            <a:ext cx="307975" cy="360363"/>
          </a:xfrm>
          <a:prstGeom prst="chevron">
            <a:avLst>
              <a:gd name="adj" fmla="val 60582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1527175" y="301625"/>
            <a:ext cx="307975" cy="360363"/>
          </a:xfrm>
          <a:prstGeom prst="chevron">
            <a:avLst>
              <a:gd name="adj" fmla="val 60582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1278" name="图片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003675"/>
            <a:ext cx="46386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bldLvl="0" animBg="1"/>
      <p:bldP spid="43" grpId="0" animBg="1"/>
      <p:bldP spid="44" grpId="0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5" b="8482"/>
          <a:stretch>
            <a:fillRect/>
          </a:stretch>
        </p:blipFill>
        <p:spPr bwMode="auto">
          <a:xfrm>
            <a:off x="971550" y="1152525"/>
            <a:ext cx="2178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6"/>
          <a:stretch>
            <a:fillRect/>
          </a:stretch>
        </p:blipFill>
        <p:spPr bwMode="auto">
          <a:xfrm>
            <a:off x="971550" y="2297113"/>
            <a:ext cx="21939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/>
          <a:stretch>
            <a:fillRect/>
          </a:stretch>
        </p:blipFill>
        <p:spPr bwMode="auto">
          <a:xfrm>
            <a:off x="971550" y="3438525"/>
            <a:ext cx="2178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 bwMode="auto">
          <a:xfrm>
            <a:off x="3348355" y="1152525"/>
            <a:ext cx="4936490" cy="1411605"/>
            <a:chOff x="3347864" y="1152444"/>
            <a:chExt cx="4936026" cy="1080120"/>
          </a:xfrm>
        </p:grpSpPr>
        <p:sp>
          <p:nvSpPr>
            <p:cNvPr id="10" name="矩形 9"/>
            <p:cNvSpPr/>
            <p:nvPr/>
          </p:nvSpPr>
          <p:spPr>
            <a:xfrm>
              <a:off x="3347864" y="1152444"/>
              <a:ext cx="4936026" cy="2667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347864" y="1419194"/>
              <a:ext cx="4935391" cy="81337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indent="-228600" defTabSz="685165" fontAlgn="auto">
                <a:lnSpc>
                  <a:spcPct val="70000"/>
                </a:lnSpc>
                <a:spcBef>
                  <a:spcPts val="675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1、推进场馆运营机制改革，激发场馆活力</a:t>
              </a:r>
              <a:endPara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marL="228600" indent="-228600" defTabSz="685165" fontAlgn="auto">
                <a:lnSpc>
                  <a:spcPct val="70000"/>
                </a:lnSpc>
                <a:spcBef>
                  <a:spcPts val="675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2、编制并发布我省体育场馆相关管理和评定标准</a:t>
              </a:r>
              <a:endPara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marL="228600" indent="-228600" defTabSz="685165" fontAlgn="auto">
                <a:lnSpc>
                  <a:spcPct val="70000"/>
                </a:lnSpc>
                <a:spcBef>
                  <a:spcPts val="675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3、深入推进我省体育场馆数字化网络平台建设</a:t>
              </a:r>
              <a:endPara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3348355" y="3039745"/>
            <a:ext cx="4935855" cy="1355725"/>
            <a:chOff x="3347864" y="1083925"/>
            <a:chExt cx="4752528" cy="1080120"/>
          </a:xfrm>
        </p:grpSpPr>
        <p:sp>
          <p:nvSpPr>
            <p:cNvPr id="19" name="矩形 18"/>
            <p:cNvSpPr/>
            <p:nvPr/>
          </p:nvSpPr>
          <p:spPr>
            <a:xfrm>
              <a:off x="3347864" y="1083925"/>
              <a:ext cx="4752528" cy="2664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347864" y="1350386"/>
              <a:ext cx="4752528" cy="813659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indent="-228600" defTabSz="685165" fontAlgn="auto">
                <a:lnSpc>
                  <a:spcPct val="70000"/>
                </a:lnSpc>
                <a:spcBef>
                  <a:spcPts val="675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4、完善我省场馆的综合安全保障机制</a:t>
              </a:r>
              <a:endPara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marL="228600" indent="-228600" defTabSz="685165" fontAlgn="auto">
                <a:lnSpc>
                  <a:spcPct val="70000"/>
                </a:lnSpc>
                <a:spcBef>
                  <a:spcPts val="675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5、场馆低收费、免收费开放服务工作</a:t>
              </a:r>
              <a:endPara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marL="228600" indent="-228600" algn="l" defTabSz="685165" fontAlgn="auto">
                <a:lnSpc>
                  <a:spcPct val="70000"/>
                </a:lnSpc>
                <a:spcBef>
                  <a:spcPts val="675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6、继续搭建平台，推进我省体育场馆建设</a:t>
              </a:r>
              <a:endPara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756775" y="5443538"/>
            <a:ext cx="8763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延时符</a:t>
            </a:r>
            <a:endParaRPr lang="zh-CN" alt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266700" y="147638"/>
            <a:ext cx="4754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一、当好政府助手，引领行业发展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9750" y="1498600"/>
            <a:ext cx="8096250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7、完善协会“智库”，提供多层面的场馆建设和运营专家服务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469266" y="1755775"/>
            <a:ext cx="1676400" cy="2806065"/>
            <a:chOff x="516946" y="1099791"/>
            <a:chExt cx="1677233" cy="2807396"/>
          </a:xfrm>
        </p:grpSpPr>
        <p:grpSp>
          <p:nvGrpSpPr>
            <p:cNvPr id="13315" name="组合 7"/>
            <p:cNvGrpSpPr/>
            <p:nvPr/>
          </p:nvGrpSpPr>
          <p:grpSpPr bwMode="auto">
            <a:xfrm>
              <a:off x="587465" y="1099791"/>
              <a:ext cx="1464402" cy="2759113"/>
              <a:chOff x="587465" y="1099791"/>
              <a:chExt cx="1464402" cy="275911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87465" y="1860882"/>
                <a:ext cx="1464402" cy="1998022"/>
              </a:xfrm>
              <a:prstGeom prst="rect">
                <a:avLst/>
              </a:prstGeom>
              <a:solidFill>
                <a:schemeClr val="bg1">
                  <a:lumMod val="50000"/>
                  <a:alpha val="30000"/>
                </a:schemeClr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 rot="13500000">
                <a:off x="701041" y="1100571"/>
                <a:ext cx="1237249" cy="1235688"/>
              </a:xfrm>
              <a:custGeom>
                <a:avLst/>
                <a:gdLst>
                  <a:gd name="connsiteX0" fmla="*/ 1561445 w 1561445"/>
                  <a:gd name="connsiteY0" fmla="*/ 254586 h 1561444"/>
                  <a:gd name="connsiteX1" fmla="*/ 254587 w 1561445"/>
                  <a:gd name="connsiteY1" fmla="*/ 1561444 h 1561444"/>
                  <a:gd name="connsiteX2" fmla="*/ 173787 w 1561445"/>
                  <a:gd name="connsiteY2" fmla="*/ 1480644 h 1561444"/>
                  <a:gd name="connsiteX3" fmla="*/ 79385 w 1561445"/>
                  <a:gd name="connsiteY3" fmla="*/ 1480644 h 1561444"/>
                  <a:gd name="connsiteX4" fmla="*/ 79385 w 1561445"/>
                  <a:gd name="connsiteY4" fmla="*/ 1386242 h 1561444"/>
                  <a:gd name="connsiteX5" fmla="*/ 0 w 1561445"/>
                  <a:gd name="connsiteY5" fmla="*/ 1306857 h 1561444"/>
                  <a:gd name="connsiteX6" fmla="*/ 1306858 w 1561445"/>
                  <a:gd name="connsiteY6" fmla="*/ 0 h 156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1445" h="1561444">
                    <a:moveTo>
                      <a:pt x="1561445" y="254586"/>
                    </a:moveTo>
                    <a:lnTo>
                      <a:pt x="254587" y="1561444"/>
                    </a:lnTo>
                    <a:lnTo>
                      <a:pt x="173787" y="1480644"/>
                    </a:lnTo>
                    <a:lnTo>
                      <a:pt x="79385" y="1480644"/>
                    </a:lnTo>
                    <a:lnTo>
                      <a:pt x="79385" y="1386242"/>
                    </a:lnTo>
                    <a:lnTo>
                      <a:pt x="0" y="1306857"/>
                    </a:lnTo>
                    <a:lnTo>
                      <a:pt x="13068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6"/>
            <p:cNvSpPr txBox="1"/>
            <p:nvPr/>
          </p:nvSpPr>
          <p:spPr>
            <a:xfrm>
              <a:off x="516946" y="1835470"/>
              <a:ext cx="1677233" cy="2071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1）、参与研究我省公共体育设施资源发展规划，指导公共体育设施资源合理配置，对我省重大体育设施建设的决策、体育设施的总体规划，体育资源开发，体育产业、体育经济发展等提供咨询服务。</a:t>
              </a:r>
              <a:endParaRPr lang="zh-CN" altLang="en-US" sz="11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2557780" y="1744345"/>
            <a:ext cx="1465580" cy="2758439"/>
            <a:chOff x="2245502" y="1099792"/>
            <a:chExt cx="1464719" cy="2759746"/>
          </a:xfrm>
        </p:grpSpPr>
        <p:grpSp>
          <p:nvGrpSpPr>
            <p:cNvPr id="13321" name="组合 13"/>
            <p:cNvGrpSpPr/>
            <p:nvPr/>
          </p:nvGrpSpPr>
          <p:grpSpPr bwMode="auto">
            <a:xfrm>
              <a:off x="2245502" y="1099792"/>
              <a:ext cx="1464719" cy="2759746"/>
              <a:chOff x="2206760" y="1099792"/>
              <a:chExt cx="1464719" cy="2759746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206760" y="1860882"/>
                <a:ext cx="1464719" cy="1998656"/>
              </a:xfrm>
              <a:prstGeom prst="rect">
                <a:avLst/>
              </a:prstGeom>
              <a:solidFill>
                <a:schemeClr val="bg1">
                  <a:lumMod val="50000"/>
                  <a:alpha val="30000"/>
                </a:schemeClr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 rot="13500000">
                <a:off x="2320337" y="1100448"/>
                <a:ext cx="1237249" cy="1235936"/>
              </a:xfrm>
              <a:custGeom>
                <a:avLst/>
                <a:gdLst>
                  <a:gd name="connsiteX0" fmla="*/ 1561445 w 1561445"/>
                  <a:gd name="connsiteY0" fmla="*/ 254586 h 1561444"/>
                  <a:gd name="connsiteX1" fmla="*/ 254587 w 1561445"/>
                  <a:gd name="connsiteY1" fmla="*/ 1561444 h 1561444"/>
                  <a:gd name="connsiteX2" fmla="*/ 173787 w 1561445"/>
                  <a:gd name="connsiteY2" fmla="*/ 1480644 h 1561444"/>
                  <a:gd name="connsiteX3" fmla="*/ 79385 w 1561445"/>
                  <a:gd name="connsiteY3" fmla="*/ 1480644 h 1561444"/>
                  <a:gd name="connsiteX4" fmla="*/ 79385 w 1561445"/>
                  <a:gd name="connsiteY4" fmla="*/ 1386242 h 1561444"/>
                  <a:gd name="connsiteX5" fmla="*/ 0 w 1561445"/>
                  <a:gd name="connsiteY5" fmla="*/ 1306857 h 1561444"/>
                  <a:gd name="connsiteX6" fmla="*/ 1306858 w 1561445"/>
                  <a:gd name="connsiteY6" fmla="*/ 0 h 156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1445" h="1561444">
                    <a:moveTo>
                      <a:pt x="1561445" y="254586"/>
                    </a:moveTo>
                    <a:lnTo>
                      <a:pt x="254587" y="1561444"/>
                    </a:lnTo>
                    <a:lnTo>
                      <a:pt x="173787" y="1480644"/>
                    </a:lnTo>
                    <a:lnTo>
                      <a:pt x="79385" y="1480644"/>
                    </a:lnTo>
                    <a:lnTo>
                      <a:pt x="79385" y="1386242"/>
                    </a:lnTo>
                    <a:lnTo>
                      <a:pt x="0" y="1306857"/>
                    </a:lnTo>
                    <a:lnTo>
                      <a:pt x="13068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/>
            <p:nvPr/>
          </p:nvSpPr>
          <p:spPr>
            <a:xfrm>
              <a:off x="2442236" y="1565150"/>
              <a:ext cx="309698" cy="3068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2"/>
            <p:cNvSpPr txBox="1"/>
            <p:nvPr/>
          </p:nvSpPr>
          <p:spPr>
            <a:xfrm>
              <a:off x="2324830" y="1873588"/>
              <a:ext cx="1306062" cy="14116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2）、搭建体育场馆建设和运营的互动交流平台，互通有无，集思广益，促进场馆建设，推进场馆机制改革。</a:t>
              </a:r>
              <a:endParaRPr lang="zh-CN" altLang="en-US" sz="11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4719638" y="1732280"/>
            <a:ext cx="1463675" cy="2818130"/>
            <a:chOff x="3903539" y="1099791"/>
            <a:chExt cx="1464402" cy="2819466"/>
          </a:xfrm>
        </p:grpSpPr>
        <p:grpSp>
          <p:nvGrpSpPr>
            <p:cNvPr id="13327" name="组合 19"/>
            <p:cNvGrpSpPr/>
            <p:nvPr/>
          </p:nvGrpSpPr>
          <p:grpSpPr bwMode="auto">
            <a:xfrm>
              <a:off x="3903539" y="1099791"/>
              <a:ext cx="1464402" cy="2759113"/>
              <a:chOff x="3921785" y="1099791"/>
              <a:chExt cx="1464402" cy="2759113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3921785" y="1860882"/>
                <a:ext cx="1464402" cy="1998022"/>
              </a:xfrm>
              <a:prstGeom prst="rect">
                <a:avLst/>
              </a:prstGeom>
              <a:solidFill>
                <a:schemeClr val="bg1">
                  <a:lumMod val="50000"/>
                  <a:alpha val="30000"/>
                </a:schemeClr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rot="13500000">
                <a:off x="4035361" y="1100571"/>
                <a:ext cx="1237249" cy="1235688"/>
              </a:xfrm>
              <a:custGeom>
                <a:avLst/>
                <a:gdLst>
                  <a:gd name="connsiteX0" fmla="*/ 1561445 w 1561445"/>
                  <a:gd name="connsiteY0" fmla="*/ 254586 h 1561444"/>
                  <a:gd name="connsiteX1" fmla="*/ 254587 w 1561445"/>
                  <a:gd name="connsiteY1" fmla="*/ 1561444 h 1561444"/>
                  <a:gd name="connsiteX2" fmla="*/ 173787 w 1561445"/>
                  <a:gd name="connsiteY2" fmla="*/ 1480644 h 1561444"/>
                  <a:gd name="connsiteX3" fmla="*/ 79385 w 1561445"/>
                  <a:gd name="connsiteY3" fmla="*/ 1480644 h 1561444"/>
                  <a:gd name="connsiteX4" fmla="*/ 79385 w 1561445"/>
                  <a:gd name="connsiteY4" fmla="*/ 1386242 h 1561444"/>
                  <a:gd name="connsiteX5" fmla="*/ 0 w 1561445"/>
                  <a:gd name="connsiteY5" fmla="*/ 1306857 h 1561444"/>
                  <a:gd name="connsiteX6" fmla="*/ 1306858 w 1561445"/>
                  <a:gd name="connsiteY6" fmla="*/ 0 h 156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1445" h="1561444">
                    <a:moveTo>
                      <a:pt x="1561445" y="254586"/>
                    </a:moveTo>
                    <a:lnTo>
                      <a:pt x="254587" y="1561444"/>
                    </a:lnTo>
                    <a:lnTo>
                      <a:pt x="173787" y="1480644"/>
                    </a:lnTo>
                    <a:lnTo>
                      <a:pt x="79385" y="1480644"/>
                    </a:lnTo>
                    <a:lnTo>
                      <a:pt x="79385" y="1386242"/>
                    </a:lnTo>
                    <a:lnTo>
                      <a:pt x="0" y="1306857"/>
                    </a:lnTo>
                    <a:lnTo>
                      <a:pt x="13068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文本框 17"/>
            <p:cNvSpPr txBox="1"/>
            <p:nvPr/>
          </p:nvSpPr>
          <p:spPr>
            <a:xfrm>
              <a:off x="4100487" y="1566737"/>
              <a:ext cx="310034" cy="3068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18"/>
            <p:cNvSpPr txBox="1"/>
            <p:nvPr/>
          </p:nvSpPr>
          <p:spPr>
            <a:xfrm>
              <a:off x="3903539" y="1847540"/>
              <a:ext cx="1322727" cy="2071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3）、为全省各地提供体育场馆建设规划、科学建设、场馆建筑设计、体育工艺设计、场馆运营管理、专业设施设备等多层次的专业的咨询指导和服务。</a:t>
              </a:r>
              <a:endParaRPr lang="zh-CN" altLang="en-US" sz="11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6880543" y="1732916"/>
            <a:ext cx="1464945" cy="2757803"/>
            <a:chOff x="5561576" y="1099793"/>
            <a:chExt cx="1464085" cy="2759110"/>
          </a:xfrm>
        </p:grpSpPr>
        <p:grpSp>
          <p:nvGrpSpPr>
            <p:cNvPr id="13333" name="组合 25"/>
            <p:cNvGrpSpPr/>
            <p:nvPr/>
          </p:nvGrpSpPr>
          <p:grpSpPr bwMode="auto">
            <a:xfrm>
              <a:off x="5561576" y="1099793"/>
              <a:ext cx="1464085" cy="2759110"/>
              <a:chOff x="5541080" y="1099793"/>
              <a:chExt cx="1464085" cy="275911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5541080" y="1860882"/>
                <a:ext cx="1464085" cy="1998021"/>
              </a:xfrm>
              <a:prstGeom prst="rect">
                <a:avLst/>
              </a:prstGeom>
              <a:solidFill>
                <a:schemeClr val="bg1">
                  <a:lumMod val="50000"/>
                  <a:alpha val="30000"/>
                </a:schemeClr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rot="13500000">
                <a:off x="5654656" y="1100449"/>
                <a:ext cx="1237249" cy="1235936"/>
              </a:xfrm>
              <a:custGeom>
                <a:avLst/>
                <a:gdLst>
                  <a:gd name="connsiteX0" fmla="*/ 1561445 w 1561445"/>
                  <a:gd name="connsiteY0" fmla="*/ 254586 h 1561444"/>
                  <a:gd name="connsiteX1" fmla="*/ 254587 w 1561445"/>
                  <a:gd name="connsiteY1" fmla="*/ 1561444 h 1561444"/>
                  <a:gd name="connsiteX2" fmla="*/ 173787 w 1561445"/>
                  <a:gd name="connsiteY2" fmla="*/ 1480644 h 1561444"/>
                  <a:gd name="connsiteX3" fmla="*/ 79385 w 1561445"/>
                  <a:gd name="connsiteY3" fmla="*/ 1480644 h 1561444"/>
                  <a:gd name="connsiteX4" fmla="*/ 79385 w 1561445"/>
                  <a:gd name="connsiteY4" fmla="*/ 1386242 h 1561444"/>
                  <a:gd name="connsiteX5" fmla="*/ 0 w 1561445"/>
                  <a:gd name="connsiteY5" fmla="*/ 1306857 h 1561444"/>
                  <a:gd name="connsiteX6" fmla="*/ 1306858 w 1561445"/>
                  <a:gd name="connsiteY6" fmla="*/ 0 h 156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1445" h="1561444">
                    <a:moveTo>
                      <a:pt x="1561445" y="254586"/>
                    </a:moveTo>
                    <a:lnTo>
                      <a:pt x="254587" y="1561444"/>
                    </a:lnTo>
                    <a:lnTo>
                      <a:pt x="173787" y="1480644"/>
                    </a:lnTo>
                    <a:lnTo>
                      <a:pt x="79385" y="1480644"/>
                    </a:lnTo>
                    <a:lnTo>
                      <a:pt x="79385" y="1386242"/>
                    </a:lnTo>
                    <a:lnTo>
                      <a:pt x="0" y="1306857"/>
                    </a:lnTo>
                    <a:lnTo>
                      <a:pt x="13068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23"/>
            <p:cNvSpPr txBox="1"/>
            <p:nvPr/>
          </p:nvSpPr>
          <p:spPr>
            <a:xfrm>
              <a:off x="5774176" y="1565150"/>
              <a:ext cx="309698" cy="3068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4"/>
            <p:cNvSpPr txBox="1"/>
            <p:nvPr/>
          </p:nvSpPr>
          <p:spPr>
            <a:xfrm>
              <a:off x="5685328" y="1885025"/>
              <a:ext cx="1248947" cy="1631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4）、引进推广新型材料及节能环保技术在我省体育场馆中的应用，加强并提升智慧场馆、绿色场馆建设。</a:t>
              </a:r>
              <a:endParaRPr lang="zh-CN" altLang="en-US" sz="11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756775" y="5443538"/>
            <a:ext cx="8763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延时符</a:t>
            </a:r>
            <a:endParaRPr lang="zh-CN" alt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266700" y="147638"/>
            <a:ext cx="4754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二、做好基础服务，推动行业发展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 bwMode="auto">
          <a:xfrm>
            <a:off x="491490" y="948690"/>
            <a:ext cx="4355465" cy="368300"/>
          </a:xfrm>
          <a:prstGeom prst="rect">
            <a:avLst/>
          </a:prstGeom>
          <a:solidFill>
            <a:srgbClr val="0070C0"/>
          </a:solidFill>
        </p:spPr>
        <p:txBody>
          <a:bodyPr wrap="none" anchor="ctr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1200" spc="3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zh-CN" altLang="en-US" sz="1800" dirty="0">
                <a:solidFill>
                  <a:srgbClr val="FFFFFF"/>
                </a:solidFill>
              </a:rPr>
              <a:t>8、继续组织场馆专业设施设备培训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491490" y="2703195"/>
            <a:ext cx="4888865" cy="368300"/>
          </a:xfrm>
          <a:prstGeom prst="rect">
            <a:avLst/>
          </a:prstGeom>
          <a:solidFill>
            <a:srgbClr val="0070C0"/>
          </a:solidFill>
        </p:spPr>
        <p:txBody>
          <a:bodyPr wrap="none" anchor="ctr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1200" spc="3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zh-CN" altLang="en-US" sz="1800" dirty="0">
                <a:solidFill>
                  <a:srgbClr val="FFFFFF"/>
                </a:solidFill>
              </a:rPr>
              <a:t>9、场馆设施设备的专业检测和维保服务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62" name="TextBox 11"/>
          <p:cNvSpPr txBox="1">
            <a:spLocks noChangeArrowheads="1"/>
          </p:cNvSpPr>
          <p:nvPr/>
        </p:nvSpPr>
        <p:spPr bwMode="auto">
          <a:xfrm flipH="1">
            <a:off x="650240" y="1665605"/>
            <a:ext cx="7368540" cy="9220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kern="0" dirty="0">
                <a:solidFill>
                  <a:srgbClr val="7F7F7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总结去年组织的场馆专业设施设备培训的经验和教训，今年再举办2-3次对体育场馆从业人员的专业技能培训，有效提高我省体育场馆专业设施设备的使用、管理和维护水平。</a:t>
            </a:r>
            <a:endParaRPr lang="en-US" altLang="zh-CN" sz="1800" kern="0" dirty="0" smtClean="0">
              <a:solidFill>
                <a:srgbClr val="7F7F7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11"/>
          <p:cNvSpPr txBox="1">
            <a:spLocks noChangeArrowheads="1"/>
          </p:cNvSpPr>
          <p:nvPr/>
        </p:nvSpPr>
        <p:spPr bwMode="auto">
          <a:xfrm flipH="1">
            <a:off x="650240" y="3187700"/>
            <a:ext cx="7597140" cy="9220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kern="0" dirty="0">
                <a:solidFill>
                  <a:srgbClr val="7F7F7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继续推进场馆专业设施设备的免费初诊检测，推出场馆年度专业设施设备的年度维保服务，同时提供场馆专业设施设备的诊断式检测和改造设计服务。</a:t>
            </a:r>
            <a:endParaRPr lang="en-US" altLang="zh-CN" sz="1800" kern="0" dirty="0" smtClean="0">
              <a:solidFill>
                <a:srgbClr val="7F7F7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756775" y="5443538"/>
            <a:ext cx="8763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延时符</a:t>
            </a:r>
            <a:endParaRPr lang="zh-CN" alt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266700" y="147638"/>
            <a:ext cx="4754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二、做好基础服务，推动行业发展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ldLvl="0" animBg="1"/>
      <p:bldP spid="63" grpId="0" bldLvl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831080" y="2987040"/>
            <a:ext cx="250571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zh-CN" sz="1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引进演艺公司，组织区域性文艺商演，丰富群众文艺生活，创造场馆经济效益；</a:t>
            </a:r>
            <a:endParaRPr lang="en-US" altLang="zh-CN" sz="1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165" y="3458210"/>
            <a:ext cx="2240915" cy="11684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zh-CN" sz="14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策划组织多种形式的场馆文化活动，充分挖掘场馆的多元价值，积极推进场馆的文化建设。</a:t>
            </a:r>
            <a:endParaRPr lang="en-US" altLang="zh-CN" sz="1400" b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7950" y="2033905"/>
            <a:ext cx="240919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zh-CN" sz="1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策划组织有特色的全省场馆的群体比赛，逐步做成全省场馆的传统赛事；</a:t>
            </a:r>
            <a:endParaRPr lang="en-US" altLang="zh-CN" sz="1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1243965" y="1249998"/>
            <a:ext cx="1944688" cy="2681287"/>
            <a:chOff x="680397" y="1902140"/>
            <a:chExt cx="1944688" cy="2681281"/>
          </a:xfrm>
        </p:grpSpPr>
        <p:sp>
          <p:nvSpPr>
            <p:cNvPr id="21" name="椭圆​​ 2"/>
            <p:cNvSpPr/>
            <p:nvPr/>
          </p:nvSpPr>
          <p:spPr>
            <a:xfrm>
              <a:off x="680397" y="1902140"/>
              <a:ext cx="1944688" cy="2447920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0070BC"/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2" name="椭圆​​ 6"/>
            <p:cNvSpPr/>
            <p:nvPr/>
          </p:nvSpPr>
          <p:spPr>
            <a:xfrm>
              <a:off x="896932" y="4432609"/>
              <a:ext cx="1512888" cy="1508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矩形​​ 16"/>
            <p:cNvSpPr>
              <a:spLocks noChangeArrowheads="1"/>
            </p:cNvSpPr>
            <p:nvPr/>
          </p:nvSpPr>
          <p:spPr bwMode="auto">
            <a:xfrm>
              <a:off x="1279520" y="2569524"/>
              <a:ext cx="746760" cy="64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11</a:t>
              </a:r>
              <a:endParaRPr lang="en-US" altLang="zh-CN" sz="36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3652838" y="1333500"/>
            <a:ext cx="1439862" cy="1946275"/>
            <a:chOff x="3146420" y="1529078"/>
            <a:chExt cx="1439862" cy="1946260"/>
          </a:xfrm>
        </p:grpSpPr>
        <p:sp>
          <p:nvSpPr>
            <p:cNvPr id="25" name="椭圆​​ 2"/>
            <p:cNvSpPr/>
            <p:nvPr/>
          </p:nvSpPr>
          <p:spPr>
            <a:xfrm>
              <a:off x="3146420" y="1529078"/>
              <a:ext cx="1439862" cy="1812911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0070BC"/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6" name="椭圆​​ 9"/>
            <p:cNvSpPr/>
            <p:nvPr/>
          </p:nvSpPr>
          <p:spPr>
            <a:xfrm>
              <a:off x="3273420" y="3380089"/>
              <a:ext cx="1116012" cy="9524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矩形​​ 17"/>
            <p:cNvSpPr>
              <a:spLocks noChangeArrowheads="1"/>
            </p:cNvSpPr>
            <p:nvPr/>
          </p:nvSpPr>
          <p:spPr bwMode="auto">
            <a:xfrm>
              <a:off x="3511387" y="1986274"/>
              <a:ext cx="684530" cy="58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10</a:t>
              </a:r>
              <a:endParaRPr lang="en-US" altLang="zh-CN" sz="3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5580063" y="1057275"/>
            <a:ext cx="1012825" cy="1357313"/>
            <a:chOff x="5073645" y="1252853"/>
            <a:chExt cx="1012825" cy="1357676"/>
          </a:xfrm>
        </p:grpSpPr>
        <p:sp>
          <p:nvSpPr>
            <p:cNvPr id="29" name="椭圆​​ 2"/>
            <p:cNvSpPr/>
            <p:nvPr/>
          </p:nvSpPr>
          <p:spPr>
            <a:xfrm>
              <a:off x="5073645" y="1252853"/>
              <a:ext cx="1012825" cy="1275104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0070BC"/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0" name="椭圆​​ 10"/>
            <p:cNvSpPr/>
            <p:nvPr/>
          </p:nvSpPr>
          <p:spPr>
            <a:xfrm>
              <a:off x="5218107" y="2515254"/>
              <a:ext cx="719138" cy="952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矩形​​ 18"/>
            <p:cNvSpPr>
              <a:spLocks noChangeArrowheads="1"/>
            </p:cNvSpPr>
            <p:nvPr/>
          </p:nvSpPr>
          <p:spPr bwMode="auto">
            <a:xfrm>
              <a:off x="5378288" y="1464047"/>
              <a:ext cx="401955" cy="52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8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9</a:t>
              </a:r>
              <a:endParaRPr lang="en-US" altLang="zh-CN" sz="2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756775" y="5443538"/>
            <a:ext cx="8763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延时符</a:t>
            </a:r>
            <a:endParaRPr lang="zh-CN" alt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266700" y="147638"/>
            <a:ext cx="4754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三、整合场馆资源，实现共享效益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0"/>
          <p:cNvSpPr txBox="1"/>
          <p:nvPr/>
        </p:nvSpPr>
        <p:spPr>
          <a:xfrm rot="16200000">
            <a:off x="5011420" y="251460"/>
            <a:ext cx="1769745" cy="2286635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en-US" altLang="zh-CN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zh-CN" altLang="en-US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en-US" altLang="zh-CN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rPr>
              <a:t>请输入您想要的文字</a:t>
            </a:r>
            <a:endParaRPr lang="zh-CN" altLang="en-US" sz="1500">
              <a:solidFill>
                <a:srgbClr val="FFFFFF"/>
              </a:solidFill>
              <a:latin typeface="汉仪中圆简" pitchFamily="49" charset="-122"/>
              <a:ea typeface="汉仪中圆简" pitchFamily="49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70740" y="2893561"/>
            <a:ext cx="7149021" cy="501650"/>
            <a:chOff x="1014300" y="3273291"/>
            <a:chExt cx="7149021" cy="501650"/>
          </a:xfrm>
          <a:solidFill>
            <a:schemeClr val="bg1">
              <a:lumMod val="65000"/>
            </a:schemeClr>
          </a:solidFill>
        </p:grpSpPr>
        <p:grpSp>
          <p:nvGrpSpPr>
            <p:cNvPr id="45" name="Group 11"/>
            <p:cNvGrpSpPr/>
            <p:nvPr/>
          </p:nvGrpSpPr>
          <p:grpSpPr bwMode="auto">
            <a:xfrm>
              <a:off x="1014300" y="3291794"/>
              <a:ext cx="7149021" cy="464993"/>
              <a:chOff x="0" y="0"/>
              <a:chExt cx="4354" cy="809"/>
            </a:xfrm>
            <a:grpFill/>
          </p:grpSpPr>
          <p:sp>
            <p:nvSpPr>
              <p:cNvPr id="47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54" cy="809"/>
              </a:xfrm>
              <a:prstGeom prst="rect">
                <a:avLst/>
              </a:prstGeom>
              <a:grpFill/>
              <a:ln w="3175" cmpd="sng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131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Line 13"/>
              <p:cNvSpPr>
                <a:spLocks noChangeShapeType="1"/>
              </p:cNvSpPr>
              <p:nvPr/>
            </p:nvSpPr>
            <p:spPr bwMode="auto">
              <a:xfrm>
                <a:off x="0" y="809"/>
                <a:ext cx="4354" cy="0"/>
              </a:xfrm>
              <a:prstGeom prst="line">
                <a:avLst/>
              </a:prstGeom>
              <a:grpFill/>
              <a:ln w="19050" cmpd="sng">
                <a:solidFill>
                  <a:srgbClr val="FFFF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7131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文本框 35"/>
            <p:cNvSpPr txBox="1"/>
            <p:nvPr/>
          </p:nvSpPr>
          <p:spPr>
            <a:xfrm>
              <a:off x="1081068" y="3273291"/>
              <a:ext cx="6502224" cy="501650"/>
            </a:xfrm>
            <a:prstGeom prst="rect">
              <a:avLst/>
            </a:prstGeom>
            <a:noFill/>
          </p:spPr>
          <p:txBody>
            <a:bodyPr lIns="71323" tIns="35662" rIns="71323" bIns="35662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rgbClr val="FFFFFF"/>
                  </a:solidFill>
                  <a:latin typeface="黑体" panose="02010609060101010101" pitchFamily="49" charset="-122"/>
                </a:rPr>
                <a:t>13、合作办学，为场馆输送专业人才</a:t>
              </a:r>
              <a:endParaRPr lang="zh-CN" altLang="en-US" sz="2800" dirty="0">
                <a:solidFill>
                  <a:srgbClr val="FFFFFF"/>
                </a:solidFill>
                <a:latin typeface="黑体" panose="02010609060101010101" pitchFamily="49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14300" y="4009628"/>
            <a:ext cx="7149021" cy="392985"/>
            <a:chOff x="1014300" y="3363802"/>
            <a:chExt cx="7149021" cy="392985"/>
          </a:xfrm>
          <a:solidFill>
            <a:schemeClr val="bg1">
              <a:lumMod val="65000"/>
            </a:schemeClr>
          </a:solidFill>
        </p:grpSpPr>
        <p:sp>
          <p:nvSpPr>
            <p:cNvPr id="56" name="Line 13"/>
            <p:cNvSpPr>
              <a:spLocks noChangeShapeType="1"/>
            </p:cNvSpPr>
            <p:nvPr/>
          </p:nvSpPr>
          <p:spPr bwMode="auto">
            <a:xfrm>
              <a:off x="1014300" y="3756787"/>
              <a:ext cx="7149021" cy="0"/>
            </a:xfrm>
            <a:prstGeom prst="line">
              <a:avLst/>
            </a:prstGeom>
            <a:grpFill/>
            <a:ln w="19050" cmpd="sng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35"/>
            <p:cNvSpPr txBox="1"/>
            <p:nvPr/>
          </p:nvSpPr>
          <p:spPr>
            <a:xfrm>
              <a:off x="1403648" y="3363802"/>
              <a:ext cx="6502224" cy="349019"/>
            </a:xfrm>
            <a:prstGeom prst="rect">
              <a:avLst/>
            </a:prstGeom>
            <a:noFill/>
          </p:spPr>
          <p:txBody>
            <a:bodyPr lIns="71323" tIns="35662" rIns="71323" bIns="35662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汉仪中圆简" pitchFamily="49" charset="-122"/>
                  <a:ea typeface="汉仪中圆简" pitchFamily="49" charset="-122"/>
                </a:rPr>
                <a:t>请输入您想要的文字请输入您想要的文字请输入您想要的文字</a:t>
              </a:r>
              <a:endParaRPr lang="zh-CN" altLang="en-US" dirty="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756775" y="5443538"/>
            <a:ext cx="8763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延时符</a:t>
            </a:r>
            <a:endParaRPr lang="zh-CN" alt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266700" y="147638"/>
            <a:ext cx="56692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四、加强培训与学习，提升行业管理水平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0420" y="1352190"/>
            <a:ext cx="7214699" cy="1322557"/>
            <a:chOff x="1014300" y="2434230"/>
            <a:chExt cx="7214699" cy="1322557"/>
          </a:xfrm>
          <a:solidFill>
            <a:schemeClr val="bg1">
              <a:lumMod val="65000"/>
            </a:schemeClr>
          </a:solidFill>
        </p:grpSpPr>
        <p:grpSp>
          <p:nvGrpSpPr>
            <p:cNvPr id="6" name="Group 11"/>
            <p:cNvGrpSpPr/>
            <p:nvPr/>
          </p:nvGrpSpPr>
          <p:grpSpPr bwMode="auto">
            <a:xfrm>
              <a:off x="1014300" y="2434230"/>
              <a:ext cx="7214699" cy="1322557"/>
              <a:chOff x="0" y="-1492"/>
              <a:chExt cx="4394" cy="2301"/>
            </a:xfrm>
            <a:grpFill/>
          </p:grpSpPr>
          <p:sp>
            <p:nvSpPr>
              <p:cNvPr id="7" name="Rectangle 12"/>
              <p:cNvSpPr>
                <a:spLocks noChangeArrowheads="1"/>
              </p:cNvSpPr>
              <p:nvPr/>
            </p:nvSpPr>
            <p:spPr bwMode="auto">
              <a:xfrm>
                <a:off x="40" y="-1492"/>
                <a:ext cx="4354" cy="809"/>
              </a:xfrm>
              <a:prstGeom prst="rect">
                <a:avLst/>
              </a:prstGeom>
              <a:grpFill/>
              <a:ln w="3175" cmpd="sng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algn="l" defTabSz="7131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kern="0" dirty="0">
                    <a:solidFill>
                      <a:schemeClr val="accent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12、组织场馆人员学习与交流</a:t>
                </a:r>
                <a:endParaRPr lang="zh-CN" altLang="en-US" sz="2800" kern="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>
                <a:off x="0" y="809"/>
                <a:ext cx="4354" cy="0"/>
              </a:xfrm>
              <a:prstGeom prst="line">
                <a:avLst/>
              </a:prstGeom>
              <a:grpFill/>
              <a:ln w="19050" cmpd="sng">
                <a:solidFill>
                  <a:srgbClr val="FFFF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defTabSz="7131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文本框 35"/>
            <p:cNvSpPr txBox="1"/>
            <p:nvPr/>
          </p:nvSpPr>
          <p:spPr>
            <a:xfrm>
              <a:off x="1403648" y="3361556"/>
              <a:ext cx="6502224" cy="349019"/>
            </a:xfrm>
            <a:prstGeom prst="rect">
              <a:avLst/>
            </a:prstGeom>
            <a:noFill/>
          </p:spPr>
          <p:txBody>
            <a:bodyPr lIns="71323" tIns="35662" rIns="71323" bIns="35662"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汉仪中圆简" pitchFamily="49" charset="-122"/>
                  <a:ea typeface="汉仪中圆简" pitchFamily="49" charset="-122"/>
                </a:rPr>
                <a:t>请输入您想要的文字请输入您想要的文字请输入您想要的文字</a:t>
              </a:r>
              <a:endParaRPr lang="zh-CN" altLang="en-US" dirty="0">
                <a:solidFill>
                  <a:srgbClr val="FFFFFF"/>
                </a:solidFill>
                <a:latin typeface="汉仪中圆简" pitchFamily="49" charset="-122"/>
                <a:ea typeface="汉仪中圆简" pitchFamily="49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54"/>
          <p:cNvSpPr>
            <a:spLocks noChangeArrowheads="1"/>
          </p:cNvSpPr>
          <p:nvPr/>
        </p:nvSpPr>
        <p:spPr bwMode="auto">
          <a:xfrm>
            <a:off x="-11113" y="4171950"/>
            <a:ext cx="9155113" cy="225425"/>
          </a:xfrm>
          <a:custGeom>
            <a:avLst/>
            <a:gdLst>
              <a:gd name="T0" fmla="*/ 11236124 w 11238806"/>
              <a:gd name="T1" fmla="*/ 0 h 282633"/>
              <a:gd name="T2" fmla="*/ 8996788 w 11238806"/>
              <a:gd name="T3" fmla="*/ 282459 h 282633"/>
              <a:gd name="T4" fmla="*/ 9033775 w 11238806"/>
              <a:gd name="T5" fmla="*/ 141229 h 282633"/>
              <a:gd name="T6" fmla="*/ 8996789 w 11238806"/>
              <a:gd name="T7" fmla="*/ 0 h 282633"/>
              <a:gd name="T8" fmla="*/ 8775756 w 11238806"/>
              <a:gd name="T9" fmla="*/ 0 h 282633"/>
              <a:gd name="T10" fmla="*/ 8884182 w 11238806"/>
              <a:gd name="T11" fmla="*/ 141229 h 282633"/>
              <a:gd name="T12" fmla="*/ 8775751 w 11238806"/>
              <a:gd name="T13" fmla="*/ 282459 h 282633"/>
              <a:gd name="T14" fmla="*/ 8676362 w 11238806"/>
              <a:gd name="T15" fmla="*/ 279016 h 282633"/>
              <a:gd name="T16" fmla="*/ 8676362 w 11238806"/>
              <a:gd name="T17" fmla="*/ 3443 h 282633"/>
              <a:gd name="T18" fmla="*/ 6783361 w 11238806"/>
              <a:gd name="T19" fmla="*/ 0 h 282633"/>
              <a:gd name="T20" fmla="*/ 8458914 w 11238806"/>
              <a:gd name="T21" fmla="*/ 24816 h 282633"/>
              <a:gd name="T22" fmla="*/ 8458914 w 11238806"/>
              <a:gd name="T23" fmla="*/ 257642 h 282633"/>
              <a:gd name="T24" fmla="*/ 6783361 w 11238806"/>
              <a:gd name="T25" fmla="*/ 282459 h 282633"/>
              <a:gd name="T26" fmla="*/ 6820347 w 11238806"/>
              <a:gd name="T27" fmla="*/ 141229 h 282633"/>
              <a:gd name="T28" fmla="*/ 6783361 w 11238806"/>
              <a:gd name="T29" fmla="*/ 0 h 282633"/>
              <a:gd name="T30" fmla="*/ 6562328 w 11238806"/>
              <a:gd name="T31" fmla="*/ 0 h 282633"/>
              <a:gd name="T32" fmla="*/ 6670754 w 11238806"/>
              <a:gd name="T33" fmla="*/ 141229 h 282633"/>
              <a:gd name="T34" fmla="*/ 6562323 w 11238806"/>
              <a:gd name="T35" fmla="*/ 282459 h 282633"/>
              <a:gd name="T36" fmla="*/ 6462934 w 11238806"/>
              <a:gd name="T37" fmla="*/ 279016 h 282633"/>
              <a:gd name="T38" fmla="*/ 6462934 w 11238806"/>
              <a:gd name="T39" fmla="*/ 3443 h 282633"/>
              <a:gd name="T40" fmla="*/ 4569933 w 11238806"/>
              <a:gd name="T41" fmla="*/ 0 h 282633"/>
              <a:gd name="T42" fmla="*/ 6245486 w 11238806"/>
              <a:gd name="T43" fmla="*/ 24816 h 282633"/>
              <a:gd name="T44" fmla="*/ 6245486 w 11238806"/>
              <a:gd name="T45" fmla="*/ 257642 h 282633"/>
              <a:gd name="T46" fmla="*/ 4569933 w 11238806"/>
              <a:gd name="T47" fmla="*/ 282459 h 282633"/>
              <a:gd name="T48" fmla="*/ 4606920 w 11238806"/>
              <a:gd name="T49" fmla="*/ 141229 h 282633"/>
              <a:gd name="T50" fmla="*/ 4569933 w 11238806"/>
              <a:gd name="T51" fmla="*/ 0 h 282633"/>
              <a:gd name="T52" fmla="*/ 4348900 w 11238806"/>
              <a:gd name="T53" fmla="*/ 0 h 282633"/>
              <a:gd name="T54" fmla="*/ 4457326 w 11238806"/>
              <a:gd name="T55" fmla="*/ 141229 h 282633"/>
              <a:gd name="T56" fmla="*/ 4348895 w 11238806"/>
              <a:gd name="T57" fmla="*/ 282459 h 282633"/>
              <a:gd name="T58" fmla="*/ 4249506 w 11238806"/>
              <a:gd name="T59" fmla="*/ 279016 h 282633"/>
              <a:gd name="T60" fmla="*/ 4249506 w 11238806"/>
              <a:gd name="T61" fmla="*/ 3443 h 282633"/>
              <a:gd name="T62" fmla="*/ 2356509 w 11238806"/>
              <a:gd name="T63" fmla="*/ 0 h 282633"/>
              <a:gd name="T64" fmla="*/ 4032059 w 11238806"/>
              <a:gd name="T65" fmla="*/ 24816 h 282633"/>
              <a:gd name="T66" fmla="*/ 4032059 w 11238806"/>
              <a:gd name="T67" fmla="*/ 257642 h 282633"/>
              <a:gd name="T68" fmla="*/ 2356508 w 11238806"/>
              <a:gd name="T69" fmla="*/ 282459 h 282633"/>
              <a:gd name="T70" fmla="*/ 2393495 w 11238806"/>
              <a:gd name="T71" fmla="*/ 141229 h 282633"/>
              <a:gd name="T72" fmla="*/ 2356509 w 11238806"/>
              <a:gd name="T73" fmla="*/ 0 h 282633"/>
              <a:gd name="T74" fmla="*/ 2135473 w 11238806"/>
              <a:gd name="T75" fmla="*/ 0 h 282633"/>
              <a:gd name="T76" fmla="*/ 2243899 w 11238806"/>
              <a:gd name="T77" fmla="*/ 141229 h 282633"/>
              <a:gd name="T78" fmla="*/ 2135468 w 11238806"/>
              <a:gd name="T79" fmla="*/ 282459 h 282633"/>
              <a:gd name="T80" fmla="*/ 2036079 w 11238806"/>
              <a:gd name="T81" fmla="*/ 279016 h 282633"/>
              <a:gd name="T82" fmla="*/ 2036079 w 11238806"/>
              <a:gd name="T83" fmla="*/ 3443 h 282633"/>
              <a:gd name="T84" fmla="*/ 0 w 11238806"/>
              <a:gd name="T85" fmla="*/ 0 h 282633"/>
              <a:gd name="T86" fmla="*/ 1818631 w 11238806"/>
              <a:gd name="T87" fmla="*/ 24816 h 282633"/>
              <a:gd name="T88" fmla="*/ 1818631 w 11238806"/>
              <a:gd name="T89" fmla="*/ 257642 h 282633"/>
              <a:gd name="T90" fmla="*/ 0 w 11238806"/>
              <a:gd name="T91" fmla="*/ 282459 h 2826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238806"/>
              <a:gd name="T139" fmla="*/ 0 h 282633"/>
              <a:gd name="T140" fmla="*/ 11238806 w 11238806"/>
              <a:gd name="T141" fmla="*/ 282633 h 2826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238806" h="282633">
                <a:moveTo>
                  <a:pt x="8998937" y="0"/>
                </a:moveTo>
                <a:lnTo>
                  <a:pt x="11238806" y="0"/>
                </a:lnTo>
                <a:lnTo>
                  <a:pt x="11238806" y="282633"/>
                </a:lnTo>
                <a:lnTo>
                  <a:pt x="8998936" y="282633"/>
                </a:lnTo>
                <a:lnTo>
                  <a:pt x="9012415" y="257801"/>
                </a:lnTo>
                <a:cubicBezTo>
                  <a:pt x="9027558" y="221998"/>
                  <a:pt x="9035932" y="182635"/>
                  <a:pt x="9035932" y="141316"/>
                </a:cubicBezTo>
                <a:cubicBezTo>
                  <a:pt x="9035932" y="99997"/>
                  <a:pt x="9027558" y="60634"/>
                  <a:pt x="9012415" y="24831"/>
                </a:cubicBezTo>
                <a:lnTo>
                  <a:pt x="8998937" y="0"/>
                </a:lnTo>
                <a:close/>
                <a:moveTo>
                  <a:pt x="8695498" y="0"/>
                </a:moveTo>
                <a:lnTo>
                  <a:pt x="8777850" y="0"/>
                </a:lnTo>
                <a:lnTo>
                  <a:pt x="8794916" y="3446"/>
                </a:lnTo>
                <a:cubicBezTo>
                  <a:pt x="8848620" y="26161"/>
                  <a:pt x="8886303" y="79338"/>
                  <a:pt x="8886303" y="141316"/>
                </a:cubicBezTo>
                <a:cubicBezTo>
                  <a:pt x="8886303" y="203295"/>
                  <a:pt x="8848620" y="256472"/>
                  <a:pt x="8794916" y="279187"/>
                </a:cubicBezTo>
                <a:lnTo>
                  <a:pt x="8777845" y="282633"/>
                </a:lnTo>
                <a:lnTo>
                  <a:pt x="8695503" y="282633"/>
                </a:lnTo>
                <a:lnTo>
                  <a:pt x="8678432" y="279187"/>
                </a:lnTo>
                <a:cubicBezTo>
                  <a:pt x="8624727" y="256472"/>
                  <a:pt x="8587045" y="203295"/>
                  <a:pt x="8587045" y="141316"/>
                </a:cubicBezTo>
                <a:cubicBezTo>
                  <a:pt x="8587045" y="79338"/>
                  <a:pt x="8624727" y="26161"/>
                  <a:pt x="8678432" y="3446"/>
                </a:cubicBezTo>
                <a:lnTo>
                  <a:pt x="8695498" y="0"/>
                </a:lnTo>
                <a:close/>
                <a:moveTo>
                  <a:pt x="6784981" y="0"/>
                </a:moveTo>
                <a:lnTo>
                  <a:pt x="8474411" y="0"/>
                </a:lnTo>
                <a:lnTo>
                  <a:pt x="8460933" y="24831"/>
                </a:lnTo>
                <a:cubicBezTo>
                  <a:pt x="8445790" y="60634"/>
                  <a:pt x="8437416" y="99997"/>
                  <a:pt x="8437416" y="141316"/>
                </a:cubicBezTo>
                <a:cubicBezTo>
                  <a:pt x="8437416" y="182635"/>
                  <a:pt x="8445790" y="221998"/>
                  <a:pt x="8460933" y="257801"/>
                </a:cubicBezTo>
                <a:lnTo>
                  <a:pt x="8474412" y="282633"/>
                </a:lnTo>
                <a:lnTo>
                  <a:pt x="6784981" y="282633"/>
                </a:lnTo>
                <a:lnTo>
                  <a:pt x="6798459" y="257801"/>
                </a:lnTo>
                <a:cubicBezTo>
                  <a:pt x="6813602" y="221998"/>
                  <a:pt x="6821976" y="182635"/>
                  <a:pt x="6821976" y="141316"/>
                </a:cubicBezTo>
                <a:cubicBezTo>
                  <a:pt x="6821976" y="99997"/>
                  <a:pt x="6813602" y="60634"/>
                  <a:pt x="6798459" y="24831"/>
                </a:cubicBezTo>
                <a:lnTo>
                  <a:pt x="6784981" y="0"/>
                </a:lnTo>
                <a:close/>
                <a:moveTo>
                  <a:pt x="6481542" y="0"/>
                </a:moveTo>
                <a:lnTo>
                  <a:pt x="6563894" y="0"/>
                </a:lnTo>
                <a:lnTo>
                  <a:pt x="6580961" y="3446"/>
                </a:lnTo>
                <a:cubicBezTo>
                  <a:pt x="6634665" y="26161"/>
                  <a:pt x="6672347" y="79338"/>
                  <a:pt x="6672347" y="141316"/>
                </a:cubicBezTo>
                <a:cubicBezTo>
                  <a:pt x="6672347" y="203295"/>
                  <a:pt x="6634665" y="256472"/>
                  <a:pt x="6580961" y="279187"/>
                </a:cubicBezTo>
                <a:lnTo>
                  <a:pt x="6563889" y="282633"/>
                </a:lnTo>
                <a:lnTo>
                  <a:pt x="6481547" y="282633"/>
                </a:lnTo>
                <a:lnTo>
                  <a:pt x="6464476" y="279187"/>
                </a:lnTo>
                <a:cubicBezTo>
                  <a:pt x="6410772" y="256472"/>
                  <a:pt x="6373089" y="203295"/>
                  <a:pt x="6373089" y="141316"/>
                </a:cubicBezTo>
                <a:cubicBezTo>
                  <a:pt x="6373089" y="79338"/>
                  <a:pt x="6410772" y="26161"/>
                  <a:pt x="6464476" y="3446"/>
                </a:cubicBezTo>
                <a:lnTo>
                  <a:pt x="6481542" y="0"/>
                </a:lnTo>
                <a:close/>
                <a:moveTo>
                  <a:pt x="4571025" y="0"/>
                </a:moveTo>
                <a:lnTo>
                  <a:pt x="6260455" y="0"/>
                </a:lnTo>
                <a:lnTo>
                  <a:pt x="6246977" y="24831"/>
                </a:lnTo>
                <a:cubicBezTo>
                  <a:pt x="6231834" y="60634"/>
                  <a:pt x="6223460" y="99997"/>
                  <a:pt x="6223460" y="141316"/>
                </a:cubicBezTo>
                <a:cubicBezTo>
                  <a:pt x="6223460" y="182635"/>
                  <a:pt x="6231834" y="221998"/>
                  <a:pt x="6246977" y="257801"/>
                </a:cubicBezTo>
                <a:lnTo>
                  <a:pt x="6260456" y="282633"/>
                </a:lnTo>
                <a:lnTo>
                  <a:pt x="4571025" y="282633"/>
                </a:lnTo>
                <a:lnTo>
                  <a:pt x="4584503" y="257801"/>
                </a:lnTo>
                <a:cubicBezTo>
                  <a:pt x="4599647" y="221998"/>
                  <a:pt x="4608020" y="182635"/>
                  <a:pt x="4608020" y="141316"/>
                </a:cubicBezTo>
                <a:cubicBezTo>
                  <a:pt x="4608020" y="99997"/>
                  <a:pt x="4599647" y="60634"/>
                  <a:pt x="4584503" y="24831"/>
                </a:cubicBezTo>
                <a:lnTo>
                  <a:pt x="4571025" y="0"/>
                </a:lnTo>
                <a:close/>
                <a:moveTo>
                  <a:pt x="4267587" y="0"/>
                </a:moveTo>
                <a:lnTo>
                  <a:pt x="4349938" y="0"/>
                </a:lnTo>
                <a:lnTo>
                  <a:pt x="4367005" y="3446"/>
                </a:lnTo>
                <a:cubicBezTo>
                  <a:pt x="4420709" y="26161"/>
                  <a:pt x="4458391" y="79338"/>
                  <a:pt x="4458391" y="141316"/>
                </a:cubicBezTo>
                <a:cubicBezTo>
                  <a:pt x="4458391" y="203295"/>
                  <a:pt x="4420709" y="256472"/>
                  <a:pt x="4367005" y="279187"/>
                </a:cubicBezTo>
                <a:lnTo>
                  <a:pt x="4349933" y="282633"/>
                </a:lnTo>
                <a:lnTo>
                  <a:pt x="4267591" y="282633"/>
                </a:lnTo>
                <a:lnTo>
                  <a:pt x="4250520" y="279187"/>
                </a:lnTo>
                <a:cubicBezTo>
                  <a:pt x="4196816" y="256472"/>
                  <a:pt x="4159133" y="203295"/>
                  <a:pt x="4159133" y="141316"/>
                </a:cubicBezTo>
                <a:cubicBezTo>
                  <a:pt x="4159133" y="79338"/>
                  <a:pt x="4196816" y="26161"/>
                  <a:pt x="4250520" y="3446"/>
                </a:cubicBezTo>
                <a:lnTo>
                  <a:pt x="4267587" y="0"/>
                </a:lnTo>
                <a:close/>
                <a:moveTo>
                  <a:pt x="2357070" y="0"/>
                </a:moveTo>
                <a:lnTo>
                  <a:pt x="4046499" y="0"/>
                </a:lnTo>
                <a:lnTo>
                  <a:pt x="4033022" y="24831"/>
                </a:lnTo>
                <a:cubicBezTo>
                  <a:pt x="4017878" y="60634"/>
                  <a:pt x="4009505" y="99997"/>
                  <a:pt x="4009505" y="141316"/>
                </a:cubicBezTo>
                <a:cubicBezTo>
                  <a:pt x="4009505" y="182635"/>
                  <a:pt x="4017878" y="221998"/>
                  <a:pt x="4033022" y="257801"/>
                </a:cubicBezTo>
                <a:lnTo>
                  <a:pt x="4046500" y="282633"/>
                </a:lnTo>
                <a:lnTo>
                  <a:pt x="2357069" y="282633"/>
                </a:lnTo>
                <a:lnTo>
                  <a:pt x="2370548" y="257801"/>
                </a:lnTo>
                <a:cubicBezTo>
                  <a:pt x="2385691" y="221998"/>
                  <a:pt x="2394065" y="182635"/>
                  <a:pt x="2394065" y="141316"/>
                </a:cubicBezTo>
                <a:cubicBezTo>
                  <a:pt x="2394065" y="99997"/>
                  <a:pt x="2385691" y="60634"/>
                  <a:pt x="2370548" y="24831"/>
                </a:cubicBezTo>
                <a:lnTo>
                  <a:pt x="2357070" y="0"/>
                </a:lnTo>
                <a:close/>
                <a:moveTo>
                  <a:pt x="2053631" y="0"/>
                </a:moveTo>
                <a:lnTo>
                  <a:pt x="2135983" y="0"/>
                </a:lnTo>
                <a:lnTo>
                  <a:pt x="2153049" y="3446"/>
                </a:lnTo>
                <a:cubicBezTo>
                  <a:pt x="2206753" y="26161"/>
                  <a:pt x="2244436" y="79338"/>
                  <a:pt x="2244436" y="141316"/>
                </a:cubicBezTo>
                <a:cubicBezTo>
                  <a:pt x="2244436" y="203295"/>
                  <a:pt x="2206753" y="256472"/>
                  <a:pt x="2153049" y="279187"/>
                </a:cubicBezTo>
                <a:lnTo>
                  <a:pt x="2135978" y="282633"/>
                </a:lnTo>
                <a:lnTo>
                  <a:pt x="2053636" y="282633"/>
                </a:lnTo>
                <a:lnTo>
                  <a:pt x="2036565" y="279187"/>
                </a:lnTo>
                <a:cubicBezTo>
                  <a:pt x="1982860" y="256472"/>
                  <a:pt x="1945178" y="203295"/>
                  <a:pt x="1945178" y="141316"/>
                </a:cubicBezTo>
                <a:cubicBezTo>
                  <a:pt x="1945178" y="79338"/>
                  <a:pt x="1982860" y="26161"/>
                  <a:pt x="2036565" y="3446"/>
                </a:cubicBezTo>
                <a:lnTo>
                  <a:pt x="2053631" y="0"/>
                </a:lnTo>
                <a:close/>
                <a:moveTo>
                  <a:pt x="0" y="0"/>
                </a:moveTo>
                <a:lnTo>
                  <a:pt x="1832544" y="0"/>
                </a:lnTo>
                <a:lnTo>
                  <a:pt x="1819066" y="24831"/>
                </a:lnTo>
                <a:cubicBezTo>
                  <a:pt x="1803923" y="60634"/>
                  <a:pt x="1795549" y="99997"/>
                  <a:pt x="1795549" y="141316"/>
                </a:cubicBezTo>
                <a:cubicBezTo>
                  <a:pt x="1795549" y="182635"/>
                  <a:pt x="1803923" y="221998"/>
                  <a:pt x="1819066" y="257801"/>
                </a:cubicBezTo>
                <a:lnTo>
                  <a:pt x="1832544" y="282633"/>
                </a:lnTo>
                <a:lnTo>
                  <a:pt x="0" y="2826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9" name="任意多边形 56"/>
          <p:cNvSpPr>
            <a:spLocks noChangeArrowheads="1"/>
          </p:cNvSpPr>
          <p:nvPr/>
        </p:nvSpPr>
        <p:spPr bwMode="auto">
          <a:xfrm rot="10800000">
            <a:off x="1076008" y="1563688"/>
            <a:ext cx="1257300" cy="2608262"/>
          </a:xfrm>
          <a:custGeom>
            <a:avLst/>
            <a:gdLst>
              <a:gd name="T0" fmla="*/ 2776625 w 973072"/>
              <a:gd name="T1" fmla="*/ 7687048 h 2871990"/>
              <a:gd name="T2" fmla="*/ 1766134 w 973072"/>
              <a:gd name="T3" fmla="*/ 7687048 h 2871990"/>
              <a:gd name="T4" fmla="*/ 0 w 973072"/>
              <a:gd name="T5" fmla="*/ 6674477 h 2871990"/>
              <a:gd name="T6" fmla="*/ 0 w 973072"/>
              <a:gd name="T7" fmla="*/ 1956654 h 2871990"/>
              <a:gd name="T8" fmla="*/ 1078673 w 973072"/>
              <a:gd name="T9" fmla="*/ 1023657 h 2871990"/>
              <a:gd name="T10" fmla="*/ 1471632 w 973072"/>
              <a:gd name="T11" fmla="*/ 978171 h 2871990"/>
              <a:gd name="T12" fmla="*/ 2271384 w 973072"/>
              <a:gd name="T13" fmla="*/ 0 h 2871990"/>
              <a:gd name="T14" fmla="*/ 3071136 w 973072"/>
              <a:gd name="T15" fmla="*/ 978171 h 2871990"/>
              <a:gd name="T16" fmla="*/ 3464088 w 973072"/>
              <a:gd name="T17" fmla="*/ 1023657 h 2871990"/>
              <a:gd name="T18" fmla="*/ 4542758 w 973072"/>
              <a:gd name="T19" fmla="*/ 1956654 h 2871990"/>
              <a:gd name="T20" fmla="*/ 4542758 w 973072"/>
              <a:gd name="T21" fmla="*/ 6674477 h 2871990"/>
              <a:gd name="T22" fmla="*/ 2776625 w 973072"/>
              <a:gd name="T23" fmla="*/ 7687048 h 28719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3072"/>
              <a:gd name="T37" fmla="*/ 0 h 2871990"/>
              <a:gd name="T38" fmla="*/ 973072 w 973072"/>
              <a:gd name="T39" fmla="*/ 2871990 h 28719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0070BC"/>
          </a:solidFill>
          <a:ln w="12700" cap="flat" cmpd="sng">
            <a:noFill/>
            <a:miter lim="800000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1" name="任意多边形 58"/>
          <p:cNvSpPr>
            <a:spLocks noChangeArrowheads="1"/>
          </p:cNvSpPr>
          <p:nvPr/>
        </p:nvSpPr>
        <p:spPr bwMode="auto">
          <a:xfrm rot="10800000">
            <a:off x="4675823" y="1563688"/>
            <a:ext cx="1257300" cy="2608262"/>
          </a:xfrm>
          <a:custGeom>
            <a:avLst/>
            <a:gdLst>
              <a:gd name="T0" fmla="*/ 2776617 w 973072"/>
              <a:gd name="T1" fmla="*/ 7687048 h 2871990"/>
              <a:gd name="T2" fmla="*/ 1766131 w 973072"/>
              <a:gd name="T3" fmla="*/ 7687048 h 2871990"/>
              <a:gd name="T4" fmla="*/ 0 w 973072"/>
              <a:gd name="T5" fmla="*/ 6674477 h 2871990"/>
              <a:gd name="T6" fmla="*/ 0 w 973072"/>
              <a:gd name="T7" fmla="*/ 1956654 h 2871990"/>
              <a:gd name="T8" fmla="*/ 1078672 w 973072"/>
              <a:gd name="T9" fmla="*/ 1023657 h 2871990"/>
              <a:gd name="T10" fmla="*/ 1471631 w 973072"/>
              <a:gd name="T11" fmla="*/ 978171 h 2871990"/>
              <a:gd name="T12" fmla="*/ 2271379 w 973072"/>
              <a:gd name="T13" fmla="*/ 0 h 2871990"/>
              <a:gd name="T14" fmla="*/ 3071125 w 973072"/>
              <a:gd name="T15" fmla="*/ 978171 h 2871990"/>
              <a:gd name="T16" fmla="*/ 3464077 w 973072"/>
              <a:gd name="T17" fmla="*/ 1023657 h 2871990"/>
              <a:gd name="T18" fmla="*/ 4542748 w 973072"/>
              <a:gd name="T19" fmla="*/ 1956654 h 2871990"/>
              <a:gd name="T20" fmla="*/ 4542748 w 973072"/>
              <a:gd name="T21" fmla="*/ 6674477 h 2871990"/>
              <a:gd name="T22" fmla="*/ 2776617 w 973072"/>
              <a:gd name="T23" fmla="*/ 7687048 h 28719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3072"/>
              <a:gd name="T37" fmla="*/ 0 h 2871990"/>
              <a:gd name="T38" fmla="*/ 973072 w 973072"/>
              <a:gd name="T39" fmla="*/ 2871990 h 28719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0070BC"/>
          </a:solidFill>
          <a:ln w="12700" cap="flat" cmpd="sng">
            <a:noFill/>
            <a:miter lim="800000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608138" y="4195763"/>
            <a:ext cx="193675" cy="193675"/>
          </a:xfrm>
          <a:prstGeom prst="ellipse">
            <a:avLst/>
          </a:prstGeom>
          <a:solidFill>
            <a:srgbClr val="007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208588" y="4195763"/>
            <a:ext cx="192087" cy="193675"/>
          </a:xfrm>
          <a:prstGeom prst="ellipse">
            <a:avLst/>
          </a:prstGeom>
          <a:solidFill>
            <a:srgbClr val="007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" name="文本框 36"/>
          <p:cNvSpPr>
            <a:spLocks noChangeArrowheads="1"/>
          </p:cNvSpPr>
          <p:nvPr/>
        </p:nvSpPr>
        <p:spPr bwMode="auto">
          <a:xfrm>
            <a:off x="6632575" y="1995488"/>
            <a:ext cx="9842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sym typeface="方正兰亭黑_GBK" panose="02000000000000000000" pitchFamily="2" charset="-122"/>
              </a:rPr>
              <a:t>在此录入上述图表的描述说明图表的描述说明。</a:t>
            </a:r>
            <a:endParaRPr lang="zh-CN" altLang="en-US" sz="1400" dirty="0">
              <a:solidFill>
                <a:srgbClr val="FFFFFF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8" name="文本框 36"/>
          <p:cNvSpPr>
            <a:spLocks noChangeArrowheads="1"/>
          </p:cNvSpPr>
          <p:nvPr/>
        </p:nvSpPr>
        <p:spPr bwMode="auto">
          <a:xfrm>
            <a:off x="6249670" y="1678305"/>
            <a:ext cx="1978025" cy="164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sym typeface="方正兰亭黑_GBK" panose="02000000000000000000" pitchFamily="2" charset="-122"/>
              </a:rPr>
              <a:t>15、规范会员单位行为，建立科学的会员进入和推出机制，优化会员结构和素质。</a:t>
            </a:r>
            <a:endParaRPr lang="zh-CN" altLang="en-US" sz="1600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sym typeface="方正兰亭黑_GBK" panose="02000000000000000000" pitchFamily="2" charset="-122"/>
            </a:endParaRPr>
          </a:p>
        </p:txBody>
      </p:sp>
      <p:sp>
        <p:nvSpPr>
          <p:cNvPr id="49" name="文本框 36"/>
          <p:cNvSpPr>
            <a:spLocks noChangeArrowheads="1"/>
          </p:cNvSpPr>
          <p:nvPr/>
        </p:nvSpPr>
        <p:spPr bwMode="auto">
          <a:xfrm>
            <a:off x="3030538" y="1995488"/>
            <a:ext cx="9842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sym typeface="方正兰亭黑_GBK" panose="02000000000000000000" pitchFamily="2" charset="-122"/>
              </a:rPr>
              <a:t>在此录入上述图表的描述说明图表的描述说明。</a:t>
            </a:r>
            <a:endParaRPr lang="zh-CN" altLang="en-US" sz="1400" dirty="0">
              <a:solidFill>
                <a:srgbClr val="FFFFFF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0" name="文本框 36"/>
          <p:cNvSpPr>
            <a:spLocks noChangeArrowheads="1"/>
          </p:cNvSpPr>
          <p:nvPr/>
        </p:nvSpPr>
        <p:spPr bwMode="auto">
          <a:xfrm>
            <a:off x="2448560" y="1564005"/>
            <a:ext cx="1806575" cy="237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sym typeface="方正兰亭黑_GBK" panose="02000000000000000000" pitchFamily="2" charset="-122"/>
              </a:rPr>
              <a:t>14、继续发展会员，不断壮大会员队伍。今年陆续吸收部分有条件的中学场馆和社会场馆入会，让全省各类体育场馆都能享受到省场馆协会的专业服务，能通过协会平台实现资源共享。</a:t>
            </a:r>
            <a:r>
              <a:rPr lang="zh-CN" altLang="en-US" sz="1400" dirty="0">
                <a:solidFill>
                  <a:srgbClr val="FFFFFF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sym typeface="方正兰亭黑_GBK" panose="02000000000000000000" pitchFamily="2" charset="-122"/>
              </a:rPr>
              <a:t>。</a:t>
            </a:r>
            <a:endParaRPr lang="zh-CN" altLang="en-US" sz="1400" dirty="0">
              <a:solidFill>
                <a:srgbClr val="FFFFFF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56775" y="5443538"/>
            <a:ext cx="8763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延时符</a:t>
            </a:r>
            <a:endParaRPr lang="zh-CN" alt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266700" y="147638"/>
            <a:ext cx="4754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五、继续发展会员，优化会员结构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bldLvl="0" animBg="1"/>
      <p:bldP spid="41" grpId="0" bldLvl="0" animBg="1"/>
      <p:bldP spid="43" grpId="0" animBg="1"/>
      <p:bldP spid="45" grpId="0" animBg="1"/>
      <p:bldP spid="47" grpId="0"/>
      <p:bldP spid="48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4">
      <a:dk1>
        <a:srgbClr val="FFFFFF"/>
      </a:dk1>
      <a:lt1>
        <a:srgbClr val="FFFFFF"/>
      </a:lt1>
      <a:dk2>
        <a:srgbClr val="0070C0"/>
      </a:dk2>
      <a:lt2>
        <a:srgbClr val="FFC000"/>
      </a:lt2>
      <a:accent1>
        <a:srgbClr val="FFC000"/>
      </a:accent1>
      <a:accent2>
        <a:srgbClr val="0070C0"/>
      </a:accent2>
      <a:accent3>
        <a:srgbClr val="FFFFFF"/>
      </a:accent3>
      <a:accent4>
        <a:srgbClr val="7F7F7F"/>
      </a:accent4>
      <a:accent5>
        <a:srgbClr val="A5A5A5"/>
      </a:accent5>
      <a:accent6>
        <a:srgbClr val="7F7F7F"/>
      </a:accent6>
      <a:hlink>
        <a:srgbClr val="7F7F7F"/>
      </a:hlink>
      <a:folHlink>
        <a:srgbClr val="8E8E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2611</Words>
  <Application>WPS 演示</Application>
  <PresentationFormat>全屏显示(16:9)</PresentationFormat>
  <Paragraphs>205</Paragraphs>
  <Slides>16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40" baseType="lpstr">
      <vt:lpstr>Arial</vt:lpstr>
      <vt:lpstr>宋体</vt:lpstr>
      <vt:lpstr>Wingdings</vt:lpstr>
      <vt:lpstr>Franklin Gothic Book</vt:lpstr>
      <vt:lpstr>黑体</vt:lpstr>
      <vt:lpstr>Franklin Gothic Medium</vt:lpstr>
      <vt:lpstr>微软雅黑</vt:lpstr>
      <vt:lpstr>Calibri</vt:lpstr>
      <vt:lpstr>等线</vt:lpstr>
      <vt:lpstr>Calibri Light</vt:lpstr>
      <vt:lpstr>等线 Light</vt:lpstr>
      <vt:lpstr>Calibri</vt:lpstr>
      <vt:lpstr>Segoe UI</vt:lpstr>
      <vt:lpstr>华文细黑</vt:lpstr>
      <vt:lpstr>Arial Unicode MS</vt:lpstr>
      <vt:lpstr>汉仪中圆简</vt:lpstr>
      <vt:lpstr>方正兰亭细黑_GBK</vt:lpstr>
      <vt:lpstr>方正兰亭黑_GBK</vt:lpstr>
      <vt:lpstr>仿宋</vt:lpstr>
      <vt:lpstr>Times New Roman</vt:lpstr>
      <vt:lpstr>华文琥珀</vt:lpstr>
      <vt:lpstr>Office 主题</vt:lpstr>
      <vt:lpstr>1_Office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新图表制作</dc:title>
  <dc:creator>pengzhao</dc:creator>
  <cp:lastModifiedBy>DELL</cp:lastModifiedBy>
  <cp:revision>85</cp:revision>
  <dcterms:created xsi:type="dcterms:W3CDTF">2015-10-09T15:15:00Z</dcterms:created>
  <dcterms:modified xsi:type="dcterms:W3CDTF">2018-03-20T01:59:56Z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