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Lst>
  <p:notesMasterIdLst>
    <p:notesMasterId r:id="rId5"/>
  </p:notesMasterIdLst>
  <p:handoutMasterIdLst>
    <p:handoutMasterId r:id="rId33"/>
  </p:handoutMasterIdLst>
  <p:sldIdLst>
    <p:sldId id="354" r:id="rId4"/>
    <p:sldId id="355" r:id="rId6"/>
    <p:sldId id="322" r:id="rId7"/>
    <p:sldId id="471" r:id="rId8"/>
    <p:sldId id="372" r:id="rId9"/>
    <p:sldId id="269" r:id="rId10"/>
    <p:sldId id="503" r:id="rId11"/>
    <p:sldId id="469" r:id="rId12"/>
    <p:sldId id="470" r:id="rId13"/>
    <p:sldId id="451" r:id="rId14"/>
    <p:sldId id="476" r:id="rId15"/>
    <p:sldId id="498" r:id="rId16"/>
    <p:sldId id="500" r:id="rId17"/>
    <p:sldId id="431" r:id="rId18"/>
    <p:sldId id="403" r:id="rId19"/>
    <p:sldId id="448" r:id="rId20"/>
    <p:sldId id="405" r:id="rId21"/>
    <p:sldId id="449" r:id="rId22"/>
    <p:sldId id="423" r:id="rId23"/>
    <p:sldId id="468" r:id="rId24"/>
    <p:sldId id="450" r:id="rId25"/>
    <p:sldId id="499" r:id="rId26"/>
    <p:sldId id="402" r:id="rId27"/>
    <p:sldId id="420" r:id="rId28"/>
    <p:sldId id="421" r:id="rId29"/>
    <p:sldId id="502" r:id="rId30"/>
    <p:sldId id="368" r:id="rId31"/>
    <p:sldId id="350" r:id="rId32"/>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B00F"/>
    <a:srgbClr val="14171B"/>
    <a:srgbClr val="E7E7E7"/>
    <a:srgbClr val="484F58"/>
    <a:srgbClr val="1A92A2"/>
    <a:srgbClr val="FFCC00"/>
    <a:srgbClr val="FFCC66"/>
    <a:srgbClr val="202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279"/>
    <p:restoredTop sz="93895"/>
  </p:normalViewPr>
  <p:slideViewPr>
    <p:cSldViewPr snapToGrid="0" showGuides="1">
      <p:cViewPr varScale="1">
        <p:scale>
          <a:sx n="89" d="100"/>
          <a:sy n="89" d="100"/>
        </p:scale>
        <p:origin x="-330" y="-108"/>
      </p:cViewPr>
      <p:guideLst>
        <p:guide orient="horz" pos="1050"/>
        <p:guide pos="5168"/>
      </p:guideLst>
    </p:cSldViewPr>
  </p:slideViewPr>
  <p:notesTextViewPr>
    <p:cViewPr>
      <p:scale>
        <a:sx n="66" d="100"/>
        <a:sy n="66" d="100"/>
      </p:scale>
      <p:origin x="0" y="0"/>
    </p:cViewPr>
  </p:notesTextViewPr>
  <p:sorterViewPr>
    <p:cViewPr>
      <p:scale>
        <a:sx n="60" d="100"/>
        <a:sy n="60" d="100"/>
      </p:scale>
      <p:origin x="0" y="306"/>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sz="1200" noProof="1">
                <a:latin typeface="Calibri" panose="020F0502020204030204" pitchFamily="34" charset="0"/>
                <a:ea typeface="宋体" panose="02010600030101010101" pitchFamily="2" charset="-122"/>
              </a:defRPr>
            </a:lvl1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p>
            <a:pPr lvl="0" algn="r" eaLnBrk="1" fontAlgn="base" hangingPunct="1"/>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fld>
            <a:endParaRPr lang="zh-CN" altLang="en-US" sz="1200" strike="noStrike" noProof="1"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16388"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22533"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fontAlgn="auto">
              <a:defRPr sz="1200"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fontAlgn="base" hangingPunct="1"/>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fld>
            <a:endParaRPr lang="zh-CN" altLang="en-US" sz="1200" strike="noStrike" noProof="1"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noTextEdit="1"/>
          </p:cNvSpPr>
          <p:nvPr>
            <p:ph type="sldImg"/>
          </p:nvPr>
        </p:nvSpPr>
        <p:spPr>
          <a:ln>
            <a:miter/>
          </a:ln>
        </p:spPr>
      </p:sp>
      <p:sp>
        <p:nvSpPr>
          <p:cNvPr id="18434"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18435"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1"/>
          <p:cNvSpPr>
            <a:spLocks noGrp="1" noRot="1" noChangeAspect="1" noTextEdit="1"/>
          </p:cNvSpPr>
          <p:nvPr>
            <p:ph type="sldImg"/>
          </p:nvPr>
        </p:nvSpPr>
        <p:spPr>
          <a:ln>
            <a:miter/>
          </a:ln>
        </p:spPr>
      </p:sp>
      <p:sp>
        <p:nvSpPr>
          <p:cNvPr id="36866"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36867"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幻灯片图像占位符 1"/>
          <p:cNvSpPr>
            <a:spLocks noGrp="1" noRot="1" noChangeAspect="1" noTextEdit="1"/>
          </p:cNvSpPr>
          <p:nvPr>
            <p:ph type="sldImg"/>
          </p:nvPr>
        </p:nvSpPr>
        <p:spPr>
          <a:ln>
            <a:miter/>
          </a:ln>
        </p:spPr>
      </p:sp>
      <p:sp>
        <p:nvSpPr>
          <p:cNvPr id="38914"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38915"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fld id="{9A0DB2DC-4C9A-4742-B13C-FB6460FD3503}" type="slidenum">
              <a:rPr lang="zh-CN" altLang="en-US" sz="1800" dirty="0">
                <a:latin typeface="Calibri" panose="020F0502020204030204" pitchFamily="34" charset="0"/>
                <a:ea typeface="宋体" panose="02010600030101010101" pitchFamily="2" charset="-122"/>
              </a:rPr>
            </a:fld>
            <a:endParaRPr lang="zh-CN" altLang="en-US" sz="18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幻灯片图像占位符 1"/>
          <p:cNvSpPr>
            <a:spLocks noGrp="1" noRot="1" noChangeAspect="1" noTextEdit="1"/>
          </p:cNvSpPr>
          <p:nvPr>
            <p:ph type="sldImg"/>
          </p:nvPr>
        </p:nvSpPr>
        <p:spPr>
          <a:ln>
            <a:miter/>
          </a:ln>
        </p:spPr>
      </p:sp>
      <p:sp>
        <p:nvSpPr>
          <p:cNvPr id="43010"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43011"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幻灯片图像占位符 1"/>
          <p:cNvSpPr>
            <a:spLocks noGrp="1" noRot="1" noChangeAspect="1" noTextEdit="1"/>
          </p:cNvSpPr>
          <p:nvPr>
            <p:ph type="sldImg"/>
          </p:nvPr>
        </p:nvSpPr>
        <p:spPr>
          <a:ln>
            <a:miter/>
          </a:ln>
        </p:spPr>
      </p:sp>
      <p:sp>
        <p:nvSpPr>
          <p:cNvPr id="45058"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45059"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幻灯片图像占位符 1"/>
          <p:cNvSpPr>
            <a:spLocks noGrp="1" noRot="1" noChangeAspect="1" noTextEdit="1"/>
          </p:cNvSpPr>
          <p:nvPr>
            <p:ph type="sldImg"/>
          </p:nvPr>
        </p:nvSpPr>
        <p:spPr>
          <a:ln>
            <a:miter/>
          </a:ln>
        </p:spPr>
      </p:sp>
      <p:sp>
        <p:nvSpPr>
          <p:cNvPr id="47106"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47107"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noTextEdit="1"/>
          </p:cNvSpPr>
          <p:nvPr>
            <p:ph type="sldImg"/>
          </p:nvPr>
        </p:nvSpPr>
        <p:spPr>
          <a:ln>
            <a:miter/>
          </a:ln>
        </p:spPr>
      </p:sp>
      <p:sp>
        <p:nvSpPr>
          <p:cNvPr id="49154"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49155"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幻灯片图像占位符 1"/>
          <p:cNvSpPr>
            <a:spLocks noGrp="1" noRot="1" noChangeAspect="1" noTextEdit="1"/>
          </p:cNvSpPr>
          <p:nvPr>
            <p:ph type="sldImg"/>
          </p:nvPr>
        </p:nvSpPr>
        <p:spPr>
          <a:ln>
            <a:miter/>
          </a:ln>
        </p:spPr>
      </p:sp>
      <p:sp>
        <p:nvSpPr>
          <p:cNvPr id="51202"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51203"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幻灯片图像占位符 1"/>
          <p:cNvSpPr>
            <a:spLocks noGrp="1" noRot="1" noChangeAspect="1" noTextEdit="1"/>
          </p:cNvSpPr>
          <p:nvPr>
            <p:ph type="sldImg"/>
          </p:nvPr>
        </p:nvSpPr>
        <p:spPr>
          <a:ln>
            <a:miter/>
          </a:ln>
        </p:spPr>
      </p:sp>
      <p:sp>
        <p:nvSpPr>
          <p:cNvPr id="53250"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53251"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幻灯片图像占位符 1"/>
          <p:cNvSpPr>
            <a:spLocks noGrp="1" noRot="1" noChangeAspect="1" noTextEdit="1"/>
          </p:cNvSpPr>
          <p:nvPr>
            <p:ph type="sldImg"/>
          </p:nvPr>
        </p:nvSpPr>
        <p:spPr>
          <a:ln>
            <a:miter/>
          </a:ln>
        </p:spPr>
      </p:sp>
      <p:sp>
        <p:nvSpPr>
          <p:cNvPr id="55298"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55299"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幻灯片图像占位符 1"/>
          <p:cNvSpPr>
            <a:spLocks noGrp="1" noRot="1" noChangeAspect="1" noTextEdit="1"/>
          </p:cNvSpPr>
          <p:nvPr>
            <p:ph type="sldImg"/>
          </p:nvPr>
        </p:nvSpPr>
        <p:spPr>
          <a:ln>
            <a:miter/>
          </a:ln>
        </p:spPr>
      </p:sp>
      <p:sp>
        <p:nvSpPr>
          <p:cNvPr id="57346"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57347"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幻灯片图像占位符 1"/>
          <p:cNvSpPr>
            <a:spLocks noGrp="1" noRot="1" noChangeAspect="1" noTextEdit="1"/>
          </p:cNvSpPr>
          <p:nvPr>
            <p:ph type="sldImg"/>
          </p:nvPr>
        </p:nvSpPr>
        <p:spPr>
          <a:ln>
            <a:miter/>
          </a:ln>
        </p:spPr>
      </p:sp>
      <p:sp>
        <p:nvSpPr>
          <p:cNvPr id="20482"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20483"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幻灯片图像占位符 1"/>
          <p:cNvSpPr>
            <a:spLocks noGrp="1" noRot="1" noChangeAspect="1" noTextEdit="1"/>
          </p:cNvSpPr>
          <p:nvPr>
            <p:ph type="sldImg"/>
          </p:nvPr>
        </p:nvSpPr>
        <p:spPr>
          <a:ln>
            <a:miter/>
          </a:ln>
        </p:spPr>
      </p:sp>
      <p:sp>
        <p:nvSpPr>
          <p:cNvPr id="60418"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60419"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幻灯片图像占位符 1"/>
          <p:cNvSpPr>
            <a:spLocks noGrp="1" noRot="1" noChangeAspect="1" noTextEdit="1"/>
          </p:cNvSpPr>
          <p:nvPr>
            <p:ph type="sldImg"/>
          </p:nvPr>
        </p:nvSpPr>
        <p:spPr>
          <a:ln>
            <a:miter/>
          </a:ln>
        </p:spPr>
      </p:sp>
      <p:sp>
        <p:nvSpPr>
          <p:cNvPr id="62466"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62467"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幻灯片图像占位符 1"/>
          <p:cNvSpPr>
            <a:spLocks noGrp="1" noRot="1" noChangeAspect="1" noTextEdit="1"/>
          </p:cNvSpPr>
          <p:nvPr>
            <p:ph type="sldImg"/>
          </p:nvPr>
        </p:nvSpPr>
        <p:spPr>
          <a:ln>
            <a:miter/>
          </a:ln>
        </p:spPr>
      </p:sp>
      <p:sp>
        <p:nvSpPr>
          <p:cNvPr id="64514"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64515"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幻灯片图像占位符 1"/>
          <p:cNvSpPr>
            <a:spLocks noGrp="1" noRot="1" noChangeAspect="1" noTextEdit="1"/>
          </p:cNvSpPr>
          <p:nvPr>
            <p:ph type="sldImg"/>
          </p:nvPr>
        </p:nvSpPr>
        <p:spPr>
          <a:ln>
            <a:miter/>
          </a:ln>
        </p:spPr>
      </p:sp>
      <p:sp>
        <p:nvSpPr>
          <p:cNvPr id="66562"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66563"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幻灯片图像占位符 1"/>
          <p:cNvSpPr>
            <a:spLocks noGrp="1" noRot="1" noChangeAspect="1" noTextEdit="1"/>
          </p:cNvSpPr>
          <p:nvPr>
            <p:ph type="sldImg"/>
          </p:nvPr>
        </p:nvSpPr>
        <p:spPr>
          <a:ln>
            <a:miter/>
          </a:ln>
        </p:spPr>
      </p:sp>
      <p:sp>
        <p:nvSpPr>
          <p:cNvPr id="68610"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68611"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幻灯片图像占位符 1"/>
          <p:cNvSpPr>
            <a:spLocks noGrp="1" noRot="1" noChangeAspect="1" noTextEdit="1"/>
          </p:cNvSpPr>
          <p:nvPr>
            <p:ph type="sldImg"/>
          </p:nvPr>
        </p:nvSpPr>
        <p:spPr>
          <a:ln>
            <a:miter/>
          </a:ln>
        </p:spPr>
      </p:sp>
      <p:sp>
        <p:nvSpPr>
          <p:cNvPr id="70658"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70659"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noChangeAspect="1" noTextEdit="1"/>
          </p:cNvSpPr>
          <p:nvPr>
            <p:ph type="sldImg"/>
          </p:nvPr>
        </p:nvSpPr>
        <p:spPr>
          <a:ln>
            <a:miter/>
          </a:ln>
        </p:spPr>
      </p:sp>
      <p:sp>
        <p:nvSpPr>
          <p:cNvPr id="22530"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22531"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noChangeAspect="1" noTextEdit="1"/>
          </p:cNvSpPr>
          <p:nvPr>
            <p:ph type="sldImg"/>
          </p:nvPr>
        </p:nvSpPr>
        <p:spPr>
          <a:ln>
            <a:miter/>
          </a:ln>
        </p:spPr>
      </p:sp>
      <p:sp>
        <p:nvSpPr>
          <p:cNvPr id="24578"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24579"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a:spLocks noGrp="1" noRot="1" noChangeAspect="1" noTextEdit="1"/>
          </p:cNvSpPr>
          <p:nvPr>
            <p:ph type="sldImg"/>
          </p:nvPr>
        </p:nvSpPr>
        <p:spPr>
          <a:ln>
            <a:miter/>
          </a:ln>
        </p:spPr>
      </p:sp>
      <p:sp>
        <p:nvSpPr>
          <p:cNvPr id="26626"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26627"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幻灯片图像占位符 1"/>
          <p:cNvSpPr>
            <a:spLocks noGrp="1" noRot="1" noChangeAspect="1" noTextEdit="1"/>
          </p:cNvSpPr>
          <p:nvPr>
            <p:ph type="sldImg"/>
          </p:nvPr>
        </p:nvSpPr>
        <p:spPr>
          <a:ln>
            <a:miter/>
          </a:ln>
        </p:spPr>
      </p:sp>
      <p:sp>
        <p:nvSpPr>
          <p:cNvPr id="28674"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28675"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幻灯片图像占位符 1"/>
          <p:cNvSpPr>
            <a:spLocks noGrp="1" noRot="1" noChangeAspect="1" noTextEdit="1"/>
          </p:cNvSpPr>
          <p:nvPr>
            <p:ph type="sldImg"/>
          </p:nvPr>
        </p:nvSpPr>
        <p:spPr>
          <a:ln>
            <a:miter/>
          </a:ln>
        </p:spPr>
      </p:sp>
      <p:sp>
        <p:nvSpPr>
          <p:cNvPr id="30722"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30723"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幻灯片图像占位符 1"/>
          <p:cNvSpPr>
            <a:spLocks noGrp="1" noRot="1" noChangeAspect="1" noTextEdit="1"/>
          </p:cNvSpPr>
          <p:nvPr>
            <p:ph type="sldImg"/>
          </p:nvPr>
        </p:nvSpPr>
        <p:spPr>
          <a:ln>
            <a:miter/>
          </a:ln>
        </p:spPr>
      </p:sp>
      <p:sp>
        <p:nvSpPr>
          <p:cNvPr id="32770"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32771"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幻灯片图像占位符 1"/>
          <p:cNvSpPr>
            <a:spLocks noGrp="1" noRot="1" noChangeAspect="1" noTextEdit="1"/>
          </p:cNvSpPr>
          <p:nvPr>
            <p:ph type="sldImg"/>
          </p:nvPr>
        </p:nvSpPr>
        <p:spPr>
          <a:ln>
            <a:miter/>
          </a:ln>
        </p:spPr>
      </p:sp>
      <p:sp>
        <p:nvSpPr>
          <p:cNvPr id="34818" name="备注占位符 2"/>
          <p:cNvSpPr>
            <a:spLocks noGrp="1"/>
          </p:cNvSpPr>
          <p:nvPr>
            <p:ph type="body"/>
          </p:nvPr>
        </p:nvSpPr>
        <p:spPr>
          <a:ln/>
        </p:spPr>
        <p:txBody>
          <a:bodyPr wrap="square" lIns="91440" tIns="45720" rIns="91440" bIns="45720" anchor="t"/>
          <a:p>
            <a:pPr lvl="0" eaLnBrk="1" hangingPunct="1"/>
            <a:endParaRPr lang="zh-CN" altLang="en-US" dirty="0"/>
          </a:p>
        </p:txBody>
      </p:sp>
      <p:sp>
        <p:nvSpPr>
          <p:cNvPr id="34819"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rot="10800000">
            <a:off x="0" y="0"/>
            <a:ext cx="12192000"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p:blinds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关键技术">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a:off x="0" y="0"/>
            <a:ext cx="1692275"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aphicFrame>
        <p:nvGraphicFramePr>
          <p:cNvPr id="3" name="表格 2"/>
          <p:cNvGraphicFramePr>
            <a:graphicFrameLocks noGrp="1"/>
          </p:cNvGraphicFramePr>
          <p:nvPr/>
        </p:nvGraphicFramePr>
        <p:xfrm>
          <a:off x="0" y="1268413"/>
          <a:ext cx="1692275" cy="4751388"/>
        </p:xfrm>
        <a:graphic>
          <a:graphicData uri="http://schemas.openxmlformats.org/drawingml/2006/table">
            <a:tbl>
              <a:tblPr>
                <a:tableStyleId>{2D5ABB26-0587-4C30-8999-92F81FD0307C}</a:tableStyleId>
              </a:tblPr>
              <a:tblGrid>
                <a:gridCol w="1692275"/>
              </a:tblGrid>
              <a:tr h="79189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dirty="0" smtClean="0">
                          <a:solidFill>
                            <a:schemeClr val="bg1"/>
                          </a:solidFill>
                          <a:latin typeface="微软雅黑" panose="020B0503020204020204" pitchFamily="34" charset="-122"/>
                          <a:ea typeface="微软雅黑" panose="020B0503020204020204" pitchFamily="34" charset="-122"/>
                          <a:sym typeface="+mn-ea"/>
                        </a:rPr>
                        <a:t>由来</a:t>
                      </a:r>
                      <a:endParaRPr lang="zh-CN" altLang="en-US" sz="1800" kern="1200" dirty="0" smtClean="0">
                        <a:solidFill>
                          <a:schemeClr val="bg1"/>
                        </a:solidFill>
                        <a:latin typeface="微软雅黑" panose="020B0503020204020204" pitchFamily="34" charset="-122"/>
                        <a:ea typeface="微软雅黑" panose="020B0503020204020204" pitchFamily="34" charset="-122"/>
                        <a:cs typeface="+mn-cs"/>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民营企业运营</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关键技术与难点</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cxnSp>
        <p:nvCxnSpPr>
          <p:cNvPr id="4" name="直接连接符 3"/>
          <p:cNvCxnSpPr/>
          <p:nvPr/>
        </p:nvCxnSpPr>
        <p:spPr>
          <a:xfrm>
            <a:off x="2789238"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0" y="2854273"/>
            <a:ext cx="1691680" cy="788186"/>
            <a:chOff x="0" y="1272662"/>
            <a:chExt cx="1691680" cy="788186"/>
          </a:xfrm>
          <a:solidFill>
            <a:srgbClr val="1A92A2"/>
          </a:solidFill>
        </p:grpSpPr>
        <p:sp>
          <p:nvSpPr>
            <p:cNvPr id="6" name="矩形 5"/>
            <p:cNvSpPr/>
            <p:nvPr/>
          </p:nvSpPr>
          <p:spPr>
            <a:xfrm>
              <a:off x="0" y="1272662"/>
              <a:ext cx="1691680" cy="788186"/>
            </a:xfrm>
            <a:prstGeom prst="rect">
              <a:avLst/>
            </a:prstGeom>
            <a:solidFill>
              <a:srgbClr val="FCB0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爱奇体育</a:t>
              </a:r>
              <a:endPar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运营经验</a:t>
              </a:r>
              <a:endParaRPr kumimoji="0" lang="zh-CN" altLang="en-US" sz="16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7" name="等腰三角形 6"/>
            <p:cNvSpPr/>
            <p:nvPr/>
          </p:nvSpPr>
          <p:spPr>
            <a:xfrm rot="16200000">
              <a:off x="1547664" y="1594748"/>
              <a:ext cx="144016" cy="144016"/>
            </a:xfrm>
            <a:prstGeom prs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8" name="直角三角形 7"/>
          <p:cNvSpPr/>
          <p:nvPr/>
        </p:nvSpPr>
        <p:spPr>
          <a:xfrm flipH="1">
            <a:off x="11277600" y="6019800"/>
            <a:ext cx="950913" cy="854075"/>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310" name="五边形 10"/>
          <p:cNvSpPr/>
          <p:nvPr userDrawn="1"/>
        </p:nvSpPr>
        <p:spPr>
          <a:xfrm flipH="1">
            <a:off x="11382375" y="6369050"/>
            <a:ext cx="985838" cy="504825"/>
          </a:xfrm>
          <a:prstGeom prst="homePlate">
            <a:avLst>
              <a:gd name="adj" fmla="val 49788"/>
            </a:avLst>
          </a:prstGeom>
          <a:noFill/>
          <a:ln w="25400">
            <a:noFill/>
          </a:ln>
        </p:spPr>
        <p:txBody>
          <a:bodyPr anchor="ctr"/>
          <a:p>
            <a:pPr lvl="0" indent="0" algn="ctr"/>
            <a:fld id="{9A0DB2DC-4C9A-4742-B13C-FB6460FD3503}" type="slidenum">
              <a:rPr lang="zh-CN" altLang="en-US" dirty="0">
                <a:solidFill>
                  <a:schemeClr val="bg1"/>
                </a:solidFill>
                <a:latin typeface="Arial Unicode MS" panose="020B0604020202020204" pitchFamily="34" charset="-122"/>
                <a:ea typeface="Arial Unicode MS" panose="020B0604020202020204" pitchFamily="34" charset="-122"/>
              </a:rPr>
            </a:fld>
            <a:endParaRPr lang="zh-CN" altLang="en-US" dirty="0">
              <a:solidFill>
                <a:schemeClr val="bg1"/>
              </a:solidFill>
              <a:latin typeface="Arial Unicode MS" panose="020B0604020202020204" pitchFamily="34" charset="-122"/>
              <a:ea typeface="Arial Unicode MS" panose="020B0604020202020204" pitchFamily="34" charset="-122"/>
            </a:endParaRPr>
          </a:p>
        </p:txBody>
      </p:sp>
      <p:pic>
        <p:nvPicPr>
          <p:cNvPr id="12311" name="图片 17"/>
          <p:cNvPicPr>
            <a:picLocks noChangeAspect="1"/>
          </p:cNvPicPr>
          <p:nvPr userDrawn="1"/>
        </p:nvPicPr>
        <p:blipFill>
          <a:blip r:embed="rId2"/>
          <a:srcRect b="35751"/>
          <a:stretch>
            <a:fillRect/>
          </a:stretch>
        </p:blipFill>
        <p:spPr>
          <a:xfrm>
            <a:off x="100013" y="6122988"/>
            <a:ext cx="1484312" cy="741362"/>
          </a:xfrm>
          <a:prstGeom prst="rect">
            <a:avLst/>
          </a:prstGeom>
          <a:noFill/>
          <a:ln w="9525">
            <a:noFill/>
          </a:ln>
        </p:spPr>
      </p:pic>
      <p:pic>
        <p:nvPicPr>
          <p:cNvPr id="12312" name="图片 1" descr="爱奇体育俱乐部LOGO"/>
          <p:cNvPicPr>
            <a:picLocks noChangeAspect="1"/>
          </p:cNvPicPr>
          <p:nvPr userDrawn="1"/>
        </p:nvPicPr>
        <p:blipFill>
          <a:blip r:embed="rId3"/>
          <a:stretch>
            <a:fillRect/>
          </a:stretch>
        </p:blipFill>
        <p:spPr>
          <a:xfrm>
            <a:off x="200025" y="444500"/>
            <a:ext cx="1292225" cy="428625"/>
          </a:xfrm>
          <a:prstGeom prst="rect">
            <a:avLst/>
          </a:prstGeom>
          <a:noFill/>
          <a:ln w="9525">
            <a:noFill/>
          </a:ln>
        </p:spPr>
      </p:pic>
    </p:spTree>
  </p:cSld>
  <p:clrMapOvr>
    <a:masterClrMapping/>
  </p:clrMapOvr>
  <p:transition spd="slow">
    <p:blinds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成果与应用">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a:off x="0" y="0"/>
            <a:ext cx="1692275"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aphicFrame>
        <p:nvGraphicFramePr>
          <p:cNvPr id="3" name="表格 2"/>
          <p:cNvGraphicFramePr>
            <a:graphicFrameLocks noGrp="1"/>
          </p:cNvGraphicFramePr>
          <p:nvPr/>
        </p:nvGraphicFramePr>
        <p:xfrm>
          <a:off x="0" y="1268413"/>
          <a:ext cx="1692275" cy="4751388"/>
        </p:xfrm>
        <a:graphic>
          <a:graphicData uri="http://schemas.openxmlformats.org/drawingml/2006/table">
            <a:tbl>
              <a:tblPr>
                <a:tableStyleId>{2D5ABB26-0587-4C30-8999-92F81FD0307C}</a:tableStyleId>
              </a:tblPr>
              <a:tblGrid>
                <a:gridCol w="1692275"/>
              </a:tblGrid>
              <a:tr h="79189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kern="1200" dirty="0" smtClean="0">
                          <a:solidFill>
                            <a:schemeClr val="bg1"/>
                          </a:solidFill>
                          <a:latin typeface="微软雅黑" panose="020B0503020204020204" pitchFamily="34" charset="-122"/>
                          <a:ea typeface="微软雅黑" panose="020B0503020204020204" pitchFamily="34" charset="-122"/>
                          <a:cs typeface="+mn-cs"/>
                        </a:rPr>
                        <a:t>由来</a:t>
                      </a:r>
                      <a:endParaRPr lang="zh-CN" altLang="en-US" sz="1800" kern="1200" dirty="0" smtClean="0">
                        <a:solidFill>
                          <a:schemeClr val="bg1"/>
                        </a:solidFill>
                        <a:latin typeface="微软雅黑" panose="020B0503020204020204" pitchFamily="34" charset="-122"/>
                        <a:ea typeface="微软雅黑" panose="020B0503020204020204" pitchFamily="34" charset="-122"/>
                        <a:cs typeface="+mn-cs"/>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民营企业运营</a:t>
                      </a: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爱奇体育</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r>
                        <a:rPr lang="zh-CN" altLang="zh-CN" sz="1600" dirty="0" smtClean="0">
                          <a:solidFill>
                            <a:schemeClr val="bg1"/>
                          </a:solidFill>
                          <a:latin typeface="微软雅黑" panose="020B0503020204020204" pitchFamily="34" charset="-122"/>
                          <a:ea typeface="微软雅黑" panose="020B0503020204020204" pitchFamily="34" charset="-122"/>
                        </a:rPr>
                        <a:t>运营经验</a:t>
                      </a:r>
                      <a:endParaRPr lang="zh-CN" altLang="zh-CN" sz="1600" dirty="0" smtClean="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cxnSp>
        <p:nvCxnSpPr>
          <p:cNvPr id="4" name="直接连接符 3"/>
          <p:cNvCxnSpPr/>
          <p:nvPr/>
        </p:nvCxnSpPr>
        <p:spPr>
          <a:xfrm>
            <a:off x="2789238"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直角三角形 7"/>
          <p:cNvSpPr/>
          <p:nvPr/>
        </p:nvSpPr>
        <p:spPr>
          <a:xfrm flipH="1">
            <a:off x="11277600" y="6019800"/>
            <a:ext cx="950913" cy="854075"/>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333" name="五边形 14"/>
          <p:cNvSpPr/>
          <p:nvPr userDrawn="1"/>
        </p:nvSpPr>
        <p:spPr>
          <a:xfrm flipH="1">
            <a:off x="11382375" y="6369050"/>
            <a:ext cx="985838" cy="504825"/>
          </a:xfrm>
          <a:prstGeom prst="homePlate">
            <a:avLst>
              <a:gd name="adj" fmla="val 49788"/>
            </a:avLst>
          </a:prstGeom>
          <a:noFill/>
          <a:ln w="25400">
            <a:noFill/>
          </a:ln>
        </p:spPr>
        <p:txBody>
          <a:bodyPr anchor="ctr"/>
          <a:p>
            <a:pPr lvl="0" indent="0" algn="ctr"/>
            <a:fld id="{9A0DB2DC-4C9A-4742-B13C-FB6460FD3503}" type="slidenum">
              <a:rPr lang="zh-CN" altLang="en-US" dirty="0">
                <a:solidFill>
                  <a:schemeClr val="bg1"/>
                </a:solidFill>
                <a:latin typeface="Arial Unicode MS" panose="020B0604020202020204" pitchFamily="34" charset="-122"/>
                <a:ea typeface="Arial Unicode MS" panose="020B0604020202020204" pitchFamily="34" charset="-122"/>
              </a:rPr>
            </a:fld>
            <a:endParaRPr lang="zh-CN" altLang="en-US" dirty="0">
              <a:solidFill>
                <a:schemeClr val="bg1"/>
              </a:solidFill>
              <a:latin typeface="Arial Unicode MS" panose="020B0604020202020204" pitchFamily="34" charset="-122"/>
              <a:ea typeface="Arial Unicode MS" panose="020B0604020202020204" pitchFamily="34" charset="-122"/>
            </a:endParaRPr>
          </a:p>
        </p:txBody>
      </p:sp>
      <p:pic>
        <p:nvPicPr>
          <p:cNvPr id="13334" name="图片 17"/>
          <p:cNvPicPr>
            <a:picLocks noChangeAspect="1"/>
          </p:cNvPicPr>
          <p:nvPr userDrawn="1"/>
        </p:nvPicPr>
        <p:blipFill>
          <a:blip r:embed="rId2"/>
          <a:srcRect b="35751"/>
          <a:stretch>
            <a:fillRect/>
          </a:stretch>
        </p:blipFill>
        <p:spPr>
          <a:xfrm>
            <a:off x="100013" y="6122988"/>
            <a:ext cx="1484312" cy="741362"/>
          </a:xfrm>
          <a:prstGeom prst="rect">
            <a:avLst/>
          </a:prstGeom>
          <a:noFill/>
          <a:ln w="9525">
            <a:noFill/>
          </a:ln>
        </p:spPr>
      </p:pic>
      <p:pic>
        <p:nvPicPr>
          <p:cNvPr id="13335" name="图片 1" descr="爱奇体育俱乐部LOGO"/>
          <p:cNvPicPr>
            <a:picLocks noChangeAspect="1"/>
          </p:cNvPicPr>
          <p:nvPr userDrawn="1"/>
        </p:nvPicPr>
        <p:blipFill>
          <a:blip r:embed="rId3"/>
          <a:stretch>
            <a:fillRect/>
          </a:stretch>
        </p:blipFill>
        <p:spPr>
          <a:xfrm>
            <a:off x="200025" y="444500"/>
            <a:ext cx="1292225" cy="428625"/>
          </a:xfrm>
          <a:prstGeom prst="rect">
            <a:avLst/>
          </a:prstGeom>
          <a:noFill/>
          <a:ln w="9525">
            <a:noFill/>
          </a:ln>
        </p:spPr>
      </p:pic>
    </p:spTree>
  </p:cSld>
  <p:clrMapOvr>
    <a:masterClrMapping/>
  </p:clrMapOvr>
  <p:transition spd="slow">
    <p:blinds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2"/>
          </p:nvPr>
        </p:nvSpPr>
        <p:spPr>
          <a:xfrm>
            <a:off x="838200" y="6356350"/>
            <a:ext cx="2743200" cy="365125"/>
          </a:xfrm>
          <a:prstGeom prst="rect">
            <a:avLst/>
          </a:prstGeom>
        </p:spPr>
        <p:txBody>
          <a:bodyPr/>
          <a:lstStyle>
            <a:lvl1pPr fontAlgn="auto">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3" name="页脚占位符 2"/>
          <p:cNvSpPr>
            <a:spLocks noGrp="1"/>
          </p:cNvSpPr>
          <p:nvPr>
            <p:ph type="ftr" sz="quarter" idx="3"/>
          </p:nvPr>
        </p:nvSpPr>
        <p:spPr>
          <a:xfrm>
            <a:off x="4038600" y="6356350"/>
            <a:ext cx="4114800" cy="365125"/>
          </a:xfrm>
          <a:prstGeom prst="rect">
            <a:avLst/>
          </a:prstGeom>
        </p:spPr>
        <p:txBody>
          <a:bodyPr/>
          <a:lstStyle>
            <a:lvl1pPr fontAlgn="auto">
              <a:defRPr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blinds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绪论">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a:off x="0" y="0"/>
            <a:ext cx="1692275"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aphicFrame>
        <p:nvGraphicFramePr>
          <p:cNvPr id="3" name="表格 2"/>
          <p:cNvGraphicFramePr>
            <a:graphicFrameLocks noGrp="1"/>
          </p:cNvGraphicFramePr>
          <p:nvPr/>
        </p:nvGraphicFramePr>
        <p:xfrm>
          <a:off x="0" y="1268413"/>
          <a:ext cx="1692275" cy="4751388"/>
        </p:xfrm>
        <a:graphic>
          <a:graphicData uri="http://schemas.openxmlformats.org/drawingml/2006/table">
            <a:tbl>
              <a:tblPr>
                <a:tableStyleId>{2D5ABB26-0587-4C30-8999-92F81FD0307C}</a:tableStyleId>
              </a:tblPr>
              <a:tblGrid>
                <a:gridCol w="1692275"/>
              </a:tblGrid>
              <a:tr h="791949">
                <a:tc>
                  <a:txBody>
                    <a:bodyPr/>
                    <a:lstStyle/>
                    <a:p>
                      <a:pPr algn="ctr"/>
                      <a:endParaRPr lang="zh-CN" altLang="en-US" sz="1800" dirty="0">
                        <a:solidFill>
                          <a:schemeClr val="bg1"/>
                        </a:solidFill>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949">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民营企业运营</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949">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爱奇体育</a:t>
                      </a:r>
                      <a:endParaRPr lang="zh-CN" altLang="en-US" sz="1600" dirty="0" smtClean="0">
                        <a:solidFill>
                          <a:schemeClr val="bg1"/>
                        </a:solidFill>
                        <a:latin typeface="微软雅黑" panose="020B0503020204020204" pitchFamily="34" charset="-122"/>
                        <a:ea typeface="微软雅黑" panose="020B0503020204020204" pitchFamily="34" charset="-122"/>
                        <a:sym typeface="+mn-ea"/>
                      </a:endParaRPr>
                    </a:p>
                    <a:p>
                      <a:pPr algn="ctr"/>
                      <a:r>
                        <a:rPr lang="zh-CN" altLang="en-US" sz="1600" dirty="0">
                          <a:solidFill>
                            <a:schemeClr val="bg1"/>
                          </a:solidFill>
                          <a:latin typeface="微软雅黑" panose="020B0503020204020204" pitchFamily="34" charset="-122"/>
                          <a:ea typeface="微软雅黑" panose="020B0503020204020204" pitchFamily="34" charset="-122"/>
                        </a:rPr>
                        <a:t>运营经验</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949">
                <a:tc>
                  <a:txBody>
                    <a:bodyPr/>
                    <a:lstStyle/>
                    <a:p>
                      <a:pPr algn="ct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795">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795">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4" name="组合 3"/>
          <p:cNvGrpSpPr/>
          <p:nvPr/>
        </p:nvGrpSpPr>
        <p:grpSpPr>
          <a:xfrm>
            <a:off x="0" y="1272659"/>
            <a:ext cx="1691680" cy="788189"/>
            <a:chOff x="0" y="1272662"/>
            <a:chExt cx="1691680" cy="788186"/>
          </a:xfrm>
          <a:solidFill>
            <a:srgbClr val="1A92A2"/>
          </a:solidFill>
        </p:grpSpPr>
        <p:sp>
          <p:nvSpPr>
            <p:cNvPr id="5" name="矩形 4"/>
            <p:cNvSpPr/>
            <p:nvPr/>
          </p:nvSpPr>
          <p:spPr>
            <a:xfrm>
              <a:off x="0" y="1272662"/>
              <a:ext cx="1691680" cy="788186"/>
            </a:xfrm>
            <a:prstGeom prst="rect">
              <a:avLst/>
            </a:prstGeom>
            <a:solidFill>
              <a:srgbClr val="FCB0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由来</a:t>
              </a: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6" name="等腰三角形 5"/>
            <p:cNvSpPr/>
            <p:nvPr/>
          </p:nvSpPr>
          <p:spPr>
            <a:xfrm rot="16200000">
              <a:off x="1547664" y="1594748"/>
              <a:ext cx="144016" cy="144016"/>
            </a:xfrm>
            <a:prstGeom prs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cxnSp>
        <p:nvCxnSpPr>
          <p:cNvPr id="7" name="直接连接符 6"/>
          <p:cNvCxnSpPr/>
          <p:nvPr/>
        </p:nvCxnSpPr>
        <p:spPr>
          <a:xfrm>
            <a:off x="2789238"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直角三角形 7"/>
          <p:cNvSpPr/>
          <p:nvPr/>
        </p:nvSpPr>
        <p:spPr>
          <a:xfrm flipH="1">
            <a:off x="11277600" y="6019800"/>
            <a:ext cx="950913" cy="854075"/>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118" name="五边形 18"/>
          <p:cNvSpPr/>
          <p:nvPr userDrawn="1"/>
        </p:nvSpPr>
        <p:spPr>
          <a:xfrm flipH="1">
            <a:off x="11382375" y="6369050"/>
            <a:ext cx="985838" cy="504825"/>
          </a:xfrm>
          <a:prstGeom prst="homePlate">
            <a:avLst>
              <a:gd name="adj" fmla="val 49788"/>
            </a:avLst>
          </a:prstGeom>
          <a:noFill/>
          <a:ln w="25400">
            <a:noFill/>
          </a:ln>
        </p:spPr>
        <p:txBody>
          <a:bodyPr anchor="ctr"/>
          <a:p>
            <a:pPr lvl="0" indent="0" algn="ctr"/>
            <a:fld id="{9A0DB2DC-4C9A-4742-B13C-FB6460FD3503}" type="slidenum">
              <a:rPr lang="zh-CN" altLang="en-US" dirty="0">
                <a:solidFill>
                  <a:schemeClr val="bg1"/>
                </a:solidFill>
                <a:latin typeface="Arial Unicode MS" panose="020B0604020202020204" pitchFamily="34" charset="-122"/>
                <a:ea typeface="Arial Unicode MS" panose="020B0604020202020204" pitchFamily="34" charset="-122"/>
              </a:rPr>
            </a:fld>
            <a:endParaRPr lang="zh-CN" altLang="en-US" dirty="0">
              <a:solidFill>
                <a:schemeClr val="bg1"/>
              </a:solidFill>
              <a:latin typeface="Arial Unicode MS" panose="020B0604020202020204" pitchFamily="34" charset="-122"/>
              <a:ea typeface="Arial Unicode MS" panose="020B0604020202020204" pitchFamily="34" charset="-122"/>
            </a:endParaRPr>
          </a:p>
        </p:txBody>
      </p:sp>
      <p:pic>
        <p:nvPicPr>
          <p:cNvPr id="4119" name="图片 16"/>
          <p:cNvPicPr>
            <a:picLocks noChangeAspect="1"/>
          </p:cNvPicPr>
          <p:nvPr userDrawn="1"/>
        </p:nvPicPr>
        <p:blipFill>
          <a:blip r:embed="rId2"/>
          <a:srcRect b="35751"/>
          <a:stretch>
            <a:fillRect/>
          </a:stretch>
        </p:blipFill>
        <p:spPr>
          <a:xfrm>
            <a:off x="100013" y="6122988"/>
            <a:ext cx="1484312" cy="741362"/>
          </a:xfrm>
          <a:prstGeom prst="rect">
            <a:avLst/>
          </a:prstGeom>
          <a:noFill/>
          <a:ln w="9525">
            <a:noFill/>
          </a:ln>
        </p:spPr>
      </p:pic>
      <p:pic>
        <p:nvPicPr>
          <p:cNvPr id="4120" name="图片 1" descr="爱奇体育俱乐部LOGO"/>
          <p:cNvPicPr>
            <a:picLocks noChangeAspect="1"/>
          </p:cNvPicPr>
          <p:nvPr userDrawn="1"/>
        </p:nvPicPr>
        <p:blipFill>
          <a:blip r:embed="rId3"/>
          <a:stretch>
            <a:fillRect/>
          </a:stretch>
        </p:blipFill>
        <p:spPr>
          <a:xfrm>
            <a:off x="200025" y="444500"/>
            <a:ext cx="1292225" cy="428625"/>
          </a:xfrm>
          <a:prstGeom prst="rect">
            <a:avLst/>
          </a:prstGeom>
          <a:noFill/>
          <a:ln w="9525">
            <a:noFill/>
          </a:ln>
        </p:spPr>
      </p:pic>
    </p:spTree>
  </p:cSld>
  <p:clrMapOvr>
    <a:masterClrMapping/>
  </p:clrMapOvr>
  <p:transition spd="slow">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研究方法">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a:off x="0" y="0"/>
            <a:ext cx="1692275"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aphicFrame>
        <p:nvGraphicFramePr>
          <p:cNvPr id="3" name="表格 2"/>
          <p:cNvGraphicFramePr>
            <a:graphicFrameLocks noGrp="1"/>
          </p:cNvGraphicFramePr>
          <p:nvPr/>
        </p:nvGraphicFramePr>
        <p:xfrm>
          <a:off x="0" y="1268413"/>
          <a:ext cx="1692275" cy="4751388"/>
        </p:xfrm>
        <a:graphic>
          <a:graphicData uri="http://schemas.openxmlformats.org/drawingml/2006/table">
            <a:tbl>
              <a:tblPr>
                <a:tableStyleId>{2D5ABB26-0587-4C30-8999-92F81FD0307C}</a:tableStyleId>
              </a:tblPr>
              <a:tblGrid>
                <a:gridCol w="1692275"/>
              </a:tblGrid>
              <a:tr h="79189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dirty="0" smtClean="0">
                          <a:solidFill>
                            <a:schemeClr val="bg1"/>
                          </a:solidFill>
                          <a:latin typeface="微软雅黑" panose="020B0503020204020204" pitchFamily="34" charset="-122"/>
                          <a:ea typeface="微软雅黑" panose="020B0503020204020204" pitchFamily="34" charset="-122"/>
                          <a:sym typeface="+mn-ea"/>
                        </a:rPr>
                        <a:t>由来</a:t>
                      </a:r>
                      <a:endParaRPr lang="zh-CN" altLang="en-US" sz="1800" kern="1200" dirty="0" smtClean="0">
                        <a:solidFill>
                          <a:schemeClr val="bg1"/>
                        </a:solidFill>
                        <a:latin typeface="微软雅黑" panose="020B0503020204020204" pitchFamily="34" charset="-122"/>
                        <a:ea typeface="微软雅黑" panose="020B0503020204020204" pitchFamily="34" charset="-122"/>
                        <a:cs typeface="+mn-cs"/>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研究方法与思路</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爱奇体育</a:t>
                      </a:r>
                      <a:endParaRPr lang="zh-CN" altLang="en-US" sz="1600" dirty="0" smtClean="0">
                        <a:solidFill>
                          <a:schemeClr val="bg1"/>
                        </a:solidFill>
                        <a:latin typeface="微软雅黑" panose="020B0503020204020204" pitchFamily="34" charset="-122"/>
                        <a:ea typeface="微软雅黑" panose="020B0503020204020204" pitchFamily="34" charset="-122"/>
                        <a:sym typeface="+mn-ea"/>
                      </a:endParaRPr>
                    </a:p>
                    <a:p>
                      <a:pPr algn="ctr"/>
                      <a:r>
                        <a:rPr lang="zh-CN" altLang="en-US" sz="1600" dirty="0">
                          <a:solidFill>
                            <a:schemeClr val="bg1"/>
                          </a:solidFill>
                          <a:latin typeface="微软雅黑" panose="020B0503020204020204" pitchFamily="34" charset="-122"/>
                          <a:ea typeface="微软雅黑" panose="020B0503020204020204" pitchFamily="34" charset="-122"/>
                        </a:rPr>
                        <a:t>运营经验</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cxnSp>
        <p:nvCxnSpPr>
          <p:cNvPr id="4" name="直接连接符 3"/>
          <p:cNvCxnSpPr/>
          <p:nvPr/>
        </p:nvCxnSpPr>
        <p:spPr>
          <a:xfrm>
            <a:off x="2789238"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0" y="2060848"/>
            <a:ext cx="1691680" cy="788183"/>
            <a:chOff x="0" y="1272662"/>
            <a:chExt cx="1691680" cy="788186"/>
          </a:xfrm>
          <a:solidFill>
            <a:srgbClr val="1A92A2"/>
          </a:solidFill>
        </p:grpSpPr>
        <p:sp>
          <p:nvSpPr>
            <p:cNvPr id="6" name="矩形 5"/>
            <p:cNvSpPr/>
            <p:nvPr/>
          </p:nvSpPr>
          <p:spPr>
            <a:xfrm>
              <a:off x="0" y="1272662"/>
              <a:ext cx="1691680" cy="788186"/>
            </a:xfrm>
            <a:prstGeom prst="rect">
              <a:avLst/>
            </a:prstGeom>
            <a:solidFill>
              <a:srgbClr val="FCB0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民营企业运营</a:t>
              </a:r>
              <a:endParaRPr kumimoji="0" lang="zh-CN" altLang="en-US" sz="16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7" name="等腰三角形 6"/>
            <p:cNvSpPr/>
            <p:nvPr/>
          </p:nvSpPr>
          <p:spPr>
            <a:xfrm rot="16200000">
              <a:off x="1547664" y="1594748"/>
              <a:ext cx="144016" cy="144016"/>
            </a:xfrm>
            <a:prstGeom prs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8" name="直角三角形 7"/>
          <p:cNvSpPr/>
          <p:nvPr/>
        </p:nvSpPr>
        <p:spPr>
          <a:xfrm flipH="1">
            <a:off x="11277600" y="6019800"/>
            <a:ext cx="950913" cy="854075"/>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142" name="五边形 17"/>
          <p:cNvSpPr/>
          <p:nvPr userDrawn="1"/>
        </p:nvSpPr>
        <p:spPr>
          <a:xfrm flipH="1">
            <a:off x="11382375" y="6369050"/>
            <a:ext cx="985838" cy="504825"/>
          </a:xfrm>
          <a:prstGeom prst="homePlate">
            <a:avLst>
              <a:gd name="adj" fmla="val 49788"/>
            </a:avLst>
          </a:prstGeom>
          <a:noFill/>
          <a:ln w="25400">
            <a:noFill/>
          </a:ln>
        </p:spPr>
        <p:txBody>
          <a:bodyPr anchor="ctr"/>
          <a:p>
            <a:pPr lvl="0" indent="0" algn="ctr"/>
            <a:fld id="{9A0DB2DC-4C9A-4742-B13C-FB6460FD3503}" type="slidenum">
              <a:rPr lang="zh-CN" altLang="en-US" dirty="0">
                <a:solidFill>
                  <a:schemeClr val="bg1"/>
                </a:solidFill>
                <a:latin typeface="Arial Unicode MS" panose="020B0604020202020204" pitchFamily="34" charset="-122"/>
                <a:ea typeface="Arial Unicode MS" panose="020B0604020202020204" pitchFamily="34" charset="-122"/>
              </a:rPr>
            </a:fld>
            <a:endParaRPr lang="zh-CN" altLang="en-US" dirty="0">
              <a:solidFill>
                <a:schemeClr val="bg1"/>
              </a:solidFill>
              <a:latin typeface="Arial Unicode MS" panose="020B0604020202020204" pitchFamily="34" charset="-122"/>
              <a:ea typeface="Arial Unicode MS" panose="020B0604020202020204" pitchFamily="34" charset="-122"/>
            </a:endParaRPr>
          </a:p>
        </p:txBody>
      </p:sp>
      <p:pic>
        <p:nvPicPr>
          <p:cNvPr id="5143" name="图片 18"/>
          <p:cNvPicPr>
            <a:picLocks noChangeAspect="1"/>
          </p:cNvPicPr>
          <p:nvPr userDrawn="1"/>
        </p:nvPicPr>
        <p:blipFill>
          <a:blip r:embed="rId2"/>
          <a:srcRect b="35751"/>
          <a:stretch>
            <a:fillRect/>
          </a:stretch>
        </p:blipFill>
        <p:spPr>
          <a:xfrm>
            <a:off x="100013" y="6122988"/>
            <a:ext cx="1484312" cy="741362"/>
          </a:xfrm>
          <a:prstGeom prst="rect">
            <a:avLst/>
          </a:prstGeom>
          <a:noFill/>
          <a:ln w="9525">
            <a:noFill/>
          </a:ln>
        </p:spPr>
      </p:pic>
      <p:pic>
        <p:nvPicPr>
          <p:cNvPr id="5144" name="图片 1" descr="爱奇体育俱乐部LOGO"/>
          <p:cNvPicPr>
            <a:picLocks noChangeAspect="1"/>
          </p:cNvPicPr>
          <p:nvPr userDrawn="1"/>
        </p:nvPicPr>
        <p:blipFill>
          <a:blip r:embed="rId3"/>
          <a:stretch>
            <a:fillRect/>
          </a:stretch>
        </p:blipFill>
        <p:spPr>
          <a:xfrm>
            <a:off x="200025" y="444500"/>
            <a:ext cx="1292225" cy="428625"/>
          </a:xfrm>
          <a:prstGeom prst="rect">
            <a:avLst/>
          </a:prstGeom>
          <a:noFill/>
          <a:ln w="9525">
            <a:noFill/>
          </a:ln>
        </p:spPr>
      </p:pic>
    </p:spTree>
  </p:cSld>
  <p:clrMapOvr>
    <a:masterClrMapping/>
  </p:clrMapOvr>
  <p:transition spd="slow">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关键技术">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a:off x="0" y="0"/>
            <a:ext cx="1692275"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aphicFrame>
        <p:nvGraphicFramePr>
          <p:cNvPr id="3" name="表格 2"/>
          <p:cNvGraphicFramePr>
            <a:graphicFrameLocks noGrp="1"/>
          </p:cNvGraphicFramePr>
          <p:nvPr/>
        </p:nvGraphicFramePr>
        <p:xfrm>
          <a:off x="0" y="1268413"/>
          <a:ext cx="1692275" cy="4751388"/>
        </p:xfrm>
        <a:graphic>
          <a:graphicData uri="http://schemas.openxmlformats.org/drawingml/2006/table">
            <a:tbl>
              <a:tblPr>
                <a:tableStyleId>{2D5ABB26-0587-4C30-8999-92F81FD0307C}</a:tableStyleId>
              </a:tblPr>
              <a:tblGrid>
                <a:gridCol w="1692275"/>
              </a:tblGrid>
              <a:tr h="79189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dirty="0" smtClean="0">
                          <a:solidFill>
                            <a:schemeClr val="bg1"/>
                          </a:solidFill>
                          <a:latin typeface="微软雅黑" panose="020B0503020204020204" pitchFamily="34" charset="-122"/>
                          <a:ea typeface="微软雅黑" panose="020B0503020204020204" pitchFamily="34" charset="-122"/>
                          <a:sym typeface="+mn-ea"/>
                        </a:rPr>
                        <a:t>由来</a:t>
                      </a:r>
                      <a:endParaRPr lang="zh-CN" altLang="en-US" sz="1800" kern="1200" dirty="0" smtClean="0">
                        <a:solidFill>
                          <a:schemeClr val="bg1"/>
                        </a:solidFill>
                        <a:latin typeface="微软雅黑" panose="020B0503020204020204" pitchFamily="34" charset="-122"/>
                        <a:ea typeface="微软雅黑" panose="020B0503020204020204" pitchFamily="34" charset="-122"/>
                        <a:cs typeface="+mn-cs"/>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民营企业运营</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关键技术与难点</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cxnSp>
        <p:nvCxnSpPr>
          <p:cNvPr id="4" name="直接连接符 3"/>
          <p:cNvCxnSpPr/>
          <p:nvPr/>
        </p:nvCxnSpPr>
        <p:spPr>
          <a:xfrm>
            <a:off x="2789238"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0" y="2854273"/>
            <a:ext cx="1691680" cy="788186"/>
            <a:chOff x="0" y="1272662"/>
            <a:chExt cx="1691680" cy="788186"/>
          </a:xfrm>
          <a:solidFill>
            <a:srgbClr val="1A92A2"/>
          </a:solidFill>
        </p:grpSpPr>
        <p:sp>
          <p:nvSpPr>
            <p:cNvPr id="6" name="矩形 5"/>
            <p:cNvSpPr/>
            <p:nvPr/>
          </p:nvSpPr>
          <p:spPr>
            <a:xfrm>
              <a:off x="0" y="1272662"/>
              <a:ext cx="1691680" cy="788186"/>
            </a:xfrm>
            <a:prstGeom prst="rect">
              <a:avLst/>
            </a:prstGeom>
            <a:solidFill>
              <a:srgbClr val="FCB0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爱奇体育</a:t>
              </a:r>
              <a:endPar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rPr>
                <a:t>运营经验</a:t>
              </a:r>
              <a:endParaRPr kumimoji="0" lang="zh-CN" altLang="en-US" sz="16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7" name="等腰三角形 6"/>
            <p:cNvSpPr/>
            <p:nvPr/>
          </p:nvSpPr>
          <p:spPr>
            <a:xfrm rot="16200000">
              <a:off x="1547664" y="1594748"/>
              <a:ext cx="144016" cy="144016"/>
            </a:xfrm>
            <a:prstGeom prs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8" name="直角三角形 7"/>
          <p:cNvSpPr/>
          <p:nvPr/>
        </p:nvSpPr>
        <p:spPr>
          <a:xfrm flipH="1">
            <a:off x="11277600" y="6019800"/>
            <a:ext cx="950913" cy="854075"/>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166" name="五边形 10"/>
          <p:cNvSpPr/>
          <p:nvPr userDrawn="1"/>
        </p:nvSpPr>
        <p:spPr>
          <a:xfrm flipH="1">
            <a:off x="11382375" y="6369050"/>
            <a:ext cx="985838" cy="504825"/>
          </a:xfrm>
          <a:prstGeom prst="homePlate">
            <a:avLst>
              <a:gd name="adj" fmla="val 49788"/>
            </a:avLst>
          </a:prstGeom>
          <a:noFill/>
          <a:ln w="25400">
            <a:noFill/>
          </a:ln>
        </p:spPr>
        <p:txBody>
          <a:bodyPr anchor="ctr"/>
          <a:p>
            <a:pPr lvl="0" indent="0" algn="ctr"/>
            <a:fld id="{9A0DB2DC-4C9A-4742-B13C-FB6460FD3503}" type="slidenum">
              <a:rPr lang="zh-CN" altLang="en-US" dirty="0">
                <a:solidFill>
                  <a:schemeClr val="bg1"/>
                </a:solidFill>
                <a:latin typeface="Arial Unicode MS" panose="020B0604020202020204" pitchFamily="34" charset="-122"/>
                <a:ea typeface="Arial Unicode MS" panose="020B0604020202020204" pitchFamily="34" charset="-122"/>
              </a:rPr>
            </a:fld>
            <a:endParaRPr lang="zh-CN" altLang="en-US" dirty="0">
              <a:solidFill>
                <a:schemeClr val="bg1"/>
              </a:solidFill>
              <a:latin typeface="Arial Unicode MS" panose="020B0604020202020204" pitchFamily="34" charset="-122"/>
              <a:ea typeface="Arial Unicode MS" panose="020B0604020202020204" pitchFamily="34" charset="-122"/>
            </a:endParaRPr>
          </a:p>
        </p:txBody>
      </p:sp>
      <p:pic>
        <p:nvPicPr>
          <p:cNvPr id="6167" name="图片 17"/>
          <p:cNvPicPr>
            <a:picLocks noChangeAspect="1"/>
          </p:cNvPicPr>
          <p:nvPr userDrawn="1"/>
        </p:nvPicPr>
        <p:blipFill>
          <a:blip r:embed="rId2"/>
          <a:srcRect b="35751"/>
          <a:stretch>
            <a:fillRect/>
          </a:stretch>
        </p:blipFill>
        <p:spPr>
          <a:xfrm>
            <a:off x="100013" y="6122988"/>
            <a:ext cx="1484312" cy="741362"/>
          </a:xfrm>
          <a:prstGeom prst="rect">
            <a:avLst/>
          </a:prstGeom>
          <a:noFill/>
          <a:ln w="9525">
            <a:noFill/>
          </a:ln>
        </p:spPr>
      </p:pic>
      <p:pic>
        <p:nvPicPr>
          <p:cNvPr id="6168" name="图片 1" descr="爱奇体育俱乐部LOGO"/>
          <p:cNvPicPr>
            <a:picLocks noChangeAspect="1"/>
          </p:cNvPicPr>
          <p:nvPr userDrawn="1"/>
        </p:nvPicPr>
        <p:blipFill>
          <a:blip r:embed="rId3"/>
          <a:stretch>
            <a:fillRect/>
          </a:stretch>
        </p:blipFill>
        <p:spPr>
          <a:xfrm>
            <a:off x="200025" y="444500"/>
            <a:ext cx="1292225" cy="428625"/>
          </a:xfrm>
          <a:prstGeom prst="rect">
            <a:avLst/>
          </a:prstGeom>
          <a:noFill/>
          <a:ln w="9525">
            <a:noFill/>
          </a:ln>
        </p:spPr>
      </p:pic>
    </p:spTree>
  </p:cSld>
  <p:clrMapOvr>
    <a:masterClrMapping/>
  </p:clrMapOvr>
  <p:transition spd="slow">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成果与应用">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a:off x="0" y="0"/>
            <a:ext cx="1692275"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aphicFrame>
        <p:nvGraphicFramePr>
          <p:cNvPr id="3" name="表格 2"/>
          <p:cNvGraphicFramePr>
            <a:graphicFrameLocks noGrp="1"/>
          </p:cNvGraphicFramePr>
          <p:nvPr/>
        </p:nvGraphicFramePr>
        <p:xfrm>
          <a:off x="0" y="1268413"/>
          <a:ext cx="1692275" cy="4751388"/>
        </p:xfrm>
        <a:graphic>
          <a:graphicData uri="http://schemas.openxmlformats.org/drawingml/2006/table">
            <a:tbl>
              <a:tblPr>
                <a:tableStyleId>{2D5ABB26-0587-4C30-8999-92F81FD0307C}</a:tableStyleId>
              </a:tblPr>
              <a:tblGrid>
                <a:gridCol w="1692275"/>
              </a:tblGrid>
              <a:tr h="79189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kern="1200" dirty="0" smtClean="0">
                          <a:solidFill>
                            <a:schemeClr val="bg1"/>
                          </a:solidFill>
                          <a:latin typeface="微软雅黑" panose="020B0503020204020204" pitchFamily="34" charset="-122"/>
                          <a:ea typeface="微软雅黑" panose="020B0503020204020204" pitchFamily="34" charset="-122"/>
                          <a:cs typeface="+mn-cs"/>
                        </a:rPr>
                        <a:t>由来</a:t>
                      </a:r>
                      <a:endParaRPr lang="zh-CN" altLang="en-US" sz="1800" kern="1200" dirty="0" smtClean="0">
                        <a:solidFill>
                          <a:schemeClr val="bg1"/>
                        </a:solidFill>
                        <a:latin typeface="微软雅黑" panose="020B0503020204020204" pitchFamily="34" charset="-122"/>
                        <a:ea typeface="微软雅黑" panose="020B0503020204020204" pitchFamily="34" charset="-122"/>
                        <a:cs typeface="+mn-cs"/>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民营企业运营</a:t>
                      </a: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爱奇体育</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r>
                        <a:rPr lang="zh-CN" altLang="zh-CN" sz="1600" dirty="0" smtClean="0">
                          <a:solidFill>
                            <a:schemeClr val="bg1"/>
                          </a:solidFill>
                          <a:latin typeface="微软雅黑" panose="020B0503020204020204" pitchFamily="34" charset="-122"/>
                          <a:ea typeface="微软雅黑" panose="020B0503020204020204" pitchFamily="34" charset="-122"/>
                        </a:rPr>
                        <a:t>运营经验</a:t>
                      </a:r>
                      <a:endParaRPr lang="zh-CN" altLang="zh-CN" sz="1600" dirty="0" smtClean="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cxnSp>
        <p:nvCxnSpPr>
          <p:cNvPr id="4" name="直接连接符 3"/>
          <p:cNvCxnSpPr/>
          <p:nvPr/>
        </p:nvCxnSpPr>
        <p:spPr>
          <a:xfrm>
            <a:off x="2789238"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直角三角形 7"/>
          <p:cNvSpPr/>
          <p:nvPr/>
        </p:nvSpPr>
        <p:spPr>
          <a:xfrm flipH="1">
            <a:off x="11277600" y="6019800"/>
            <a:ext cx="950913" cy="854075"/>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189" name="五边形 14"/>
          <p:cNvSpPr/>
          <p:nvPr userDrawn="1"/>
        </p:nvSpPr>
        <p:spPr>
          <a:xfrm flipH="1">
            <a:off x="11382375" y="6369050"/>
            <a:ext cx="985838" cy="504825"/>
          </a:xfrm>
          <a:prstGeom prst="homePlate">
            <a:avLst>
              <a:gd name="adj" fmla="val 49788"/>
            </a:avLst>
          </a:prstGeom>
          <a:noFill/>
          <a:ln w="25400">
            <a:noFill/>
          </a:ln>
        </p:spPr>
        <p:txBody>
          <a:bodyPr anchor="ctr"/>
          <a:p>
            <a:pPr lvl="0" indent="0" algn="ctr"/>
            <a:fld id="{9A0DB2DC-4C9A-4742-B13C-FB6460FD3503}" type="slidenum">
              <a:rPr lang="zh-CN" altLang="en-US" dirty="0">
                <a:solidFill>
                  <a:schemeClr val="bg1"/>
                </a:solidFill>
                <a:latin typeface="Arial Unicode MS" panose="020B0604020202020204" pitchFamily="34" charset="-122"/>
                <a:ea typeface="Arial Unicode MS" panose="020B0604020202020204" pitchFamily="34" charset="-122"/>
              </a:rPr>
            </a:fld>
            <a:endParaRPr lang="zh-CN" altLang="en-US" dirty="0">
              <a:solidFill>
                <a:schemeClr val="bg1"/>
              </a:solidFill>
              <a:latin typeface="Arial Unicode MS" panose="020B0604020202020204" pitchFamily="34" charset="-122"/>
              <a:ea typeface="Arial Unicode MS" panose="020B0604020202020204" pitchFamily="34" charset="-122"/>
            </a:endParaRPr>
          </a:p>
        </p:txBody>
      </p:sp>
      <p:pic>
        <p:nvPicPr>
          <p:cNvPr id="7190" name="图片 17"/>
          <p:cNvPicPr>
            <a:picLocks noChangeAspect="1"/>
          </p:cNvPicPr>
          <p:nvPr userDrawn="1"/>
        </p:nvPicPr>
        <p:blipFill>
          <a:blip r:embed="rId2"/>
          <a:srcRect b="35751"/>
          <a:stretch>
            <a:fillRect/>
          </a:stretch>
        </p:blipFill>
        <p:spPr>
          <a:xfrm>
            <a:off x="100013" y="6122988"/>
            <a:ext cx="1484312" cy="741362"/>
          </a:xfrm>
          <a:prstGeom prst="rect">
            <a:avLst/>
          </a:prstGeom>
          <a:noFill/>
          <a:ln w="9525">
            <a:noFill/>
          </a:ln>
        </p:spPr>
      </p:pic>
      <p:pic>
        <p:nvPicPr>
          <p:cNvPr id="7191" name="图片 1" descr="爱奇体育俱乐部LOGO"/>
          <p:cNvPicPr>
            <a:picLocks noChangeAspect="1"/>
          </p:cNvPicPr>
          <p:nvPr userDrawn="1"/>
        </p:nvPicPr>
        <p:blipFill>
          <a:blip r:embed="rId3"/>
          <a:stretch>
            <a:fillRect/>
          </a:stretch>
        </p:blipFill>
        <p:spPr>
          <a:xfrm>
            <a:off x="200025" y="444500"/>
            <a:ext cx="1292225" cy="428625"/>
          </a:xfrm>
          <a:prstGeom prst="rect">
            <a:avLst/>
          </a:prstGeom>
          <a:noFill/>
          <a:ln w="9525">
            <a:noFill/>
          </a:ln>
        </p:spPr>
      </p:pic>
    </p:spTree>
  </p:cSld>
  <p:clrMapOvr>
    <a:masterClrMapping/>
  </p:clrMapOvr>
  <p:transition spd="slow">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2"/>
          </p:nvPr>
        </p:nvSpPr>
        <p:spPr>
          <a:xfrm>
            <a:off x="838200" y="6356350"/>
            <a:ext cx="2743200" cy="365125"/>
          </a:xfrm>
          <a:prstGeom prst="rect">
            <a:avLst/>
          </a:prstGeom>
        </p:spPr>
        <p:txBody>
          <a:bodyPr/>
          <a:lstStyle>
            <a:lvl1pPr fontAlgn="auto">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3" name="页脚占位符 2"/>
          <p:cNvSpPr>
            <a:spLocks noGrp="1"/>
          </p:cNvSpPr>
          <p:nvPr>
            <p:ph type="ftr" sz="quarter" idx="3"/>
          </p:nvPr>
        </p:nvSpPr>
        <p:spPr>
          <a:xfrm>
            <a:off x="4038600" y="6356350"/>
            <a:ext cx="4114800" cy="365125"/>
          </a:xfrm>
          <a:prstGeom prst="rect">
            <a:avLst/>
          </a:prstGeom>
        </p:spPr>
        <p:txBody>
          <a:bodyPr/>
          <a:lstStyle>
            <a:lvl1pPr fontAlgn="auto">
              <a:defRPr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t" anchorCtr="0" compatLnSpc="1"/>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blinds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rot="10800000">
            <a:off x="0" y="0"/>
            <a:ext cx="12192000"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p:blinds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绪论">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a:off x="0" y="0"/>
            <a:ext cx="1692275"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aphicFrame>
        <p:nvGraphicFramePr>
          <p:cNvPr id="3" name="表格 2"/>
          <p:cNvGraphicFramePr>
            <a:graphicFrameLocks noGrp="1"/>
          </p:cNvGraphicFramePr>
          <p:nvPr/>
        </p:nvGraphicFramePr>
        <p:xfrm>
          <a:off x="0" y="1268413"/>
          <a:ext cx="1692275" cy="4751388"/>
        </p:xfrm>
        <a:graphic>
          <a:graphicData uri="http://schemas.openxmlformats.org/drawingml/2006/table">
            <a:tbl>
              <a:tblPr>
                <a:tableStyleId>{2D5ABB26-0587-4C30-8999-92F81FD0307C}</a:tableStyleId>
              </a:tblPr>
              <a:tblGrid>
                <a:gridCol w="1692275"/>
              </a:tblGrid>
              <a:tr h="791949">
                <a:tc>
                  <a:txBody>
                    <a:bodyPr/>
                    <a:lstStyle/>
                    <a:p>
                      <a:pPr algn="ctr"/>
                      <a:endParaRPr lang="zh-CN" altLang="en-US" sz="1800" dirty="0">
                        <a:solidFill>
                          <a:schemeClr val="bg1"/>
                        </a:solidFill>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949">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民营企业运营</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949">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爱奇体育</a:t>
                      </a:r>
                      <a:endParaRPr lang="zh-CN" altLang="en-US" sz="1600" dirty="0" smtClean="0">
                        <a:solidFill>
                          <a:schemeClr val="bg1"/>
                        </a:solidFill>
                        <a:latin typeface="微软雅黑" panose="020B0503020204020204" pitchFamily="34" charset="-122"/>
                        <a:ea typeface="微软雅黑" panose="020B0503020204020204" pitchFamily="34" charset="-122"/>
                        <a:sym typeface="+mn-ea"/>
                      </a:endParaRPr>
                    </a:p>
                    <a:p>
                      <a:pPr algn="ctr"/>
                      <a:r>
                        <a:rPr lang="zh-CN" altLang="en-US" sz="1600" dirty="0">
                          <a:solidFill>
                            <a:schemeClr val="bg1"/>
                          </a:solidFill>
                          <a:latin typeface="微软雅黑" panose="020B0503020204020204" pitchFamily="34" charset="-122"/>
                          <a:ea typeface="微软雅黑" panose="020B0503020204020204" pitchFamily="34" charset="-122"/>
                        </a:rPr>
                        <a:t>运营经验</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949">
                <a:tc>
                  <a:txBody>
                    <a:bodyPr/>
                    <a:lstStyle/>
                    <a:p>
                      <a:pPr algn="ct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795">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795">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4" marR="91474"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4" name="组合 3"/>
          <p:cNvGrpSpPr/>
          <p:nvPr/>
        </p:nvGrpSpPr>
        <p:grpSpPr>
          <a:xfrm>
            <a:off x="0" y="1272659"/>
            <a:ext cx="1691680" cy="788189"/>
            <a:chOff x="0" y="1272662"/>
            <a:chExt cx="1691680" cy="788186"/>
          </a:xfrm>
          <a:solidFill>
            <a:srgbClr val="1A92A2"/>
          </a:solidFill>
        </p:grpSpPr>
        <p:sp>
          <p:nvSpPr>
            <p:cNvPr id="5" name="矩形 4"/>
            <p:cNvSpPr/>
            <p:nvPr/>
          </p:nvSpPr>
          <p:spPr>
            <a:xfrm>
              <a:off x="0" y="1272662"/>
              <a:ext cx="1691680" cy="788186"/>
            </a:xfrm>
            <a:prstGeom prst="rect">
              <a:avLst/>
            </a:prstGeom>
            <a:solidFill>
              <a:srgbClr val="FCB0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由来</a:t>
              </a: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6" name="等腰三角形 5"/>
            <p:cNvSpPr/>
            <p:nvPr/>
          </p:nvSpPr>
          <p:spPr>
            <a:xfrm rot="16200000">
              <a:off x="1547664" y="1594748"/>
              <a:ext cx="144016" cy="144016"/>
            </a:xfrm>
            <a:prstGeom prs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cxnSp>
        <p:nvCxnSpPr>
          <p:cNvPr id="7" name="直接连接符 6"/>
          <p:cNvCxnSpPr/>
          <p:nvPr/>
        </p:nvCxnSpPr>
        <p:spPr>
          <a:xfrm>
            <a:off x="2789238"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直角三角形 7"/>
          <p:cNvSpPr/>
          <p:nvPr/>
        </p:nvSpPr>
        <p:spPr>
          <a:xfrm flipH="1">
            <a:off x="11277600" y="6019800"/>
            <a:ext cx="950913" cy="854075"/>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262" name="五边形 18"/>
          <p:cNvSpPr/>
          <p:nvPr userDrawn="1"/>
        </p:nvSpPr>
        <p:spPr>
          <a:xfrm flipH="1">
            <a:off x="11382375" y="6369050"/>
            <a:ext cx="985838" cy="504825"/>
          </a:xfrm>
          <a:prstGeom prst="homePlate">
            <a:avLst>
              <a:gd name="adj" fmla="val 49788"/>
            </a:avLst>
          </a:prstGeom>
          <a:noFill/>
          <a:ln w="25400">
            <a:noFill/>
          </a:ln>
        </p:spPr>
        <p:txBody>
          <a:bodyPr anchor="ctr"/>
          <a:p>
            <a:pPr lvl="0" indent="0" algn="ctr"/>
            <a:fld id="{9A0DB2DC-4C9A-4742-B13C-FB6460FD3503}" type="slidenum">
              <a:rPr lang="zh-CN" altLang="en-US" dirty="0">
                <a:solidFill>
                  <a:schemeClr val="bg1"/>
                </a:solidFill>
                <a:latin typeface="Arial Unicode MS" panose="020B0604020202020204" pitchFamily="34" charset="-122"/>
                <a:ea typeface="Arial Unicode MS" panose="020B0604020202020204" pitchFamily="34" charset="-122"/>
              </a:rPr>
            </a:fld>
            <a:endParaRPr lang="zh-CN" altLang="en-US" dirty="0">
              <a:solidFill>
                <a:schemeClr val="bg1"/>
              </a:solidFill>
              <a:latin typeface="Arial Unicode MS" panose="020B0604020202020204" pitchFamily="34" charset="-122"/>
              <a:ea typeface="Arial Unicode MS" panose="020B0604020202020204" pitchFamily="34" charset="-122"/>
            </a:endParaRPr>
          </a:p>
        </p:txBody>
      </p:sp>
      <p:pic>
        <p:nvPicPr>
          <p:cNvPr id="10263" name="图片 16"/>
          <p:cNvPicPr>
            <a:picLocks noChangeAspect="1"/>
          </p:cNvPicPr>
          <p:nvPr userDrawn="1"/>
        </p:nvPicPr>
        <p:blipFill>
          <a:blip r:embed="rId2"/>
          <a:srcRect b="35751"/>
          <a:stretch>
            <a:fillRect/>
          </a:stretch>
        </p:blipFill>
        <p:spPr>
          <a:xfrm>
            <a:off x="100013" y="6122988"/>
            <a:ext cx="1484312" cy="741362"/>
          </a:xfrm>
          <a:prstGeom prst="rect">
            <a:avLst/>
          </a:prstGeom>
          <a:noFill/>
          <a:ln w="9525">
            <a:noFill/>
          </a:ln>
        </p:spPr>
      </p:pic>
      <p:pic>
        <p:nvPicPr>
          <p:cNvPr id="10264" name="图片 1" descr="爱奇体育俱乐部LOGO"/>
          <p:cNvPicPr>
            <a:picLocks noChangeAspect="1"/>
          </p:cNvPicPr>
          <p:nvPr userDrawn="1"/>
        </p:nvPicPr>
        <p:blipFill>
          <a:blip r:embed="rId3"/>
          <a:stretch>
            <a:fillRect/>
          </a:stretch>
        </p:blipFill>
        <p:spPr>
          <a:xfrm>
            <a:off x="200025" y="444500"/>
            <a:ext cx="1292225" cy="428625"/>
          </a:xfrm>
          <a:prstGeom prst="rect">
            <a:avLst/>
          </a:prstGeom>
          <a:noFill/>
          <a:ln w="9525">
            <a:noFill/>
          </a:ln>
        </p:spPr>
      </p:pic>
    </p:spTree>
  </p:cSld>
  <p:clrMapOvr>
    <a:masterClrMapping/>
  </p:clrMapOvr>
  <p:transition spd="slow">
    <p:blinds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研究方法">
    <p:bg>
      <p:bgPr>
        <a:pattFill prst="ltUpDiag">
          <a:fgClr>
            <a:schemeClr val="bg1"/>
          </a:fgClr>
          <a:bgClr>
            <a:srgbClr val="F2F2F2"/>
          </a:bgClr>
        </a:pattFill>
        <a:effectLst/>
      </p:bgPr>
    </p:bg>
    <p:spTree>
      <p:nvGrpSpPr>
        <p:cNvPr id="1" name=""/>
        <p:cNvGrpSpPr/>
        <p:nvPr/>
      </p:nvGrpSpPr>
      <p:grpSpPr>
        <a:xfrm>
          <a:off x="0" y="0"/>
          <a:ext cx="0" cy="0"/>
          <a:chOff x="0" y="0"/>
          <a:chExt cx="0" cy="0"/>
        </a:xfrm>
      </p:grpSpPr>
      <p:sp>
        <p:nvSpPr>
          <p:cNvPr id="2" name="矩形 1"/>
          <p:cNvSpPr/>
          <p:nvPr/>
        </p:nvSpPr>
        <p:spPr>
          <a:xfrm>
            <a:off x="0" y="0"/>
            <a:ext cx="1692275"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aphicFrame>
        <p:nvGraphicFramePr>
          <p:cNvPr id="3" name="表格 2"/>
          <p:cNvGraphicFramePr>
            <a:graphicFrameLocks noGrp="1"/>
          </p:cNvGraphicFramePr>
          <p:nvPr/>
        </p:nvGraphicFramePr>
        <p:xfrm>
          <a:off x="0" y="1268413"/>
          <a:ext cx="1692275" cy="4751388"/>
        </p:xfrm>
        <a:graphic>
          <a:graphicData uri="http://schemas.openxmlformats.org/drawingml/2006/table">
            <a:tbl>
              <a:tblPr>
                <a:tableStyleId>{2D5ABB26-0587-4C30-8999-92F81FD0307C}</a:tableStyleId>
              </a:tblPr>
              <a:tblGrid>
                <a:gridCol w="1692275"/>
              </a:tblGrid>
              <a:tr h="79189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dirty="0" smtClean="0">
                          <a:solidFill>
                            <a:schemeClr val="bg1"/>
                          </a:solidFill>
                          <a:latin typeface="微软雅黑" panose="020B0503020204020204" pitchFamily="34" charset="-122"/>
                          <a:ea typeface="微软雅黑" panose="020B0503020204020204" pitchFamily="34" charset="-122"/>
                          <a:sym typeface="+mn-ea"/>
                        </a:rPr>
                        <a:t>由来</a:t>
                      </a:r>
                      <a:endParaRPr lang="zh-CN" altLang="en-US" sz="1800" kern="1200" dirty="0" smtClean="0">
                        <a:solidFill>
                          <a:schemeClr val="bg1"/>
                        </a:solidFill>
                        <a:latin typeface="微软雅黑" panose="020B0503020204020204" pitchFamily="34" charset="-122"/>
                        <a:ea typeface="微软雅黑" panose="020B0503020204020204" pitchFamily="34" charset="-122"/>
                        <a:cs typeface="+mn-cs"/>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研究方法与思路</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sym typeface="+mn-ea"/>
                        </a:rPr>
                        <a:t>爱奇体育</a:t>
                      </a:r>
                      <a:endParaRPr lang="zh-CN" altLang="en-US" sz="1600" dirty="0" smtClean="0">
                        <a:solidFill>
                          <a:schemeClr val="bg1"/>
                        </a:solidFill>
                        <a:latin typeface="微软雅黑" panose="020B0503020204020204" pitchFamily="34" charset="-122"/>
                        <a:ea typeface="微软雅黑" panose="020B0503020204020204" pitchFamily="34" charset="-122"/>
                        <a:sym typeface="+mn-ea"/>
                      </a:endParaRPr>
                    </a:p>
                    <a:p>
                      <a:pPr algn="ctr"/>
                      <a:r>
                        <a:rPr lang="zh-CN" altLang="en-US" sz="1600" dirty="0">
                          <a:solidFill>
                            <a:schemeClr val="bg1"/>
                          </a:solidFill>
                          <a:latin typeface="微软雅黑" panose="020B0503020204020204" pitchFamily="34" charset="-122"/>
                          <a:ea typeface="微软雅黑" panose="020B0503020204020204" pitchFamily="34" charset="-122"/>
                        </a:rPr>
                        <a:t>运营经验</a:t>
                      </a: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smtClean="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1898">
                <a:tc>
                  <a:txBody>
                    <a:bodyPr/>
                    <a:lstStyle/>
                    <a:p>
                      <a:pPr algn="ctr"/>
                      <a:endParaRPr lang="zh-CN" altLang="en-US" sz="1600" dirty="0">
                        <a:solidFill>
                          <a:schemeClr val="bg1"/>
                        </a:solidFill>
                        <a:latin typeface="微软雅黑" panose="020B0503020204020204" pitchFamily="34" charset="-122"/>
                        <a:ea typeface="微软雅黑" panose="020B0503020204020204" pitchFamily="34" charset="-122"/>
                      </a:endParaRPr>
                    </a:p>
                  </a:txBody>
                  <a:tcPr marL="91472" marR="91472" marT="45714" marB="4571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cxnSp>
        <p:nvCxnSpPr>
          <p:cNvPr id="4" name="直接连接符 3"/>
          <p:cNvCxnSpPr/>
          <p:nvPr/>
        </p:nvCxnSpPr>
        <p:spPr>
          <a:xfrm>
            <a:off x="2789238" y="1268413"/>
            <a:ext cx="83121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0" y="2060848"/>
            <a:ext cx="1691680" cy="788183"/>
            <a:chOff x="0" y="1272662"/>
            <a:chExt cx="1691680" cy="788186"/>
          </a:xfrm>
          <a:solidFill>
            <a:srgbClr val="1A92A2"/>
          </a:solidFill>
        </p:grpSpPr>
        <p:sp>
          <p:nvSpPr>
            <p:cNvPr id="6" name="矩形 5"/>
            <p:cNvSpPr/>
            <p:nvPr/>
          </p:nvSpPr>
          <p:spPr>
            <a:xfrm>
              <a:off x="0" y="1272662"/>
              <a:ext cx="1691680" cy="788186"/>
            </a:xfrm>
            <a:prstGeom prst="rect">
              <a:avLst/>
            </a:prstGeom>
            <a:solidFill>
              <a:srgbClr val="FCB0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民营企业运营</a:t>
              </a:r>
              <a:endParaRPr kumimoji="0" lang="zh-CN" altLang="en-US" sz="16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7" name="等腰三角形 6"/>
            <p:cNvSpPr/>
            <p:nvPr/>
          </p:nvSpPr>
          <p:spPr>
            <a:xfrm rot="16200000">
              <a:off x="1547664" y="1594748"/>
              <a:ext cx="144016" cy="144016"/>
            </a:xfrm>
            <a:prstGeom prs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8" name="直角三角形 7"/>
          <p:cNvSpPr/>
          <p:nvPr/>
        </p:nvSpPr>
        <p:spPr>
          <a:xfrm flipH="1">
            <a:off x="11277600" y="6019800"/>
            <a:ext cx="950913" cy="854075"/>
          </a:xfrm>
          <a:prstGeom prst="rtTriangl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286" name="五边形 17"/>
          <p:cNvSpPr/>
          <p:nvPr userDrawn="1"/>
        </p:nvSpPr>
        <p:spPr>
          <a:xfrm flipH="1">
            <a:off x="11382375" y="6369050"/>
            <a:ext cx="985838" cy="504825"/>
          </a:xfrm>
          <a:prstGeom prst="homePlate">
            <a:avLst>
              <a:gd name="adj" fmla="val 49788"/>
            </a:avLst>
          </a:prstGeom>
          <a:noFill/>
          <a:ln w="25400">
            <a:noFill/>
          </a:ln>
        </p:spPr>
        <p:txBody>
          <a:bodyPr anchor="ctr"/>
          <a:p>
            <a:pPr lvl="0" indent="0" algn="ctr"/>
            <a:fld id="{9A0DB2DC-4C9A-4742-B13C-FB6460FD3503}" type="slidenum">
              <a:rPr lang="zh-CN" altLang="en-US" dirty="0">
                <a:solidFill>
                  <a:schemeClr val="bg1"/>
                </a:solidFill>
                <a:latin typeface="Arial Unicode MS" panose="020B0604020202020204" pitchFamily="34" charset="-122"/>
                <a:ea typeface="Arial Unicode MS" panose="020B0604020202020204" pitchFamily="34" charset="-122"/>
              </a:rPr>
            </a:fld>
            <a:endParaRPr lang="zh-CN" altLang="en-US" dirty="0">
              <a:solidFill>
                <a:schemeClr val="bg1"/>
              </a:solidFill>
              <a:latin typeface="Arial Unicode MS" panose="020B0604020202020204" pitchFamily="34" charset="-122"/>
              <a:ea typeface="Arial Unicode MS" panose="020B0604020202020204" pitchFamily="34" charset="-122"/>
            </a:endParaRPr>
          </a:p>
        </p:txBody>
      </p:sp>
      <p:pic>
        <p:nvPicPr>
          <p:cNvPr id="11287" name="图片 18"/>
          <p:cNvPicPr>
            <a:picLocks noChangeAspect="1"/>
          </p:cNvPicPr>
          <p:nvPr userDrawn="1"/>
        </p:nvPicPr>
        <p:blipFill>
          <a:blip r:embed="rId2"/>
          <a:srcRect b="35751"/>
          <a:stretch>
            <a:fillRect/>
          </a:stretch>
        </p:blipFill>
        <p:spPr>
          <a:xfrm>
            <a:off x="100013" y="6122988"/>
            <a:ext cx="1484312" cy="741362"/>
          </a:xfrm>
          <a:prstGeom prst="rect">
            <a:avLst/>
          </a:prstGeom>
          <a:noFill/>
          <a:ln w="9525">
            <a:noFill/>
          </a:ln>
        </p:spPr>
      </p:pic>
      <p:pic>
        <p:nvPicPr>
          <p:cNvPr id="11288" name="图片 1" descr="爱奇体育俱乐部LOGO"/>
          <p:cNvPicPr>
            <a:picLocks noChangeAspect="1"/>
          </p:cNvPicPr>
          <p:nvPr userDrawn="1"/>
        </p:nvPicPr>
        <p:blipFill>
          <a:blip r:embed="rId3"/>
          <a:stretch>
            <a:fillRect/>
          </a:stretch>
        </p:blipFill>
        <p:spPr>
          <a:xfrm>
            <a:off x="200025" y="444500"/>
            <a:ext cx="1292225" cy="428625"/>
          </a:xfrm>
          <a:prstGeom prst="rect">
            <a:avLst/>
          </a:prstGeom>
          <a:noFill/>
          <a:ln w="9525">
            <a:noFill/>
          </a:ln>
        </p:spPr>
      </p:pic>
    </p:spTree>
  </p:cSld>
  <p:clrMapOvr>
    <a:masterClrMapping/>
  </p:clrMapOvr>
  <p:transition spd="slow">
    <p:blinds dir="vert"/>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fgClr>
          <a:bgClr>
            <a:srgbClr val="F2F2F2"/>
          </a:bgClr>
        </a:patt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p:blinds dir="ver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fgClr>
          <a:bgClr>
            <a:srgbClr val="F2F2F2"/>
          </a:bgClr>
        </a:patt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transition spd="slow">
    <p:blinds dir="ver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0.xml"/><Relationship Id="rId2" Type="http://schemas.openxmlformats.org/officeDocument/2006/relationships/image" Target="../media/image23.png"/><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0.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xml"/><Relationship Id="rId2" Type="http://schemas.openxmlformats.org/officeDocument/2006/relationships/image" Target="../media/image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xml"/><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09" name="图片 14"/>
          <p:cNvPicPr>
            <a:picLocks noChangeAspect="1"/>
          </p:cNvPicPr>
          <p:nvPr/>
        </p:nvPicPr>
        <p:blipFill>
          <a:blip r:embed="rId1">
            <a:grayscl/>
          </a:blip>
          <a:stretch>
            <a:fillRect/>
          </a:stretch>
        </p:blipFill>
        <p:spPr>
          <a:xfrm>
            <a:off x="0" y="0"/>
            <a:ext cx="12192000" cy="6858000"/>
          </a:xfrm>
          <a:prstGeom prst="rect">
            <a:avLst/>
          </a:prstGeom>
          <a:noFill/>
          <a:ln w="9525">
            <a:noFill/>
          </a:ln>
        </p:spPr>
      </p:pic>
      <p:sp>
        <p:nvSpPr>
          <p:cNvPr id="26" name="任意多边形 25"/>
          <p:cNvSpPr/>
          <p:nvPr/>
        </p:nvSpPr>
        <p:spPr>
          <a:xfrm>
            <a:off x="-1338262" y="708025"/>
            <a:ext cx="1204913" cy="741363"/>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7" name="任意多边形 26"/>
          <p:cNvSpPr/>
          <p:nvPr/>
        </p:nvSpPr>
        <p:spPr>
          <a:xfrm>
            <a:off x="-784225" y="2800350"/>
            <a:ext cx="633413" cy="390525"/>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10" name="图片 9"/>
          <p:cNvPicPr>
            <a:picLocks noChangeAspect="1"/>
          </p:cNvPicPr>
          <p:nvPr/>
        </p:nvPicPr>
        <p:blipFill>
          <a:blip r:embed="rId2"/>
          <a:srcRect t="10860" b="38213"/>
          <a:stretch>
            <a:fillRect/>
          </a:stretch>
        </p:blipFill>
        <p:spPr>
          <a:xfrm>
            <a:off x="974725" y="247650"/>
            <a:ext cx="10058400" cy="3997325"/>
          </a:xfrm>
          <a:prstGeom prst="rect">
            <a:avLst/>
          </a:prstGeom>
          <a:noFill/>
          <a:ln w="9525">
            <a:noFill/>
          </a:ln>
        </p:spPr>
      </p:pic>
      <p:sp>
        <p:nvSpPr>
          <p:cNvPr id="17" name="Freeform 6"/>
          <p:cNvSpPr/>
          <p:nvPr/>
        </p:nvSpPr>
        <p:spPr>
          <a:xfrm rot="-5400000">
            <a:off x="4519613" y="-722312"/>
            <a:ext cx="3111500" cy="12231687"/>
          </a:xfrm>
          <a:custGeom>
            <a:avLst/>
            <a:gdLst/>
            <a:ahLst/>
            <a:cxnLst>
              <a:cxn ang="0">
                <a:pos x="525507911" y="2147483647"/>
              </a:cxn>
              <a:cxn ang="0">
                <a:pos x="458674925" y="31287782"/>
              </a:cxn>
              <a:cxn ang="0">
                <a:pos x="228173" y="0"/>
              </a:cxn>
              <a:cxn ang="0">
                <a:pos x="6104269" y="2147483647"/>
              </a:cxn>
              <a:cxn ang="0">
                <a:pos x="443613968" y="2147483647"/>
              </a:cxn>
              <a:cxn ang="0">
                <a:pos x="525507911" y="2147483647"/>
              </a:cxn>
            </a:cxnLst>
            <a:pathLst>
              <a:path w="18423" h="10021">
                <a:moveTo>
                  <a:pt x="18423" y="4827"/>
                </a:moveTo>
                <a:cubicBezTo>
                  <a:pt x="18423" y="2933"/>
                  <a:pt x="17515" y="1241"/>
                  <a:pt x="16080" y="21"/>
                </a:cubicBezTo>
                <a:lnTo>
                  <a:pt x="8" y="0"/>
                </a:lnTo>
                <a:cubicBezTo>
                  <a:pt x="-49" y="-31"/>
                  <a:pt x="214" y="10021"/>
                  <a:pt x="214" y="10021"/>
                </a:cubicBezTo>
                <a:lnTo>
                  <a:pt x="15552" y="10021"/>
                </a:lnTo>
                <a:cubicBezTo>
                  <a:pt x="17301" y="8801"/>
                  <a:pt x="18423" y="6922"/>
                  <a:pt x="18423" y="4827"/>
                </a:cubicBezTo>
                <a:close/>
              </a:path>
            </a:pathLst>
          </a:custGeom>
          <a:solidFill>
            <a:srgbClr val="14171B"/>
          </a:solidFill>
          <a:ln w="9525">
            <a:noFill/>
          </a:ln>
        </p:spPr>
        <p:txBody>
          <a:bodyPr/>
          <a:p>
            <a:endParaRPr lang="zh-CN" altLang="en-US"/>
          </a:p>
        </p:txBody>
      </p:sp>
      <p:sp>
        <p:nvSpPr>
          <p:cNvPr id="6" name="文本框 5"/>
          <p:cNvSpPr txBox="1"/>
          <p:nvPr/>
        </p:nvSpPr>
        <p:spPr>
          <a:xfrm>
            <a:off x="4389438" y="4121150"/>
            <a:ext cx="3230562" cy="460375"/>
          </a:xfrm>
          <a:prstGeom prst="rect">
            <a:avLst/>
          </a:prstGeom>
          <a:noFill/>
          <a:ln w="9525">
            <a:noFill/>
          </a:ln>
        </p:spPr>
        <p:txBody>
          <a:bodyPr wrap="none" anchor="t">
            <a:spAutoFit/>
          </a:bodyPr>
          <a:p>
            <a:pPr algn="ctr"/>
            <a:r>
              <a:rPr lang="zh-CN" altLang="zh-CN" sz="2400" b="1" dirty="0">
                <a:solidFill>
                  <a:srgbClr val="F2F2F2"/>
                </a:solidFill>
                <a:latin typeface="微软雅黑" panose="020B0503020204020204" pitchFamily="34" charset="-122"/>
                <a:ea typeface="微软雅黑" panose="020B0503020204020204" pitchFamily="34" charset="-122"/>
              </a:rPr>
              <a:t>广州爱奇体育有限公司</a:t>
            </a:r>
            <a:endParaRPr lang="zh-CN" altLang="zh-CN" sz="2400" b="1" dirty="0">
              <a:solidFill>
                <a:srgbClr val="F2F2F2"/>
              </a:solidFill>
              <a:latin typeface="微软雅黑" panose="020B0503020204020204" pitchFamily="34" charset="-122"/>
              <a:ea typeface="微软雅黑" panose="020B0503020204020204" pitchFamily="34" charset="-122"/>
            </a:endParaRPr>
          </a:p>
        </p:txBody>
      </p:sp>
      <p:sp>
        <p:nvSpPr>
          <p:cNvPr id="7" name="矩形 6"/>
          <p:cNvSpPr/>
          <p:nvPr/>
        </p:nvSpPr>
        <p:spPr>
          <a:xfrm>
            <a:off x="1546225" y="4668838"/>
            <a:ext cx="9099550" cy="644525"/>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sz="3600" b="1" i="0" u="none" strike="noStrike" kern="1200" cap="none" spc="300" normalizeH="0" baseline="0" noProof="1">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rPr>
              <a:t>体育场馆民营资本运营之路探索经验分享</a:t>
            </a:r>
            <a:endParaRPr kumimoji="0" sz="3600" b="1" i="0" u="none" strike="noStrike" kern="1200" cap="none" spc="300" normalizeH="0" baseline="0" noProof="1">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endParaRPr>
          </a:p>
        </p:txBody>
      </p:sp>
      <p:sp>
        <p:nvSpPr>
          <p:cNvPr id="57" name="TextBox 25"/>
          <p:cNvSpPr txBox="1"/>
          <p:nvPr/>
        </p:nvSpPr>
        <p:spPr>
          <a:xfrm>
            <a:off x="4454525" y="5522913"/>
            <a:ext cx="3100388" cy="336550"/>
          </a:xfrm>
          <a:prstGeom prst="rect">
            <a:avLst/>
          </a:prstGeom>
          <a:solidFill>
            <a:schemeClr val="bg1"/>
          </a:solidFill>
          <a:ln w="9525">
            <a:noFill/>
          </a:ln>
        </p:spPr>
        <p:txBody>
          <a:bodyPr anchor="t">
            <a:spAutoFit/>
          </a:bodyPr>
          <a:p>
            <a:pPr algn="ctr"/>
            <a:r>
              <a:rPr lang="zh-CN" altLang="en-US" sz="1600" b="1" dirty="0">
                <a:solidFill>
                  <a:srgbClr val="202A36"/>
                </a:solidFill>
                <a:latin typeface="微软雅黑" panose="020B0503020204020204" pitchFamily="34" charset="-122"/>
                <a:ea typeface="微软雅黑" panose="020B0503020204020204" pitchFamily="34" charset="-122"/>
              </a:rPr>
              <a:t>演讲人 </a:t>
            </a:r>
            <a:r>
              <a:rPr lang="en-US" altLang="zh-CN" sz="1600" b="1" dirty="0">
                <a:solidFill>
                  <a:srgbClr val="202A36"/>
                </a:solidFill>
                <a:latin typeface="微软雅黑" panose="020B0503020204020204" pitchFamily="34" charset="-122"/>
                <a:ea typeface="微软雅黑" panose="020B0503020204020204" pitchFamily="34" charset="-122"/>
              </a:rPr>
              <a:t>: </a:t>
            </a:r>
            <a:r>
              <a:rPr lang="zh-CN" altLang="zh-CN" sz="1600" b="1" dirty="0">
                <a:solidFill>
                  <a:srgbClr val="202A36"/>
                </a:solidFill>
                <a:latin typeface="微软雅黑" panose="020B0503020204020204" pitchFamily="34" charset="-122"/>
                <a:ea typeface="微软雅黑" panose="020B0503020204020204" pitchFamily="34" charset="-122"/>
              </a:rPr>
              <a:t>雷雨田</a:t>
            </a:r>
            <a:endParaRPr lang="zh-CN" altLang="zh-CN" sz="1600" b="1" dirty="0">
              <a:solidFill>
                <a:srgbClr val="202A36"/>
              </a:solidFill>
              <a:latin typeface="微软雅黑" panose="020B0503020204020204" pitchFamily="34" charset="-122"/>
              <a:ea typeface="微软雅黑" panose="020B0503020204020204" pitchFamily="34" charset="-122"/>
            </a:endParaRPr>
          </a:p>
        </p:txBody>
      </p:sp>
      <p:sp>
        <p:nvSpPr>
          <p:cNvPr id="21" name="任意多边形 20"/>
          <p:cNvSpPr/>
          <p:nvPr/>
        </p:nvSpPr>
        <p:spPr>
          <a:xfrm>
            <a:off x="9513888" y="1533525"/>
            <a:ext cx="835025" cy="512763"/>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2" name="任意多边形 21"/>
          <p:cNvSpPr/>
          <p:nvPr/>
        </p:nvSpPr>
        <p:spPr>
          <a:xfrm>
            <a:off x="1792288" y="1566863"/>
            <a:ext cx="1525588" cy="939800"/>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3" name="任意多边形 22"/>
          <p:cNvSpPr/>
          <p:nvPr/>
        </p:nvSpPr>
        <p:spPr>
          <a:xfrm>
            <a:off x="1303338" y="1327150"/>
            <a:ext cx="633413" cy="390525"/>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4" name="任意多边形 23"/>
          <p:cNvSpPr/>
          <p:nvPr/>
        </p:nvSpPr>
        <p:spPr>
          <a:xfrm>
            <a:off x="7234238" y="319088"/>
            <a:ext cx="1525588" cy="938213"/>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5" name="任意多边形 24"/>
          <p:cNvSpPr/>
          <p:nvPr/>
        </p:nvSpPr>
        <p:spPr>
          <a:xfrm>
            <a:off x="9442450" y="2605088"/>
            <a:ext cx="633413" cy="390525"/>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3" presetClass="path" presetSubtype="0" repeatCount="2000" accel="50000" decel="50000" fill="hold" nodeType="afterEffect">
                                  <p:stCondLst>
                                    <p:cond delay="0"/>
                                  </p:stCondLst>
                                  <p:childTnLst>
                                    <p:animMotion origin="layout" path="M -3.54167E-6 4.07407E-6 L 1.12631 4.07407E-6 " pathEditMode="relative" rAng="0" ptsTypes="AA">
                                      <p:cBhvr>
                                        <p:cTn id="16" dur="4250" fill="hold"/>
                                        <p:tgtEl>
                                          <p:spTgt spid="26"/>
                                        </p:tgtEl>
                                        <p:attrNameLst>
                                          <p:attrName>ppt_x</p:attrName>
                                          <p:attrName>ppt_y</p:attrName>
                                        </p:attrNameLst>
                                      </p:cBhvr>
                                      <p:rCtr x="56300" y="0"/>
                                    </p:animMotion>
                                  </p:childTnLst>
                                </p:cTn>
                              </p:par>
                              <p:par>
                                <p:cTn id="17" presetID="63" presetClass="path" presetSubtype="0" accel="50000" decel="50000" fill="hold" nodeType="withEffect">
                                  <p:stCondLst>
                                    <p:cond delay="3500"/>
                                  </p:stCondLst>
                                  <p:childTnLst>
                                    <p:animMotion origin="layout" path="M 1.25E-6 4.44444E-6 L 1.10482 4.44444E-6 " pathEditMode="relative" rAng="0" ptsTypes="AA">
                                      <p:cBhvr>
                                        <p:cTn id="18" dur="5000" fill="hold"/>
                                        <p:tgtEl>
                                          <p:spTgt spid="27"/>
                                        </p:tgtEl>
                                        <p:attrNameLst>
                                          <p:attrName>ppt_x</p:attrName>
                                          <p:attrName>ppt_y</p:attrName>
                                        </p:attrNameLst>
                                      </p:cBhvr>
                                      <p:rCtr x="55200" y="0"/>
                                    </p:animMotion>
                                  </p:childTnLst>
                                </p:cTn>
                              </p:par>
                              <p:par>
                                <p:cTn id="19" presetID="12" presetClass="entr" presetSubtype="4" fill="hold" grpId="0" nodeType="with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6" presetClass="entr" presetSubtype="37" fill="hold" grpId="0" nodeType="with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1000"/>
                                        <p:tgtEl>
                                          <p:spTgt spid="7"/>
                                        </p:tgtEl>
                                      </p:cBhvr>
                                    </p:animEffect>
                                  </p:childTnLst>
                                </p:cTn>
                              </p:par>
                              <p:par>
                                <p:cTn id="26" presetID="49" presetClass="entr" presetSubtype="0" decel="100000" fill="hold" grpId="0" nodeType="withEffect">
                                  <p:stCondLst>
                                    <p:cond delay="250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000000"/>
                                          </p:val>
                                        </p:tav>
                                        <p:tav tm="100000">
                                          <p:val>
                                            <p:strVal val="#ppt_w"/>
                                          </p:val>
                                        </p:tav>
                                      </p:tavLst>
                                    </p:anim>
                                    <p:anim calcmode="lin" valueType="num">
                                      <p:cBhvr>
                                        <p:cTn id="29" dur="500" fill="hold"/>
                                        <p:tgtEl>
                                          <p:spTgt spid="57"/>
                                        </p:tgtEl>
                                        <p:attrNameLst>
                                          <p:attrName>ppt_h</p:attrName>
                                        </p:attrNameLst>
                                      </p:cBhvr>
                                      <p:tavLst>
                                        <p:tav tm="0">
                                          <p:val>
                                            <p:fltVal val="0.000000"/>
                                          </p:val>
                                        </p:tav>
                                        <p:tav tm="100000">
                                          <p:val>
                                            <p:strVal val="#ppt_h"/>
                                          </p:val>
                                        </p:tav>
                                      </p:tavLst>
                                    </p:anim>
                                    <p:anim calcmode="lin" valueType="num">
                                      <p:cBhvr>
                                        <p:cTn id="30" dur="500" fill="hold"/>
                                        <p:tgtEl>
                                          <p:spTgt spid="57"/>
                                        </p:tgtEl>
                                        <p:attrNameLst>
                                          <p:attrName>style.rotation</p:attrName>
                                        </p:attrNameLst>
                                      </p:cBhvr>
                                      <p:tavLst>
                                        <p:tav tm="0">
                                          <p:val>
                                            <p:fltVal val="360.000000"/>
                                          </p:val>
                                        </p:tav>
                                        <p:tav tm="100000">
                                          <p:val>
                                            <p:fltVal val="0.000000"/>
                                          </p:val>
                                        </p:tav>
                                      </p:tavLst>
                                    </p:anim>
                                    <p:animEffect transition="in" filter="fade">
                                      <p:cBhvr>
                                        <p:cTn id="31" dur="500"/>
                                        <p:tgtEl>
                                          <p:spTgt spid="57"/>
                                        </p:tgtEl>
                                      </p:cBhvr>
                                    </p:animEffect>
                                  </p:childTnLst>
                                </p:cTn>
                              </p:par>
                              <p:par>
                                <p:cTn id="32" presetID="2" presetClass="entr" presetSubtype="2" fill="hold" nodeType="withEffect">
                                  <p:stCondLst>
                                    <p:cond delay="250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250" fill="hold"/>
                                        <p:tgtEl>
                                          <p:spTgt spid="23"/>
                                        </p:tgtEl>
                                        <p:attrNameLst>
                                          <p:attrName>ppt_x</p:attrName>
                                        </p:attrNameLst>
                                      </p:cBhvr>
                                      <p:tavLst>
                                        <p:tav tm="0">
                                          <p:val>
                                            <p:strVal val="1+#ppt_w/2"/>
                                          </p:val>
                                        </p:tav>
                                        <p:tav tm="100000">
                                          <p:val>
                                            <p:strVal val="#ppt_x"/>
                                          </p:val>
                                        </p:tav>
                                      </p:tavLst>
                                    </p:anim>
                                    <p:anim calcmode="lin" valueType="num">
                                      <p:cBhvr>
                                        <p:cTn id="35" dur="1250" fill="hold"/>
                                        <p:tgtEl>
                                          <p:spTgt spid="23"/>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30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1250" fill="hold"/>
                                        <p:tgtEl>
                                          <p:spTgt spid="22"/>
                                        </p:tgtEl>
                                        <p:attrNameLst>
                                          <p:attrName>ppt_x</p:attrName>
                                        </p:attrNameLst>
                                      </p:cBhvr>
                                      <p:tavLst>
                                        <p:tav tm="0">
                                          <p:val>
                                            <p:strVal val="1+#ppt_w/2"/>
                                          </p:val>
                                        </p:tav>
                                        <p:tav tm="100000">
                                          <p:val>
                                            <p:strVal val="#ppt_x"/>
                                          </p:val>
                                        </p:tav>
                                      </p:tavLst>
                                    </p:anim>
                                    <p:anim calcmode="lin" valueType="num">
                                      <p:cBhvr>
                                        <p:cTn id="39" dur="1250" fill="hold"/>
                                        <p:tgtEl>
                                          <p:spTgt spid="22"/>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25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250" fill="hold"/>
                                        <p:tgtEl>
                                          <p:spTgt spid="24"/>
                                        </p:tgtEl>
                                        <p:attrNameLst>
                                          <p:attrName>ppt_x</p:attrName>
                                        </p:attrNameLst>
                                      </p:cBhvr>
                                      <p:tavLst>
                                        <p:tav tm="0">
                                          <p:val>
                                            <p:strVal val="1+#ppt_w/2"/>
                                          </p:val>
                                        </p:tav>
                                        <p:tav tm="100000">
                                          <p:val>
                                            <p:strVal val="#ppt_x"/>
                                          </p:val>
                                        </p:tav>
                                      </p:tavLst>
                                    </p:anim>
                                    <p:anim calcmode="lin" valueType="num">
                                      <p:cBhvr>
                                        <p:cTn id="43" dur="1250" fill="hold"/>
                                        <p:tgtEl>
                                          <p:spTgt spid="24"/>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00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250" fill="hold"/>
                                        <p:tgtEl>
                                          <p:spTgt spid="21"/>
                                        </p:tgtEl>
                                        <p:attrNameLst>
                                          <p:attrName>ppt_x</p:attrName>
                                        </p:attrNameLst>
                                      </p:cBhvr>
                                      <p:tavLst>
                                        <p:tav tm="0">
                                          <p:val>
                                            <p:strVal val="1+#ppt_w/2"/>
                                          </p:val>
                                        </p:tav>
                                        <p:tav tm="100000">
                                          <p:val>
                                            <p:strVal val="#ppt_x"/>
                                          </p:val>
                                        </p:tav>
                                      </p:tavLst>
                                    </p:anim>
                                    <p:anim calcmode="lin" valueType="num">
                                      <p:cBhvr>
                                        <p:cTn id="47" dur="125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2500"/>
                                  </p:stCondLst>
                                  <p:childTnLst>
                                    <p:set>
                                      <p:cBhvr>
                                        <p:cTn id="49" dur="1" fill="hold">
                                          <p:stCondLst>
                                            <p:cond delay="0"/>
                                          </p:stCondLst>
                                        </p:cTn>
                                        <p:tgtEl>
                                          <p:spTgt spid="25"/>
                                        </p:tgtEl>
                                        <p:attrNameLst>
                                          <p:attrName>style.visibility</p:attrName>
                                        </p:attrNameLst>
                                      </p:cBhvr>
                                      <p:to>
                                        <p:strVal val="visible"/>
                                      </p:to>
                                    </p:set>
                                    <p:anim calcmode="lin" valueType="num">
                                      <p:cBhvr>
                                        <p:cTn id="50" dur="1250" fill="hold"/>
                                        <p:tgtEl>
                                          <p:spTgt spid="25"/>
                                        </p:tgtEl>
                                        <p:attrNameLst>
                                          <p:attrName>ppt_x</p:attrName>
                                        </p:attrNameLst>
                                      </p:cBhvr>
                                      <p:tavLst>
                                        <p:tav tm="0">
                                          <p:val>
                                            <p:strVal val="1+#ppt_w/2"/>
                                          </p:val>
                                        </p:tav>
                                        <p:tav tm="100000">
                                          <p:val>
                                            <p:strVal val="#ppt_x"/>
                                          </p:val>
                                        </p:tav>
                                      </p:tavLst>
                                    </p:anim>
                                    <p:anim calcmode="lin" valueType="num">
                                      <p:cBhvr>
                                        <p:cTn id="51" dur="1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a:spLocks noChangeArrowheads="1"/>
          </p:cNvSpPr>
          <p:nvPr/>
        </p:nvSpPr>
        <p:spPr bwMode="auto">
          <a:xfrm>
            <a:off x="2706688"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广州爱奇体育</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35842" name="文本框 3"/>
          <p:cNvSpPr txBox="1"/>
          <p:nvPr/>
        </p:nvSpPr>
        <p:spPr>
          <a:xfrm>
            <a:off x="3149600" y="5208588"/>
            <a:ext cx="7369175" cy="984250"/>
          </a:xfrm>
          <a:prstGeom prst="rect">
            <a:avLst/>
          </a:prstGeom>
          <a:noFill/>
          <a:ln w="9525">
            <a:noFill/>
          </a:ln>
        </p:spPr>
        <p:txBody>
          <a:bodyPr anchor="t">
            <a:spAutoFit/>
          </a:bodyPr>
          <a:p>
            <a:pPr marL="0" lvl="1" indent="355600" eaLnBrk="1" hangingPunct="1"/>
            <a:r>
              <a:rPr lang="zh-CN" altLang="en-US" sz="1400" dirty="0">
                <a:solidFill>
                  <a:srgbClr val="000000"/>
                </a:solidFill>
                <a:latin typeface="微软雅黑" panose="020B0503020204020204" pitchFamily="34" charset="-122"/>
                <a:ea typeface="微软雅黑" panose="020B0503020204020204" pitchFamily="34" charset="-122"/>
              </a:rPr>
              <a:t>运营是体育中心建设考虑的重要因素，除了赛后场馆及外部场地兼用其他功能之外，增加商业、酒店、办公，餐饮等生活类服务功能可以有效提升运营能力。近年来，体育场馆商业面积比例逐步提高，体商比（面积比）变为目前的</a:t>
            </a:r>
            <a:r>
              <a:rPr lang="en-US" altLang="zh-CN" sz="1400" dirty="0">
                <a:solidFill>
                  <a:srgbClr val="000000"/>
                </a:solidFill>
                <a:latin typeface="微软雅黑" panose="020B0503020204020204" pitchFamily="34" charset="-122"/>
                <a:ea typeface="微软雅黑" panose="020B0503020204020204" pitchFamily="34" charset="-122"/>
              </a:rPr>
              <a:t>1</a:t>
            </a:r>
            <a:r>
              <a:rPr lang="zh-CN" altLang="en-US" sz="1400" dirty="0">
                <a:solidFill>
                  <a:srgbClr val="000000"/>
                </a:solidFill>
                <a:latin typeface="微软雅黑" panose="020B0503020204020204" pitchFamily="34" charset="-122"/>
                <a:ea typeface="微软雅黑" panose="020B0503020204020204" pitchFamily="34" charset="-122"/>
              </a:rPr>
              <a:t>左右。</a:t>
            </a:r>
            <a:endParaRPr lang="zh-CN" altLang="en-US" sz="1400" dirty="0">
              <a:solidFill>
                <a:srgbClr val="000000"/>
              </a:solidFill>
              <a:latin typeface="微软雅黑" panose="020B0503020204020204" pitchFamily="34" charset="-122"/>
              <a:ea typeface="微软雅黑" panose="020B0503020204020204" pitchFamily="34" charset="-122"/>
            </a:endParaRPr>
          </a:p>
          <a:p>
            <a:pPr marL="0" lvl="1" indent="355600" eaLnBrk="1" hangingPunct="1"/>
            <a:r>
              <a:rPr lang="zh-CN" altLang="en-US" sz="1400" b="1" dirty="0">
                <a:solidFill>
                  <a:srgbClr val="000000"/>
                </a:solidFill>
                <a:latin typeface="微软雅黑" panose="020B0503020204020204" pitchFamily="34" charset="-122"/>
                <a:ea typeface="微软雅黑" panose="020B0503020204020204" pitchFamily="34" charset="-122"/>
              </a:rPr>
              <a:t>体育中心除了彰显其社会效应之外，其经济价值的挖掘在逐步提高</a:t>
            </a:r>
            <a:r>
              <a:rPr lang="zh-CN" altLang="en-US" sz="1600" b="1" dirty="0">
                <a:solidFill>
                  <a:srgbClr val="000000"/>
                </a:solidFill>
                <a:latin typeface="微软雅黑" panose="020B0503020204020204" pitchFamily="34" charset="-122"/>
                <a:ea typeface="微软雅黑" panose="020B0503020204020204" pitchFamily="34" charset="-122"/>
              </a:rPr>
              <a:t>。</a:t>
            </a:r>
            <a:endParaRPr lang="zh-CN" altLang="en-US" sz="1600" b="1" dirty="0">
              <a:solidFill>
                <a:srgbClr val="000000"/>
              </a:solidFill>
              <a:latin typeface="微软雅黑" panose="020B0503020204020204" pitchFamily="34" charset="-122"/>
              <a:ea typeface="微软雅黑" panose="020B0503020204020204" pitchFamily="34" charset="-122"/>
            </a:endParaRPr>
          </a:p>
        </p:txBody>
      </p:sp>
      <p:graphicFrame>
        <p:nvGraphicFramePr>
          <p:cNvPr id="4" name="表格 3"/>
          <p:cNvGraphicFramePr/>
          <p:nvPr/>
        </p:nvGraphicFramePr>
        <p:xfrm>
          <a:off x="3351213" y="2124075"/>
          <a:ext cx="6965950" cy="2609850"/>
        </p:xfrm>
        <a:graphic>
          <a:graphicData uri="http://schemas.openxmlformats.org/drawingml/2006/table">
            <a:tbl>
              <a:tblPr>
                <a:tableStyleId>{5C22544A-7EE6-4342-B048-85BDC9FD1C3A}</a:tableStyleId>
              </a:tblPr>
              <a:tblGrid>
                <a:gridCol w="1195140"/>
                <a:gridCol w="1281595"/>
                <a:gridCol w="1462593"/>
                <a:gridCol w="1184427"/>
                <a:gridCol w="995808"/>
                <a:gridCol w="846388"/>
              </a:tblGrid>
              <a:tr h="455295">
                <a:tc gridSpan="6">
                  <a:txBody>
                    <a:bodyPr/>
                    <a:lstStyle/>
                    <a:p>
                      <a:pPr algn="ctr" fontAlgn="ctr"/>
                      <a:r>
                        <a:rPr lang="zh-CN" altLang="en-US" sz="1400" b="1" u="none" strike="noStrike" dirty="0">
                          <a:effectLst/>
                          <a:latin typeface="微软雅黑" panose="020B0503020204020204" pitchFamily="34" charset="-122"/>
                          <a:ea typeface="微软雅黑" panose="020B0503020204020204" pitchFamily="34" charset="-122"/>
                        </a:rPr>
                        <a:t>体育中心体商比对比</a:t>
                      </a:r>
                      <a:endParaRPr lang="zh-CN" altLang="en-US" sz="1400" b="1" i="0" u="none" strike="noStrike" dirty="0">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c hMerge="1">
                  <a:tcPr/>
                </a:tc>
                <a:tc hMerge="1">
                  <a:tcPr/>
                </a:tc>
                <a:tc hMerge="1">
                  <a:tcPr/>
                </a:tc>
                <a:tc hMerge="1">
                  <a:tcPr/>
                </a:tc>
              </a:tr>
              <a:tr h="268300">
                <a:tc row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名称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总建筑面积</a:t>
                      </a:r>
                      <a:br>
                        <a:rPr lang="zh-CN" altLang="en-US" sz="1400" u="none" strike="noStrike" dirty="0">
                          <a:effectLst/>
                          <a:latin typeface="微软雅黑" panose="020B0503020204020204" pitchFamily="34" charset="-122"/>
                          <a:ea typeface="微软雅黑" panose="020B0503020204020204" pitchFamily="34" charset="-122"/>
                        </a:rPr>
                      </a:br>
                      <a:r>
                        <a:rPr lang="zh-CN" altLang="en-US" sz="1400" u="none" strike="noStrike" dirty="0">
                          <a:effectLst/>
                          <a:latin typeface="微软雅黑" panose="020B0503020204020204" pitchFamily="34" charset="-122"/>
                          <a:ea typeface="微软雅黑" panose="020B0503020204020204" pitchFamily="34" charset="-122"/>
                        </a:rPr>
                        <a:t>（万㎡</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体育场馆面积</a:t>
                      </a:r>
                      <a:br>
                        <a:rPr lang="zh-CN" altLang="en-US" sz="1400" u="none" strike="noStrike" dirty="0">
                          <a:effectLst/>
                          <a:latin typeface="微软雅黑" panose="020B0503020204020204" pitchFamily="34" charset="-122"/>
                          <a:ea typeface="微软雅黑" panose="020B0503020204020204" pitchFamily="34" charset="-122"/>
                        </a:rPr>
                      </a:br>
                      <a:r>
                        <a:rPr lang="zh-CN" altLang="en-US" sz="1400" u="none" strike="noStrike" dirty="0">
                          <a:effectLst/>
                          <a:latin typeface="微软雅黑" panose="020B0503020204020204" pitchFamily="34" charset="-122"/>
                          <a:ea typeface="微软雅黑" panose="020B0503020204020204" pitchFamily="34" charset="-122"/>
                        </a:rPr>
                        <a:t>（万㎡</a:t>
                      </a:r>
                      <a:r>
                        <a:rPr lang="en-US" altLang="zh-CN" sz="1400" u="none" strike="noStrike" dirty="0">
                          <a:effectLst/>
                          <a:latin typeface="微软雅黑" panose="020B0503020204020204" pitchFamily="34" charset="-122"/>
                          <a:ea typeface="微软雅黑" panose="020B0503020204020204" pitchFamily="34" charset="-122"/>
                        </a:rPr>
                        <a:t>)</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商业面积（万㎡）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c rowSpan="2">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体商比</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43182">
                <a:tc vMerge="1">
                  <a:tcPr/>
                </a:tc>
                <a:tc vMerge="1">
                  <a:tcPr/>
                </a:tc>
                <a:tc vMerge="1">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附属商业</a:t>
                      </a:r>
                      <a:br>
                        <a:rPr lang="zh-CN" altLang="en-US" sz="1400" u="none" strike="noStrike">
                          <a:effectLst/>
                          <a:latin typeface="微软雅黑" panose="020B0503020204020204" pitchFamily="34" charset="-122"/>
                          <a:ea typeface="微软雅黑" panose="020B0503020204020204" pitchFamily="34" charset="-122"/>
                        </a:rPr>
                      </a:br>
                      <a:r>
                        <a:rPr lang="zh-CN" altLang="en-US" sz="1400" u="none" strike="noStrike">
                          <a:effectLst/>
                          <a:latin typeface="微软雅黑" panose="020B0503020204020204" pitchFamily="34" charset="-122"/>
                          <a:ea typeface="微软雅黑" panose="020B0503020204020204" pitchFamily="34" charset="-122"/>
                        </a:rPr>
                        <a:t>（万㎡）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独立商业</a:t>
                      </a:r>
                      <a:br>
                        <a:rPr lang="zh-CN" altLang="en-US" sz="1400" u="none" strike="noStrike">
                          <a:effectLst/>
                          <a:latin typeface="微软雅黑" panose="020B0503020204020204" pitchFamily="34" charset="-122"/>
                          <a:ea typeface="微软雅黑" panose="020B0503020204020204" pitchFamily="34" charset="-122"/>
                        </a:rPr>
                      </a:br>
                      <a:r>
                        <a:rPr lang="zh-CN" altLang="en-US" sz="1400" u="none" strike="noStrike">
                          <a:effectLst/>
                          <a:latin typeface="微软雅黑" panose="020B0503020204020204" pitchFamily="34" charset="-122"/>
                          <a:ea typeface="微软雅黑" panose="020B0503020204020204" pitchFamily="34" charset="-122"/>
                        </a:rPr>
                        <a:t>（万㎡）</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tc>
              </a:tr>
              <a:tr h="26830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南京奥体中心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40.0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28.7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11.3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solidFill>
                            <a:srgbClr val="C00000"/>
                          </a:solidFill>
                          <a:effectLst/>
                          <a:latin typeface="微软雅黑" panose="020B0503020204020204" pitchFamily="34" charset="-122"/>
                          <a:ea typeface="微软雅黑" panose="020B0503020204020204" pitchFamily="34" charset="-122"/>
                        </a:rPr>
                        <a:t>2.5 </a:t>
                      </a:r>
                      <a:endParaRPr lang="en-US" altLang="zh-CN" sz="1400" b="1" i="0" u="none" strike="noStrike">
                        <a:solidFill>
                          <a:srgbClr val="C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830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福州奥体中心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38.0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22.0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16.0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solidFill>
                            <a:srgbClr val="C00000"/>
                          </a:solidFill>
                          <a:effectLst/>
                          <a:latin typeface="微软雅黑" panose="020B0503020204020204" pitchFamily="34" charset="-122"/>
                          <a:ea typeface="微软雅黑" panose="020B0503020204020204" pitchFamily="34" charset="-122"/>
                        </a:rPr>
                        <a:t>1.4 </a:t>
                      </a:r>
                      <a:endParaRPr lang="en-US" altLang="zh-CN" sz="1400" b="1" i="0" u="none" strike="noStrike">
                        <a:solidFill>
                          <a:srgbClr val="C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830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温州奥体中心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24.0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solidFill>
                            <a:srgbClr val="C00000"/>
                          </a:solidFill>
                          <a:effectLst/>
                          <a:latin typeface="微软雅黑" panose="020B0503020204020204" pitchFamily="34" charset="-122"/>
                          <a:ea typeface="微软雅黑" panose="020B0503020204020204" pitchFamily="34" charset="-122"/>
                        </a:rPr>
                        <a:t>1.0 </a:t>
                      </a:r>
                      <a:endParaRPr lang="en-US" altLang="zh-CN" sz="1400" b="1" i="0" u="none" strike="noStrike">
                        <a:solidFill>
                          <a:srgbClr val="C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830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宁波奥体中心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35.0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20.0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15.0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solidFill>
                            <a:srgbClr val="C00000"/>
                          </a:solidFill>
                          <a:effectLst/>
                          <a:latin typeface="微软雅黑" panose="020B0503020204020204" pitchFamily="34" charset="-122"/>
                          <a:ea typeface="微软雅黑" panose="020B0503020204020204" pitchFamily="34" charset="-122"/>
                        </a:rPr>
                        <a:t>1.3 </a:t>
                      </a:r>
                      <a:endParaRPr lang="en-US" altLang="zh-CN" sz="1400" b="1" i="0" u="none" strike="noStrike" dirty="0">
                        <a:solidFill>
                          <a:srgbClr val="C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830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杭州奥体中心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53.0 </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29.3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23.7 </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solidFill>
                            <a:srgbClr val="C00000"/>
                          </a:solidFill>
                          <a:effectLst/>
                          <a:latin typeface="微软雅黑" panose="020B0503020204020204" pitchFamily="34" charset="-122"/>
                          <a:ea typeface="微软雅黑" panose="020B0503020204020204" pitchFamily="34" charset="-122"/>
                        </a:rPr>
                        <a:t>1.2 </a:t>
                      </a:r>
                      <a:endParaRPr lang="en-US" altLang="zh-CN" sz="1400" b="1" i="0" u="none" strike="noStrike" dirty="0">
                        <a:solidFill>
                          <a:srgbClr val="C00000"/>
                        </a:solidFill>
                        <a:effectLst/>
                        <a:latin typeface="微软雅黑" panose="020B0503020204020204" pitchFamily="34" charset="-122"/>
                        <a:ea typeface="微软雅黑" panose="020B0503020204020204" pitchFamily="34" charset="-122"/>
                      </a:endParaRPr>
                    </a:p>
                  </a:txBody>
                  <a:tcPr marL="7056" marR="7056" marT="70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3"/>
          <p:cNvSpPr>
            <a:spLocks noChangeArrowheads="1"/>
          </p:cNvSpPr>
          <p:nvPr/>
        </p:nvSpPr>
        <p:spPr bwMode="auto">
          <a:xfrm>
            <a:off x="2714625" y="515938"/>
            <a:ext cx="790416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PPP</a:t>
            </a:r>
            <a:r>
              <a:rPr kumimoji="0" 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项目案例</a:t>
            </a:r>
            <a:r>
              <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湖北黄石奥林匹克中心</a:t>
            </a:r>
            <a:endPar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22" name="TextBox 2"/>
          <p:cNvSpPr txBox="1"/>
          <p:nvPr/>
        </p:nvSpPr>
        <p:spPr>
          <a:xfrm>
            <a:off x="2179638" y="2008188"/>
            <a:ext cx="3430587" cy="3206750"/>
          </a:xfrm>
          <a:prstGeom prst="rect">
            <a:avLst/>
          </a:prstGeom>
          <a:noFill/>
          <a:ln w="9525">
            <a:noFill/>
          </a:ln>
        </p:spPr>
        <p:txBody>
          <a:bodyPr lIns="91386" tIns="45693" rIns="91386" bIns="45693" anchor="t">
            <a:spAutoFit/>
          </a:bodyPr>
          <a:p>
            <a:pPr algn="just">
              <a:lnSpc>
                <a:spcPct val="150000"/>
              </a:lnSpc>
            </a:pPr>
            <a:r>
              <a:rPr lang="zh-CN" altLang="en-US" sz="1500" dirty="0">
                <a:solidFill>
                  <a:srgbClr val="202A36"/>
                </a:solidFill>
                <a:latin typeface="微软雅黑" panose="020B0503020204020204" pitchFamily="34" charset="-122"/>
                <a:ea typeface="微软雅黑" panose="020B0503020204020204" pitchFamily="34" charset="-122"/>
              </a:rPr>
              <a:t>湖北省黄石市为湖北省第十五届省运会举办地，为了做好体育场馆设施赛后利用，提高黄石市市民体育健身条件，促进黄石市体育产业发展的需要，黄石市市政府委托黄石市众邦城市住房投资有限公司同爱奇体育合作，筹集资金约20亿元，共同发展黄石市体育产业，整合黄石市体育产业资源，做大、做强黄石市体育资源的社会效益及经济效益。</a:t>
            </a:r>
            <a:endParaRPr lang="zh-CN" altLang="en-US" sz="1500" dirty="0">
              <a:solidFill>
                <a:srgbClr val="202A36"/>
              </a:solidFill>
              <a:latin typeface="微软雅黑" panose="020B0503020204020204" pitchFamily="34" charset="-122"/>
              <a:ea typeface="微软雅黑" panose="020B0503020204020204" pitchFamily="34" charset="-122"/>
            </a:endParaRPr>
          </a:p>
        </p:txBody>
      </p:sp>
      <p:pic>
        <p:nvPicPr>
          <p:cNvPr id="37891" name="图片 1"/>
          <p:cNvPicPr>
            <a:picLocks noChangeAspect="1"/>
          </p:cNvPicPr>
          <p:nvPr/>
        </p:nvPicPr>
        <p:blipFill>
          <a:blip r:embed="rId1"/>
          <a:stretch>
            <a:fillRect/>
          </a:stretch>
        </p:blipFill>
        <p:spPr>
          <a:xfrm>
            <a:off x="6423025" y="1863725"/>
            <a:ext cx="4960938" cy="3494088"/>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4" fill="hold" grpId="0" nodeType="withEffect">
                                  <p:stCondLst>
                                    <p:cond delay="0"/>
                                  </p:stCondLst>
                                  <p:iterate type="lt">
                                    <p:tmPct val="10000"/>
                                  </p:iterate>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7" name="图片 2" descr="微信截图_20171016101609"/>
          <p:cNvPicPr>
            <a:picLocks noChangeAspect="1"/>
          </p:cNvPicPr>
          <p:nvPr/>
        </p:nvPicPr>
        <p:blipFill>
          <a:blip r:embed="rId1"/>
          <a:stretch>
            <a:fillRect/>
          </a:stretch>
        </p:blipFill>
        <p:spPr>
          <a:xfrm>
            <a:off x="4333875" y="2451100"/>
            <a:ext cx="5141913" cy="3148013"/>
          </a:xfrm>
          <a:prstGeom prst="rect">
            <a:avLst/>
          </a:prstGeom>
          <a:noFill/>
          <a:ln w="9525">
            <a:noFill/>
          </a:ln>
        </p:spPr>
      </p:pic>
      <p:sp>
        <p:nvSpPr>
          <p:cNvPr id="4" name="文本框 3"/>
          <p:cNvSpPr txBox="1"/>
          <p:nvPr/>
        </p:nvSpPr>
        <p:spPr>
          <a:xfrm>
            <a:off x="5099050" y="1806575"/>
            <a:ext cx="3611563" cy="368300"/>
          </a:xfrm>
          <a:prstGeom prst="rect">
            <a:avLst/>
          </a:prstGeom>
          <a:noFill/>
        </p:spPr>
        <p:txBody>
          <a:bodyPr wrap="none" rtlCol="0" anchor="t">
            <a:spAutoFit/>
          </a:bodyPr>
          <a:p>
            <a:pPr marR="0" defTabSz="914400" fontAlgn="auto">
              <a:buClrTx/>
              <a:buSzTx/>
              <a:buFont typeface="Arial" panose="020B0604020202020204" pitchFamily="34" charset="0"/>
              <a:buNone/>
              <a:defRPr/>
            </a:pPr>
            <a:r>
              <a:rPr lang="en-US" altLang="zh-CN" b="1" noProof="1" smtClean="0">
                <a:solidFill>
                  <a:srgbClr val="202A36"/>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湖北黄石奥林匹克中心</a:t>
            </a:r>
            <a:r>
              <a:rPr lang="zh-CN" altLang="en-US" b="1" noProof="1" smtClean="0">
                <a:solidFill>
                  <a:srgbClr val="202A36"/>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部分平面图</a:t>
            </a:r>
            <a:endParaRPr lang="zh-CN" altLang="en-US" b="1" noProof="1" smtClean="0">
              <a:solidFill>
                <a:srgbClr val="202A36"/>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39939" name="文本框 4"/>
          <p:cNvSpPr txBox="1"/>
          <p:nvPr/>
        </p:nvSpPr>
        <p:spPr>
          <a:xfrm>
            <a:off x="3630613" y="5791200"/>
            <a:ext cx="6351587" cy="922338"/>
          </a:xfrm>
          <a:prstGeom prst="rect">
            <a:avLst/>
          </a:prstGeom>
          <a:noFill/>
          <a:ln w="9525">
            <a:noFill/>
          </a:ln>
        </p:spPr>
        <p:txBody>
          <a:bodyPr wrap="square" anchor="t">
            <a:spAutoFit/>
          </a:bodyPr>
          <a:p>
            <a:r>
              <a:rPr lang="zh-CN" altLang="en-US">
                <a:latin typeface="Calibri" panose="020F0502020204030204" pitchFamily="34" charset="0"/>
                <a:ea typeface="宋体" panose="02010600030101010101" pitchFamily="2" charset="-122"/>
              </a:rPr>
              <a:t>从后期实际运营需要，参与建设方案设计，</a:t>
            </a:r>
            <a:br>
              <a:rPr lang="zh-CN" altLang="en-US">
                <a:latin typeface="Calibri" panose="020F0502020204030204" pitchFamily="34" charset="0"/>
                <a:ea typeface="宋体" panose="02010600030101010101" pitchFamily="2" charset="-122"/>
              </a:rPr>
            </a:br>
            <a:r>
              <a:rPr lang="zh-CN" altLang="en-US">
                <a:latin typeface="Calibri" panose="020F0502020204030204" pitchFamily="34" charset="0"/>
                <a:ea typeface="宋体" panose="02010600030101010101" pitchFamily="2" charset="-122"/>
              </a:rPr>
              <a:t>如根据后期运营需要，需要增设</a:t>
            </a:r>
            <a:r>
              <a:rPr lang="en-US" altLang="zh-CN">
                <a:latin typeface="Calibri" panose="020F0502020204030204" pitchFamily="34" charset="0"/>
                <a:ea typeface="宋体" panose="02010600030101010101" pitchFamily="2" charset="-122"/>
              </a:rPr>
              <a:t>spa</a:t>
            </a:r>
            <a:r>
              <a:rPr lang="zh-CN" altLang="en-US">
                <a:latin typeface="Calibri" panose="020F0502020204030204" pitchFamily="34" charset="0"/>
                <a:ea typeface="宋体" panose="02010600030101010101" pitchFamily="2" charset="-122"/>
              </a:rPr>
              <a:t>美容区，提高场地利用率，增加商业运营内容，更利于场馆良性运转。</a:t>
            </a:r>
            <a:endParaRPr lang="zh-CN" altLang="en-US">
              <a:latin typeface="Calibri" panose="020F0502020204030204" pitchFamily="34" charset="0"/>
              <a:ea typeface="宋体" panose="02010600030101010101" pitchFamily="2" charset="-122"/>
            </a:endParaRPr>
          </a:p>
        </p:txBody>
      </p:sp>
      <p:sp>
        <p:nvSpPr>
          <p:cNvPr id="12" name="矩形 3"/>
          <p:cNvSpPr>
            <a:spLocks noChangeArrowheads="1"/>
          </p:cNvSpPr>
          <p:nvPr/>
        </p:nvSpPr>
        <p:spPr bwMode="auto">
          <a:xfrm>
            <a:off x="2714625" y="515938"/>
            <a:ext cx="790416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PPP</a:t>
            </a:r>
            <a:r>
              <a:rPr kumimoji="0" 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项目案例</a:t>
            </a:r>
            <a:r>
              <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湖北黄石奥林匹克中心</a:t>
            </a:r>
            <a:endPar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1" name="图片 2" descr="微信截图_20171016102912"/>
          <p:cNvPicPr>
            <a:picLocks noChangeAspect="1"/>
          </p:cNvPicPr>
          <p:nvPr/>
        </p:nvPicPr>
        <p:blipFill>
          <a:blip r:embed="rId1"/>
          <a:stretch>
            <a:fillRect/>
          </a:stretch>
        </p:blipFill>
        <p:spPr>
          <a:xfrm>
            <a:off x="4194175" y="2359025"/>
            <a:ext cx="5540375" cy="3232150"/>
          </a:xfrm>
          <a:prstGeom prst="rect">
            <a:avLst/>
          </a:prstGeom>
          <a:noFill/>
          <a:ln w="9525">
            <a:noFill/>
          </a:ln>
        </p:spPr>
      </p:pic>
      <p:sp>
        <p:nvSpPr>
          <p:cNvPr id="4" name="文本框 3"/>
          <p:cNvSpPr txBox="1"/>
          <p:nvPr/>
        </p:nvSpPr>
        <p:spPr>
          <a:xfrm>
            <a:off x="5099050" y="1806575"/>
            <a:ext cx="3611563" cy="368300"/>
          </a:xfrm>
          <a:prstGeom prst="rect">
            <a:avLst/>
          </a:prstGeom>
          <a:noFill/>
        </p:spPr>
        <p:txBody>
          <a:bodyPr wrap="none" rtlCol="0" anchor="t">
            <a:spAutoFit/>
          </a:bodyPr>
          <a:p>
            <a:pPr marR="0" defTabSz="914400" fontAlgn="auto">
              <a:buClrTx/>
              <a:buSzTx/>
              <a:buFont typeface="Arial" panose="020B0604020202020204" pitchFamily="34" charset="0"/>
              <a:buNone/>
              <a:defRPr/>
            </a:pPr>
            <a:r>
              <a:rPr lang="en-US" altLang="zh-CN" b="1" noProof="1" smtClean="0">
                <a:solidFill>
                  <a:srgbClr val="202A36"/>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湖北黄石奥林匹克中心</a:t>
            </a:r>
            <a:r>
              <a:rPr lang="zh-CN" altLang="en-US" b="1" noProof="1" smtClean="0">
                <a:solidFill>
                  <a:srgbClr val="202A36"/>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部分平面图</a:t>
            </a:r>
            <a:endParaRPr lang="zh-CN" altLang="en-US" b="1" noProof="1" smtClean="0">
              <a:solidFill>
                <a:srgbClr val="202A36"/>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40963" name="文本框 4"/>
          <p:cNvSpPr txBox="1"/>
          <p:nvPr/>
        </p:nvSpPr>
        <p:spPr>
          <a:xfrm>
            <a:off x="3630613" y="5791200"/>
            <a:ext cx="6324600" cy="922338"/>
          </a:xfrm>
          <a:prstGeom prst="rect">
            <a:avLst/>
          </a:prstGeom>
          <a:noFill/>
          <a:ln w="9525">
            <a:noFill/>
          </a:ln>
        </p:spPr>
        <p:txBody>
          <a:bodyPr wrap="square" anchor="t">
            <a:spAutoFit/>
          </a:bodyPr>
          <a:p>
            <a:r>
              <a:rPr lang="zh-CN" altLang="en-US">
                <a:latin typeface="Calibri" panose="020F0502020204030204" pitchFamily="34" charset="0"/>
                <a:ea typeface="宋体" panose="02010600030101010101" pitchFamily="2" charset="-122"/>
              </a:rPr>
              <a:t>从后期实际运营需要，参与建设方案设计，</a:t>
            </a:r>
            <a:br>
              <a:rPr lang="zh-CN" altLang="en-US">
                <a:latin typeface="Calibri" panose="020F0502020204030204" pitchFamily="34" charset="0"/>
                <a:ea typeface="宋体" panose="02010600030101010101" pitchFamily="2" charset="-122"/>
              </a:rPr>
            </a:br>
            <a:r>
              <a:rPr lang="zh-CN" altLang="en-US">
                <a:latin typeface="Calibri" panose="020F0502020204030204" pitchFamily="34" charset="0"/>
                <a:ea typeface="宋体" panose="02010600030101010101" pitchFamily="2" charset="-122"/>
              </a:rPr>
              <a:t>如根据后期运营需要，增加运动品超市，增加商业运营内容，刺激客户消费需求，更利于场馆良性运转。</a:t>
            </a:r>
            <a:endParaRPr lang="zh-CN" altLang="en-US">
              <a:latin typeface="Calibri" panose="020F0502020204030204" pitchFamily="34" charset="0"/>
              <a:ea typeface="宋体" panose="02010600030101010101" pitchFamily="2" charset="-122"/>
            </a:endParaRPr>
          </a:p>
        </p:txBody>
      </p:sp>
      <p:sp>
        <p:nvSpPr>
          <p:cNvPr id="12" name="矩形 3"/>
          <p:cNvSpPr>
            <a:spLocks noChangeArrowheads="1"/>
          </p:cNvSpPr>
          <p:nvPr/>
        </p:nvSpPr>
        <p:spPr bwMode="auto">
          <a:xfrm>
            <a:off x="2714625" y="515938"/>
            <a:ext cx="790416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PPP</a:t>
            </a:r>
            <a:r>
              <a:rPr kumimoji="0" 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项目案例</a:t>
            </a:r>
            <a:r>
              <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湖北黄石奥林匹克中心</a:t>
            </a:r>
            <a:endPar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a:spLocks noChangeArrowheads="1"/>
          </p:cNvSpPr>
          <p:nvPr/>
        </p:nvSpPr>
        <p:spPr bwMode="auto">
          <a:xfrm>
            <a:off x="2706688"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广州爱奇体育</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41986" name="TextBox 20"/>
          <p:cNvSpPr/>
          <p:nvPr/>
        </p:nvSpPr>
        <p:spPr>
          <a:xfrm>
            <a:off x="2247900" y="2740025"/>
            <a:ext cx="4946650" cy="490538"/>
          </a:xfrm>
          <a:prstGeom prst="rect">
            <a:avLst/>
          </a:prstGeom>
          <a:noFill/>
          <a:ln w="9525">
            <a:noFill/>
          </a:ln>
        </p:spPr>
        <p:txBody>
          <a:bodyPr anchor="t">
            <a:spAutoFit/>
          </a:bodyPr>
          <a:p>
            <a:pPr marL="342900" indent="-342900">
              <a:lnSpc>
                <a:spcPct val="130000"/>
              </a:lnSpc>
              <a:buFont typeface="Wingdings" panose="05000000000000000000" pitchFamily="2" charset="2"/>
              <a:buChar char=""/>
            </a:pPr>
            <a:r>
              <a:rPr lang="zh-CN" altLang="en-US" sz="2000" dirty="0">
                <a:solidFill>
                  <a:srgbClr val="14171B"/>
                </a:solidFill>
                <a:latin typeface="微软雅黑" panose="020B0503020204020204" pitchFamily="34" charset="-122"/>
                <a:ea typeface="微软雅黑" panose="020B0503020204020204" pitchFamily="34" charset="-122"/>
                <a:sym typeface="华康俪金黑W8(P)" pitchFamily="34" charset="-122"/>
              </a:rPr>
              <a:t>坚持以活动吸引人群，以赛事带动消费</a:t>
            </a:r>
            <a:endParaRPr lang="zh-CN" altLang="en-US" sz="2000" dirty="0">
              <a:solidFill>
                <a:srgbClr val="14171B"/>
              </a:solidFill>
              <a:latin typeface="微软雅黑" panose="020B0503020204020204" pitchFamily="34" charset="-122"/>
              <a:ea typeface="微软雅黑" panose="020B0503020204020204" pitchFamily="34" charset="-122"/>
              <a:sym typeface="华康俪金黑W8(P)" pitchFamily="34" charset="-122"/>
            </a:endParaRPr>
          </a:p>
        </p:txBody>
      </p:sp>
      <p:sp>
        <p:nvSpPr>
          <p:cNvPr id="41987" name="文本框 2"/>
          <p:cNvSpPr txBox="1"/>
          <p:nvPr/>
        </p:nvSpPr>
        <p:spPr>
          <a:xfrm>
            <a:off x="2566988" y="3470275"/>
            <a:ext cx="4487862" cy="1476375"/>
          </a:xfrm>
          <a:prstGeom prst="rect">
            <a:avLst/>
          </a:prstGeom>
          <a:noFill/>
          <a:ln w="9525">
            <a:noFill/>
          </a:ln>
        </p:spPr>
        <p:txBody>
          <a:bodyPr anchor="t">
            <a:spAutoFit/>
          </a:bodyPr>
          <a:p>
            <a:r>
              <a:rPr lang="zh-CN" altLang="en-US" dirty="0">
                <a:latin typeface="微软雅黑" panose="020B0503020204020204" pitchFamily="34" charset="-122"/>
                <a:ea typeface="微软雅黑" panose="020B0503020204020204" pitchFamily="34" charset="-122"/>
              </a:rPr>
              <a:t>举办文体赛事和活动是大型场馆设施重要的功能之一，而赛事和活动无疑又是吸引人群、促进消费的最好手段。结合文体场馆情况安排活动、赛事遍布全年，做到“周周有活动，月月有赛事”。</a:t>
            </a:r>
            <a:endParaRPr lang="zh-CN" altLang="en-US" dirty="0">
              <a:latin typeface="微软雅黑" panose="020B0503020204020204" pitchFamily="34" charset="-122"/>
              <a:ea typeface="微软雅黑" panose="020B0503020204020204" pitchFamily="34" charset="-122"/>
            </a:endParaRPr>
          </a:p>
        </p:txBody>
      </p:sp>
      <p:pic>
        <p:nvPicPr>
          <p:cNvPr id="41988" name="Picture 6"/>
          <p:cNvPicPr preferRelativeResize="0"/>
          <p:nvPr/>
        </p:nvPicPr>
        <p:blipFill>
          <a:blip r:embed="rId1"/>
          <a:stretch>
            <a:fillRect/>
          </a:stretch>
        </p:blipFill>
        <p:spPr>
          <a:xfrm>
            <a:off x="7602538" y="2933700"/>
            <a:ext cx="3983037" cy="2271713"/>
          </a:xfrm>
          <a:prstGeom prst="rect">
            <a:avLst/>
          </a:prstGeom>
          <a:noFill/>
          <a:ln w="9525">
            <a:noFill/>
          </a:ln>
        </p:spPr>
      </p:pic>
      <p:sp>
        <p:nvSpPr>
          <p:cNvPr id="3" name="矩形 3"/>
          <p:cNvSpPr>
            <a:spLocks noChangeArrowheads="1"/>
          </p:cNvSpPr>
          <p:nvPr/>
        </p:nvSpPr>
        <p:spPr bwMode="auto">
          <a:xfrm>
            <a:off x="2706688" y="1789113"/>
            <a:ext cx="1682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rPr>
              <a:t>运营经验</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3"/>
          <p:cNvSpPr/>
          <p:nvPr/>
        </p:nvSpPr>
        <p:spPr>
          <a:xfrm>
            <a:off x="2484438" y="1733550"/>
            <a:ext cx="1196975" cy="396875"/>
          </a:xfrm>
          <a:prstGeom prst="rect">
            <a:avLst/>
          </a:prstGeom>
          <a:noFill/>
          <a:ln w="9525">
            <a:noFill/>
          </a:ln>
        </p:spPr>
        <p:txBody>
          <a:bodyPr wrap="none" lIns="91431" tIns="45716" rIns="91431" bIns="45716" anchor="t">
            <a:spAutoFit/>
          </a:bodyPr>
          <a:p>
            <a:r>
              <a:rPr lang="" altLang="en-US" sz="2000" b="1" dirty="0">
                <a:solidFill>
                  <a:srgbClr val="202A36"/>
                </a:solidFill>
                <a:latin typeface="Arial" panose="020B0604020202020204" pitchFamily="34" charset="0"/>
                <a:ea typeface="微软雅黑" panose="020B0503020204020204" pitchFamily="34" charset="-122"/>
                <a:sym typeface="Calibri" panose="020F0502020204030204" pitchFamily="34" charset="0"/>
              </a:rPr>
              <a:t>赛事</a:t>
            </a:r>
            <a:r>
              <a:rPr lang="zh-CN" altLang="" sz="2000" b="1" dirty="0">
                <a:solidFill>
                  <a:srgbClr val="202A36"/>
                </a:solidFill>
                <a:latin typeface="Arial" panose="020B0604020202020204" pitchFamily="34" charset="0"/>
                <a:ea typeface="微软雅黑" panose="020B0503020204020204" pitchFamily="34" charset="-122"/>
                <a:sym typeface="Calibri" panose="020F0502020204030204" pitchFamily="34" charset="0"/>
              </a:rPr>
              <a:t>活动</a:t>
            </a:r>
            <a:endParaRPr lang="zh-CN" altLang="" sz="2000" b="1" dirty="0">
              <a:solidFill>
                <a:srgbClr val="202A36"/>
              </a:solidFill>
              <a:latin typeface="Arial" panose="020B0604020202020204" pitchFamily="34" charset="0"/>
              <a:ea typeface="微软雅黑" panose="020B0503020204020204" pitchFamily="34" charset="-122"/>
              <a:sym typeface="Calibri" panose="020F0502020204030204" pitchFamily="34" charset="0"/>
            </a:endParaRPr>
          </a:p>
        </p:txBody>
      </p:sp>
      <p:sp>
        <p:nvSpPr>
          <p:cNvPr id="18" name="矩形 17"/>
          <p:cNvSpPr/>
          <p:nvPr/>
        </p:nvSpPr>
        <p:spPr bwMode="auto">
          <a:xfrm>
            <a:off x="7981950" y="1954213"/>
            <a:ext cx="2927350" cy="170180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44035" name="TextBox 1"/>
          <p:cNvSpPr txBox="1"/>
          <p:nvPr/>
        </p:nvSpPr>
        <p:spPr>
          <a:xfrm>
            <a:off x="2484438" y="2341563"/>
            <a:ext cx="4787900" cy="922337"/>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赛事活动是体育场馆运营的核心，是体育场馆运营生态链中重要一环，也是体育场馆聚集人气、扩大影响力的重要举措。</a:t>
            </a:r>
            <a:endParaRPr lang="zh-CN" altLang="en-US" dirty="0">
              <a:latin typeface="Calibri" panose="020F0502020204030204" pitchFamily="34" charset="0"/>
              <a:ea typeface="宋体" panose="02010600030101010101" pitchFamily="2" charset="-122"/>
            </a:endParaRPr>
          </a:p>
        </p:txBody>
      </p:sp>
      <p:sp>
        <p:nvSpPr>
          <p:cNvPr id="8" name="矩形 3"/>
          <p:cNvSpPr/>
          <p:nvPr/>
        </p:nvSpPr>
        <p:spPr>
          <a:xfrm>
            <a:off x="2490788" y="4127500"/>
            <a:ext cx="1196975" cy="396875"/>
          </a:xfrm>
          <a:prstGeom prst="rect">
            <a:avLst/>
          </a:prstGeom>
          <a:noFill/>
          <a:ln w="9525">
            <a:noFill/>
          </a:ln>
        </p:spPr>
        <p:txBody>
          <a:bodyPr wrap="none" lIns="91431" tIns="45716" rIns="91431" bIns="45716" anchor="t">
            <a:spAutoFit/>
          </a:bodyPr>
          <a:p>
            <a:r>
              <a:rPr lang="" altLang="en-US" sz="2000" b="1" dirty="0">
                <a:solidFill>
                  <a:srgbClr val="202A36"/>
                </a:solidFill>
                <a:latin typeface="Arial" panose="020B0604020202020204" pitchFamily="34" charset="0"/>
                <a:ea typeface="微软雅黑" panose="020B0503020204020204" pitchFamily="34" charset="-122"/>
                <a:sym typeface="Calibri" panose="020F0502020204030204" pitchFamily="34" charset="0"/>
              </a:rPr>
              <a:t>演艺活动</a:t>
            </a:r>
            <a:endParaRPr lang="" altLang="zh-CN" sz="2000" b="1" dirty="0">
              <a:solidFill>
                <a:srgbClr val="202A36"/>
              </a:solidFill>
              <a:latin typeface="Arial" panose="020B0604020202020204" pitchFamily="34" charset="0"/>
              <a:ea typeface="微软雅黑" panose="020B0503020204020204" pitchFamily="34" charset="-122"/>
              <a:sym typeface="Calibri" panose="020F0502020204030204" pitchFamily="34" charset="0"/>
            </a:endParaRPr>
          </a:p>
        </p:txBody>
      </p:sp>
      <p:pic>
        <p:nvPicPr>
          <p:cNvPr id="44037" name="Picture 7"/>
          <p:cNvPicPr>
            <a:picLocks noChangeAspect="1"/>
          </p:cNvPicPr>
          <p:nvPr/>
        </p:nvPicPr>
        <p:blipFill>
          <a:blip r:embed="rId2"/>
          <a:stretch>
            <a:fillRect/>
          </a:stretch>
        </p:blipFill>
        <p:spPr>
          <a:xfrm>
            <a:off x="7981950" y="4327525"/>
            <a:ext cx="2927350" cy="1770063"/>
          </a:xfrm>
          <a:prstGeom prst="rect">
            <a:avLst/>
          </a:prstGeom>
          <a:noFill/>
          <a:ln w="9525">
            <a:noFill/>
          </a:ln>
        </p:spPr>
      </p:pic>
      <p:sp>
        <p:nvSpPr>
          <p:cNvPr id="44038" name="TextBox 2"/>
          <p:cNvSpPr txBox="1"/>
          <p:nvPr/>
        </p:nvSpPr>
        <p:spPr>
          <a:xfrm>
            <a:off x="2581275" y="4927600"/>
            <a:ext cx="4691063" cy="922338"/>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体育场馆为开展演艺活动提供便利条件，对于丰富市民娱乐生活生活，提升幸福感，有重要意义。</a:t>
            </a:r>
            <a:endParaRPr lang="en-US" altLang="zh-CN" dirty="0">
              <a:latin typeface="Calibri" panose="020F0502020204030204" pitchFamily="34" charset="0"/>
              <a:ea typeface="宋体" panose="02010600030101010101" pitchFamily="2" charset="-122"/>
            </a:endParaRPr>
          </a:p>
        </p:txBody>
      </p:sp>
      <p:sp>
        <p:nvSpPr>
          <p:cNvPr id="3" name="矩形 3"/>
          <p:cNvSpPr>
            <a:spLocks noChangeArrowheads="1"/>
          </p:cNvSpPr>
          <p:nvPr/>
        </p:nvSpPr>
        <p:spPr bwMode="auto">
          <a:xfrm>
            <a:off x="2724150" y="515938"/>
            <a:ext cx="16748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场馆运营</a:t>
            </a:r>
            <a:endParaRPr kumimoji="0" lang="zh-CN" alt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TextBox 2"/>
          <p:cNvSpPr txBox="1"/>
          <p:nvPr/>
        </p:nvSpPr>
        <p:spPr>
          <a:xfrm>
            <a:off x="2714625" y="1377950"/>
            <a:ext cx="8534400" cy="552450"/>
          </a:xfrm>
          <a:prstGeom prst="rect">
            <a:avLst/>
          </a:prstGeom>
          <a:noFill/>
          <a:ln w="9525">
            <a:noFill/>
          </a:ln>
        </p:spPr>
        <p:txBody>
          <a:bodyPr lIns="91386" tIns="45693" rIns="91386" bIns="45693" anchor="t">
            <a:spAutoFit/>
          </a:bodyPr>
          <a:p>
            <a:pPr algn="just">
              <a:lnSpc>
                <a:spcPct val="150000"/>
              </a:lnSpc>
            </a:pPr>
            <a:r>
              <a:rPr lang="zh-CN" altLang="en-US" sz="2000" b="1" dirty="0">
                <a:solidFill>
                  <a:srgbClr val="202A36"/>
                </a:solidFill>
                <a:latin typeface="微软雅黑" panose="020B0503020204020204" pitchFamily="34" charset="-122"/>
                <a:ea typeface="微软雅黑" panose="020B0503020204020204" pitchFamily="34" charset="-122"/>
              </a:rPr>
              <a:t>通过在当地组建爱奇体育俱乐部，带动城市运动风潮，推动体育产业发展</a:t>
            </a:r>
            <a:endParaRPr lang="zh-CN" altLang="en-US" sz="2000" b="1" dirty="0">
              <a:solidFill>
                <a:srgbClr val="202A36"/>
              </a:solidFill>
              <a:latin typeface="微软雅黑" panose="020B0503020204020204" pitchFamily="34" charset="-122"/>
              <a:ea typeface="微软雅黑" panose="020B0503020204020204" pitchFamily="34" charset="-122"/>
            </a:endParaRPr>
          </a:p>
        </p:txBody>
      </p:sp>
      <p:pic>
        <p:nvPicPr>
          <p:cNvPr id="46082" name="图片 1"/>
          <p:cNvPicPr preferRelativeResize="0"/>
          <p:nvPr/>
        </p:nvPicPr>
        <p:blipFill>
          <a:blip r:embed="rId1"/>
          <a:stretch>
            <a:fillRect/>
          </a:stretch>
        </p:blipFill>
        <p:spPr>
          <a:xfrm>
            <a:off x="7583488" y="3065463"/>
            <a:ext cx="4067175" cy="2216150"/>
          </a:xfrm>
          <a:prstGeom prst="rect">
            <a:avLst/>
          </a:prstGeom>
          <a:noFill/>
          <a:ln w="9525">
            <a:noFill/>
          </a:ln>
        </p:spPr>
      </p:pic>
      <p:sp>
        <p:nvSpPr>
          <p:cNvPr id="3" name="矩形 3"/>
          <p:cNvSpPr>
            <a:spLocks noChangeArrowheads="1"/>
          </p:cNvSpPr>
          <p:nvPr/>
        </p:nvSpPr>
        <p:spPr bwMode="auto">
          <a:xfrm>
            <a:off x="2714625" y="515938"/>
            <a:ext cx="35417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组建爱奇体育俱乐部</a:t>
            </a:r>
            <a:endParaRPr kumimoji="0" lang="zh-CN" alt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46084" name="矩形 1"/>
          <p:cNvSpPr/>
          <p:nvPr/>
        </p:nvSpPr>
        <p:spPr>
          <a:xfrm>
            <a:off x="2176463" y="2616200"/>
            <a:ext cx="5224462" cy="3414713"/>
          </a:xfrm>
          <a:prstGeom prst="rect">
            <a:avLst/>
          </a:prstGeom>
          <a:noFill/>
          <a:ln w="9525">
            <a:noFill/>
          </a:ln>
        </p:spPr>
        <p:txBody>
          <a:bodyPr anchor="t">
            <a:spAutoFit/>
          </a:bodyPr>
          <a:p>
            <a:pPr>
              <a:lnSpc>
                <a:spcPct val="150000"/>
              </a:lnSpc>
            </a:pPr>
            <a:r>
              <a:rPr lang="" altLang="en-US" dirty="0">
                <a:latin typeface="微软雅黑" panose="020B0503020204020204" pitchFamily="34" charset="-122"/>
                <a:ea typeface="微软雅黑" panose="020B0503020204020204" pitchFamily="34" charset="-122"/>
              </a:rPr>
              <a:t>通过在当地组建爱奇体育俱乐部，打造标志性运动品牌，带动当地全民健身风潮，也推动体育产业发展；营造良好全社会运动的风气，打造亮丽的体育风景线和城市名片。</a:t>
            </a:r>
            <a:endParaRPr lang="" altLang="zh-CN" dirty="0">
              <a:latin typeface="微软雅黑" panose="020B0503020204020204" pitchFamily="34" charset="-122"/>
              <a:ea typeface="微软雅黑" panose="020B0503020204020204" pitchFamily="34" charset="-122"/>
            </a:endParaRPr>
          </a:p>
          <a:p>
            <a:pPr>
              <a:lnSpc>
                <a:spcPct val="150000"/>
              </a:lnSpc>
            </a:pPr>
            <a:endParaRPr lang="" altLang="zh-CN" dirty="0">
              <a:latin typeface="微软雅黑" panose="020B0503020204020204" pitchFamily="34" charset="-122"/>
              <a:ea typeface="微软雅黑" panose="020B0503020204020204" pitchFamily="34" charset="-122"/>
            </a:endParaRPr>
          </a:p>
          <a:p>
            <a:pPr>
              <a:lnSpc>
                <a:spcPct val="150000"/>
              </a:lnSpc>
            </a:pPr>
            <a:r>
              <a:rPr lang="" altLang="en-US" dirty="0">
                <a:latin typeface="微软雅黑" panose="020B0503020204020204" pitchFamily="34" charset="-122"/>
                <a:ea typeface="微软雅黑" panose="020B0503020204020204" pitchFamily="34" charset="-122"/>
              </a:rPr>
              <a:t>通过各地爱奇体育俱乐部，组织举办区域性乃至全国性各类体育赛事，打造全国性精品赛事网络，掌握自有赛事</a:t>
            </a:r>
            <a:r>
              <a:rPr lang="" altLang="zh-CN" dirty="0">
                <a:latin typeface="微软雅黑" panose="020B0503020204020204" pitchFamily="34" charset="-122"/>
                <a:ea typeface="微软雅黑" panose="020B0503020204020204" pitchFamily="34" charset="-122"/>
              </a:rPr>
              <a:t>IP</a:t>
            </a:r>
            <a:r>
              <a:rPr lang="" altLang="en-US" dirty="0">
                <a:latin typeface="微软雅黑" panose="020B0503020204020204" pitchFamily="34" charset="-122"/>
                <a:ea typeface="微软雅黑" panose="020B0503020204020204" pitchFamily="34" charset="-122"/>
              </a:rPr>
              <a:t>。</a:t>
            </a:r>
            <a:endParaRPr lang="" altLang="zh-CN" dirty="0">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 name="矩形 3"/>
          <p:cNvSpPr>
            <a:spLocks noChangeArrowheads="1"/>
          </p:cNvSpPr>
          <p:nvPr/>
        </p:nvSpPr>
        <p:spPr bwMode="auto">
          <a:xfrm>
            <a:off x="2724150" y="515938"/>
            <a:ext cx="652938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连锁化经营，低成本高效益的推广模式</a:t>
            </a:r>
            <a:endParaRPr kumimoji="0" lang="zh-CN" alt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32" name="TextBox 2"/>
          <p:cNvSpPr txBox="1"/>
          <p:nvPr/>
        </p:nvSpPr>
        <p:spPr>
          <a:xfrm>
            <a:off x="2670175" y="1452563"/>
            <a:ext cx="2538413" cy="4891087"/>
          </a:xfrm>
          <a:prstGeom prst="rect">
            <a:avLst/>
          </a:prstGeom>
          <a:noFill/>
          <a:ln w="9525">
            <a:noFill/>
          </a:ln>
        </p:spPr>
        <p:txBody>
          <a:bodyPr lIns="91386" tIns="45693" rIns="91386" bIns="45693" anchor="t">
            <a:spAutoFit/>
          </a:bodyPr>
          <a:p>
            <a:pPr>
              <a:lnSpc>
                <a:spcPct val="150000"/>
              </a:lnSpc>
            </a:pPr>
            <a:r>
              <a:rPr lang="zh-CN" altLang="en-US" sz="1600" dirty="0">
                <a:solidFill>
                  <a:srgbClr val="202A36"/>
                </a:solidFill>
                <a:latin typeface="微软雅黑" panose="020B0503020204020204" pitchFamily="34" charset="-122"/>
                <a:ea typeface="微软雅黑" panose="020B0503020204020204" pitchFamily="34" charset="-122"/>
              </a:rPr>
              <a:t>将创新球场连锁管理的方法及理念引入到体育场馆的管理中，大大提高了场馆的运营效率。通过连锁经营的模式，将场馆服务标准化，可以迅速将团队较为成熟完善的管理制度、运营经验、培训机制进行复制，充分发挥规模效应，在场馆所在地建立团队，迅速融入当地环境，降低成本，提高效率，为场馆运营提供保障。</a:t>
            </a:r>
            <a:endParaRPr lang="zh-CN" altLang="en-US" sz="1600" dirty="0">
              <a:solidFill>
                <a:srgbClr val="202A36"/>
              </a:solidFill>
              <a:latin typeface="微软雅黑" panose="020B0503020204020204" pitchFamily="34" charset="-122"/>
              <a:ea typeface="微软雅黑" panose="020B0503020204020204" pitchFamily="34" charset="-122"/>
            </a:endParaRPr>
          </a:p>
        </p:txBody>
      </p:sp>
      <p:pic>
        <p:nvPicPr>
          <p:cNvPr id="48131" name="图片 1" descr="地图"/>
          <p:cNvPicPr>
            <a:picLocks noChangeAspect="1"/>
          </p:cNvPicPr>
          <p:nvPr/>
        </p:nvPicPr>
        <p:blipFill>
          <a:blip r:embed="rId1"/>
          <a:stretch>
            <a:fillRect/>
          </a:stretch>
        </p:blipFill>
        <p:spPr>
          <a:xfrm>
            <a:off x="5381625" y="1568450"/>
            <a:ext cx="5864225" cy="4851400"/>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ppt_x</p:attrName>
                                        </p:attrNameLst>
                                      </p:cBhvr>
                                      <p:tavLst>
                                        <p:tav tm="0">
                                          <p:val>
                                            <p:strVal val="#ppt_x"/>
                                          </p:val>
                                        </p:tav>
                                        <p:tav tm="100000">
                                          <p:val>
                                            <p:strVal val="#ppt_x"/>
                                          </p:val>
                                        </p:tav>
                                      </p:tavLst>
                                    </p:anim>
                                    <p:anim calcmode="lin" valueType="num">
                                      <p:cBhvr>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a:spLocks noChangeArrowheads="1"/>
          </p:cNvSpPr>
          <p:nvPr/>
        </p:nvSpPr>
        <p:spPr bwMode="auto">
          <a:xfrm>
            <a:off x="2706688"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广州爱奇体育</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50178" name="TextBox 20"/>
          <p:cNvSpPr/>
          <p:nvPr/>
        </p:nvSpPr>
        <p:spPr>
          <a:xfrm>
            <a:off x="2249488" y="2738438"/>
            <a:ext cx="4608512" cy="492125"/>
          </a:xfrm>
          <a:prstGeom prst="rect">
            <a:avLst/>
          </a:prstGeom>
          <a:noFill/>
          <a:ln w="9525">
            <a:noFill/>
          </a:ln>
        </p:spPr>
        <p:txBody>
          <a:bodyPr anchor="t">
            <a:spAutoFit/>
          </a:bodyPr>
          <a:p>
            <a:pPr marL="342900" indent="-342900">
              <a:lnSpc>
                <a:spcPct val="130000"/>
              </a:lnSpc>
              <a:buFont typeface="Wingdings" panose="05000000000000000000" pitchFamily="2" charset="2"/>
              <a:buChar char=""/>
            </a:pPr>
            <a:r>
              <a:rPr lang="zh-CN" altLang="en-US" sz="2000" dirty="0">
                <a:solidFill>
                  <a:srgbClr val="14171B"/>
                </a:solidFill>
                <a:latin typeface="微软雅黑" panose="020B0503020204020204" pitchFamily="34" charset="-122"/>
                <a:ea typeface="微软雅黑" panose="020B0503020204020204" pitchFamily="34" charset="-122"/>
                <a:sym typeface="华康俪金黑W8(P)" pitchFamily="34" charset="-122"/>
              </a:rPr>
              <a:t>合理规划实现可持续经营</a:t>
            </a:r>
            <a:endParaRPr lang="zh-CN" altLang="en-US" sz="2000" dirty="0">
              <a:solidFill>
                <a:srgbClr val="14171B"/>
              </a:solidFill>
              <a:latin typeface="微软雅黑" panose="020B0503020204020204" pitchFamily="34" charset="-122"/>
              <a:ea typeface="微软雅黑" panose="020B0503020204020204" pitchFamily="34" charset="-122"/>
              <a:sym typeface="华康俪金黑W8(P)" pitchFamily="34" charset="-122"/>
            </a:endParaRPr>
          </a:p>
        </p:txBody>
      </p:sp>
      <p:sp>
        <p:nvSpPr>
          <p:cNvPr id="50179" name="文本框 6"/>
          <p:cNvSpPr txBox="1"/>
          <p:nvPr/>
        </p:nvSpPr>
        <p:spPr>
          <a:xfrm>
            <a:off x="2566988" y="3470275"/>
            <a:ext cx="3957637" cy="2306638"/>
          </a:xfrm>
          <a:prstGeom prst="rect">
            <a:avLst/>
          </a:prstGeom>
          <a:noFill/>
          <a:ln w="9525">
            <a:noFill/>
          </a:ln>
        </p:spPr>
        <p:txBody>
          <a:bodyPr anchor="t">
            <a:spAutoFit/>
          </a:bodyPr>
          <a:p>
            <a:r>
              <a:rPr lang="zh-CN" altLang="en-US" dirty="0">
                <a:latin typeface="微软雅黑" panose="020B0503020204020204" pitchFamily="34" charset="-122"/>
                <a:ea typeface="微软雅黑" panose="020B0503020204020204" pitchFamily="34" charset="-122"/>
              </a:rPr>
              <a:t>随着人们的需求日益多样化，单一的产品或服务已经不能满足人们的消费需求。因此文化体育场馆的后期运营规划应该改变单一的文化体育产品及服务供给思维，提供包括创意产品、娱乐休闲、养生保健、教育培训等在内的多元化服务内容和产品，真正实现可持续经营的良性运转。</a:t>
            </a:r>
            <a:endParaRPr lang="zh-CN" altLang="en-US" dirty="0">
              <a:latin typeface="微软雅黑" panose="020B0503020204020204" pitchFamily="34" charset="-122"/>
              <a:ea typeface="微软雅黑" panose="020B0503020204020204" pitchFamily="34" charset="-122"/>
            </a:endParaRPr>
          </a:p>
        </p:txBody>
      </p:sp>
      <p:pic>
        <p:nvPicPr>
          <p:cNvPr id="50180" name="图片 2"/>
          <p:cNvPicPr preferRelativeResize="0"/>
          <p:nvPr/>
        </p:nvPicPr>
        <p:blipFill>
          <a:blip r:embed="rId1"/>
          <a:stretch>
            <a:fillRect/>
          </a:stretch>
        </p:blipFill>
        <p:spPr>
          <a:xfrm>
            <a:off x="7639050" y="2933700"/>
            <a:ext cx="3981450" cy="2271713"/>
          </a:xfrm>
          <a:prstGeom prst="rect">
            <a:avLst/>
          </a:prstGeom>
          <a:noFill/>
          <a:ln w="9525">
            <a:noFill/>
          </a:ln>
        </p:spPr>
      </p:pic>
      <p:sp>
        <p:nvSpPr>
          <p:cNvPr id="3" name="矩形 3"/>
          <p:cNvSpPr>
            <a:spLocks noChangeArrowheads="1"/>
          </p:cNvSpPr>
          <p:nvPr/>
        </p:nvSpPr>
        <p:spPr bwMode="auto">
          <a:xfrm>
            <a:off x="2706688" y="1789113"/>
            <a:ext cx="1682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rPr>
              <a:t>运营经验</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 name="矩形 3"/>
          <p:cNvSpPr>
            <a:spLocks noChangeArrowheads="1"/>
          </p:cNvSpPr>
          <p:nvPr/>
        </p:nvSpPr>
        <p:spPr bwMode="auto">
          <a:xfrm>
            <a:off x="2724150" y="515938"/>
            <a:ext cx="54086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多样化经营，实现场馆良性运转</a:t>
            </a:r>
            <a:endParaRPr kumimoji="0" lang="zh-CN" alt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32" name="TextBox 2"/>
          <p:cNvSpPr txBox="1"/>
          <p:nvPr/>
        </p:nvSpPr>
        <p:spPr>
          <a:xfrm>
            <a:off x="2670175" y="1452563"/>
            <a:ext cx="8515350" cy="3044825"/>
          </a:xfrm>
          <a:prstGeom prst="rect">
            <a:avLst/>
          </a:prstGeom>
          <a:noFill/>
          <a:ln w="9525">
            <a:noFill/>
          </a:ln>
        </p:spPr>
        <p:txBody>
          <a:bodyPr lIns="91386" tIns="45693" rIns="91386" bIns="45693" anchor="t">
            <a:spAutoFit/>
          </a:bodyPr>
          <a:p>
            <a:pPr>
              <a:lnSpc>
                <a:spcPct val="150000"/>
              </a:lnSpc>
            </a:pPr>
            <a:r>
              <a:rPr lang="zh-CN" altLang="en-US" sz="1600" dirty="0">
                <a:solidFill>
                  <a:srgbClr val="202A36"/>
                </a:solidFill>
                <a:latin typeface="微软雅黑" panose="020B0503020204020204" pitchFamily="34" charset="-122"/>
                <a:ea typeface="微软雅黑" panose="020B0503020204020204" pitchFamily="34" charset="-122"/>
              </a:rPr>
              <a:t>在开展丰富的体育赛事、体育活动的基础上，进行多样化经营，深度挖掘体育场馆的营收能力，改变单一的体育产品及服务供给思维，提供包括娱乐休闲、养生保健、教育培训等在内的多元化服务，真正实现可持续经营的良性运转。</a:t>
            </a:r>
            <a:endParaRPr lang="zh-CN" altLang="en-US" sz="1600" dirty="0">
              <a:solidFill>
                <a:srgbClr val="202A36"/>
              </a:solidFill>
              <a:latin typeface="微软雅黑" panose="020B0503020204020204" pitchFamily="34" charset="-122"/>
              <a:ea typeface="微软雅黑" panose="020B0503020204020204" pitchFamily="34" charset="-122"/>
            </a:endParaRPr>
          </a:p>
          <a:p>
            <a:pPr>
              <a:lnSpc>
                <a:spcPct val="150000"/>
              </a:lnSpc>
            </a:pPr>
            <a:endParaRPr lang="zh-CN" altLang="en-US" sz="1600" dirty="0">
              <a:solidFill>
                <a:srgbClr val="202A36"/>
              </a:solidFill>
              <a:latin typeface="微软雅黑" panose="020B0503020204020204" pitchFamily="34" charset="-122"/>
              <a:ea typeface="微软雅黑" panose="020B0503020204020204" pitchFamily="34" charset="-122"/>
            </a:endParaRPr>
          </a:p>
          <a:p>
            <a:pPr>
              <a:lnSpc>
                <a:spcPct val="150000"/>
              </a:lnSpc>
            </a:pPr>
            <a:r>
              <a:rPr lang="zh-CN" altLang="en-US" sz="1600" dirty="0">
                <a:solidFill>
                  <a:srgbClr val="202A36"/>
                </a:solidFill>
                <a:latin typeface="微软雅黑" panose="020B0503020204020204" pitchFamily="34" charset="-122"/>
                <a:ea typeface="微软雅黑" panose="020B0503020204020204" pitchFamily="34" charset="-122"/>
              </a:rPr>
              <a:t>运营内容包含但不仅限于各类各级别赛事运营、健身服务、专业训练服务、演艺活动、体育培训、会展会务、物业租赁、公司活动、广告无形资产开发等。我司本着“携手合作，互利共赢”的原则，与国际足联、国际曲联、国际田联、巴西足球联合会、中国足协、广东足协、广州市足协及其他国际体育和商会组织保持着良好的合作关系，为赛事资源引入提供有力保障。</a:t>
            </a:r>
            <a:endParaRPr lang="zh-CN" altLang="en-US" sz="1600" dirty="0">
              <a:solidFill>
                <a:srgbClr val="202A36"/>
              </a:solidFill>
              <a:latin typeface="微软雅黑" panose="020B0503020204020204" pitchFamily="34" charset="-122"/>
              <a:ea typeface="微软雅黑" panose="020B0503020204020204" pitchFamily="34" charset="-122"/>
            </a:endParaRPr>
          </a:p>
        </p:txBody>
      </p:sp>
      <p:pic>
        <p:nvPicPr>
          <p:cNvPr id="52227" name="图片 4" descr="ddd1b56318e30e40299c93960f84cd2e"/>
          <p:cNvPicPr>
            <a:picLocks noChangeAspect="1"/>
          </p:cNvPicPr>
          <p:nvPr/>
        </p:nvPicPr>
        <p:blipFill>
          <a:blip r:embed="rId1"/>
          <a:stretch>
            <a:fillRect/>
          </a:stretch>
        </p:blipFill>
        <p:spPr>
          <a:xfrm>
            <a:off x="7380288" y="4203700"/>
            <a:ext cx="4860925" cy="2667000"/>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ppt_x</p:attrName>
                                        </p:attrNameLst>
                                      </p:cBhvr>
                                      <p:tavLst>
                                        <p:tav tm="0">
                                          <p:val>
                                            <p:strVal val="#ppt_x"/>
                                          </p:val>
                                        </p:tav>
                                        <p:tav tm="100000">
                                          <p:val>
                                            <p:strVal val="#ppt_x"/>
                                          </p:val>
                                        </p:tav>
                                      </p:tavLst>
                                    </p:anim>
                                    <p:anim calcmode="lin" valueType="num">
                                      <p:cBhvr>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clrChange>
              <a:clrFrom>
                <a:srgbClr val="FFFFFF"/>
              </a:clrFrom>
              <a:clrTo>
                <a:srgbClr val="FFFFFF">
                  <a:alpha val="0"/>
                </a:srgbClr>
              </a:clrTo>
            </a:clrChange>
          </a:blip>
          <a:srcRect b="9206"/>
          <a:stretch>
            <a:fillRect/>
          </a:stretch>
        </p:blipFill>
        <p:spPr>
          <a:xfrm>
            <a:off x="1714500" y="-298450"/>
            <a:ext cx="8975725" cy="5434013"/>
          </a:xfrm>
          <a:prstGeom prst="rect">
            <a:avLst/>
          </a:prstGeom>
          <a:noFill/>
          <a:ln w="9525">
            <a:noFill/>
          </a:ln>
        </p:spPr>
      </p:pic>
      <p:sp>
        <p:nvSpPr>
          <p:cNvPr id="6" name="矩形 5"/>
          <p:cNvSpPr/>
          <p:nvPr/>
        </p:nvSpPr>
        <p:spPr>
          <a:xfrm>
            <a:off x="4322763" y="4937125"/>
            <a:ext cx="1004887" cy="368300"/>
          </a:xfrm>
          <a:prstGeom prst="rect">
            <a:avLst/>
          </a:prstGeom>
          <a:noFill/>
          <a:ln w="9525">
            <a:noFill/>
          </a:ln>
        </p:spPr>
        <p:txBody>
          <a:bodyPr wrap="none" anchor="t">
            <a:spAutoFit/>
          </a:bodyPr>
          <a:p>
            <a:pPr algn="ctr"/>
            <a:r>
              <a:rPr lang="en-US" altLang="zh-CN" dirty="0">
                <a:solidFill>
                  <a:srgbClr val="202A36"/>
                </a:solidFill>
                <a:latin typeface="微软雅黑" panose="020B0503020204020204" pitchFamily="34" charset="-122"/>
                <a:ea typeface="微软雅黑" panose="020B0503020204020204" pitchFamily="34" charset="-122"/>
              </a:rPr>
              <a:t>01/</a:t>
            </a:r>
            <a:r>
              <a:rPr lang="zh-CN" altLang="en-US" dirty="0">
                <a:solidFill>
                  <a:srgbClr val="202A36"/>
                </a:solidFill>
                <a:latin typeface="微软雅黑" panose="020B0503020204020204" pitchFamily="34" charset="-122"/>
                <a:ea typeface="微软雅黑" panose="020B0503020204020204" pitchFamily="34" charset="-122"/>
              </a:rPr>
              <a:t>由来</a:t>
            </a:r>
            <a:endParaRPr lang="zh-CN" altLang="en-US" dirty="0">
              <a:solidFill>
                <a:srgbClr val="202A36"/>
              </a:solidFill>
              <a:latin typeface="微软雅黑" panose="020B0503020204020204" pitchFamily="34" charset="-122"/>
              <a:ea typeface="微软雅黑" panose="020B0503020204020204" pitchFamily="34" charset="-122"/>
            </a:endParaRPr>
          </a:p>
        </p:txBody>
      </p:sp>
      <p:sp>
        <p:nvSpPr>
          <p:cNvPr id="8" name="矩形 7"/>
          <p:cNvSpPr/>
          <p:nvPr/>
        </p:nvSpPr>
        <p:spPr>
          <a:xfrm>
            <a:off x="5630863" y="4937125"/>
            <a:ext cx="1096962" cy="644525"/>
          </a:xfrm>
          <a:prstGeom prst="rect">
            <a:avLst/>
          </a:prstGeom>
          <a:noFill/>
          <a:ln w="9525">
            <a:noFill/>
          </a:ln>
        </p:spPr>
        <p:txBody>
          <a:bodyPr wrap="none" anchor="t">
            <a:spAutoFit/>
          </a:bodyPr>
          <a:p>
            <a:pPr algn="ctr"/>
            <a:r>
              <a:rPr lang="en-US" altLang="zh-CN" dirty="0">
                <a:solidFill>
                  <a:srgbClr val="202A36"/>
                </a:solidFill>
                <a:latin typeface="微软雅黑" panose="020B0503020204020204" pitchFamily="34" charset="-122"/>
                <a:ea typeface="微软雅黑" panose="020B0503020204020204" pitchFamily="34" charset="-122"/>
              </a:rPr>
              <a:t>02/</a:t>
            </a:r>
            <a:r>
              <a:rPr lang="zh-CN" altLang="en-US" dirty="0">
                <a:solidFill>
                  <a:srgbClr val="202A36"/>
                </a:solidFill>
                <a:latin typeface="微软雅黑" panose="020B0503020204020204" pitchFamily="34" charset="-122"/>
                <a:ea typeface="微软雅黑" panose="020B0503020204020204" pitchFamily="34" charset="-122"/>
              </a:rPr>
              <a:t>民营</a:t>
            </a:r>
            <a:endParaRPr lang="zh-CN" altLang="en-US" dirty="0">
              <a:solidFill>
                <a:srgbClr val="202A36"/>
              </a:solidFill>
              <a:latin typeface="微软雅黑" panose="020B0503020204020204" pitchFamily="34" charset="-122"/>
              <a:ea typeface="微软雅黑" panose="020B0503020204020204" pitchFamily="34" charset="-122"/>
            </a:endParaRPr>
          </a:p>
          <a:p>
            <a:pPr algn="ctr"/>
            <a:r>
              <a:rPr lang="zh-CN" altLang="en-US" dirty="0">
                <a:solidFill>
                  <a:srgbClr val="202A36"/>
                </a:solidFill>
                <a:latin typeface="微软雅黑" panose="020B0503020204020204" pitchFamily="34" charset="-122"/>
                <a:ea typeface="微软雅黑" panose="020B0503020204020204" pitchFamily="34" charset="-122"/>
              </a:rPr>
              <a:t>企业运营</a:t>
            </a:r>
            <a:endParaRPr lang="zh-CN" altLang="en-US" dirty="0">
              <a:solidFill>
                <a:srgbClr val="202A36"/>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4224728" y="3700320"/>
            <a:ext cx="1086966" cy="1090120"/>
            <a:chOff x="4584701" y="522287"/>
            <a:chExt cx="2744788" cy="2752726"/>
          </a:xfrm>
          <a:solidFill>
            <a:srgbClr val="202A36"/>
          </a:solidFill>
        </p:grpSpPr>
        <p:sp>
          <p:nvSpPr>
            <p:cNvPr id="40" name="Oval 5"/>
            <p:cNvSpPr>
              <a:spLocks noChangeArrowheads="1"/>
            </p:cNvSpPr>
            <p:nvPr/>
          </p:nvSpPr>
          <p:spPr bwMode="auto">
            <a:xfrm>
              <a:off x="4837113" y="774700"/>
              <a:ext cx="2238375" cy="2246313"/>
            </a:xfrm>
            <a:prstGeom prst="ellipse">
              <a:avLst/>
            </a:prstGeom>
            <a:grp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 name="Freeform 6"/>
            <p:cNvSpPr>
              <a:spLocks noEditPoints="1"/>
            </p:cNvSpPr>
            <p:nvPr/>
          </p:nvSpPr>
          <p:spPr bwMode="auto">
            <a:xfrm>
              <a:off x="4584701" y="522287"/>
              <a:ext cx="2744788" cy="2752726"/>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grpSp>
      <p:grpSp>
        <p:nvGrpSpPr>
          <p:cNvPr id="46" name="组合 45"/>
          <p:cNvGrpSpPr/>
          <p:nvPr/>
        </p:nvGrpSpPr>
        <p:grpSpPr>
          <a:xfrm>
            <a:off x="5624803" y="3700320"/>
            <a:ext cx="1086962" cy="1090120"/>
            <a:chOff x="4584701" y="522287"/>
            <a:chExt cx="2744788" cy="2752726"/>
          </a:xfrm>
          <a:solidFill>
            <a:srgbClr val="202A36"/>
          </a:solidFill>
        </p:grpSpPr>
        <p:sp>
          <p:nvSpPr>
            <p:cNvPr id="47" name="Oval 5"/>
            <p:cNvSpPr>
              <a:spLocks noChangeArrowheads="1"/>
            </p:cNvSpPr>
            <p:nvPr/>
          </p:nvSpPr>
          <p:spPr bwMode="auto">
            <a:xfrm>
              <a:off x="4837113" y="774700"/>
              <a:ext cx="2238375" cy="2246313"/>
            </a:xfrm>
            <a:prstGeom prst="ellipse">
              <a:avLst/>
            </a:prstGeom>
            <a:grp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8" name="Freeform 6"/>
            <p:cNvSpPr>
              <a:spLocks noEditPoints="1"/>
            </p:cNvSpPr>
            <p:nvPr/>
          </p:nvSpPr>
          <p:spPr bwMode="auto">
            <a:xfrm>
              <a:off x="4584701" y="522287"/>
              <a:ext cx="2744788" cy="2752726"/>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grpSp>
      <p:grpSp>
        <p:nvGrpSpPr>
          <p:cNvPr id="11" name="组合 10"/>
          <p:cNvGrpSpPr/>
          <p:nvPr/>
        </p:nvGrpSpPr>
        <p:grpSpPr>
          <a:xfrm>
            <a:off x="0" y="2851150"/>
            <a:ext cx="12192000" cy="485775"/>
            <a:chOff x="0" y="4845037"/>
            <a:chExt cx="12192000" cy="486210"/>
          </a:xfrm>
        </p:grpSpPr>
        <p:sp>
          <p:nvSpPr>
            <p:cNvPr id="67" name="圆角矩形 66"/>
            <p:cNvSpPr/>
            <p:nvPr/>
          </p:nvSpPr>
          <p:spPr>
            <a:xfrm>
              <a:off x="4866005" y="4845037"/>
              <a:ext cx="3100388" cy="486210"/>
            </a:xfrm>
            <a:prstGeom prst="roundRect">
              <a:avLst/>
            </a:prstGeom>
            <a:solidFill>
              <a:srgbClr val="202A36"/>
            </a:solidFill>
            <a:ln>
              <a:solidFill>
                <a:srgbClr val="202A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bg1"/>
                </a:solidFill>
                <a:effectLst/>
                <a:uLnTx/>
                <a:uFillTx/>
                <a:latin typeface="+mn-lt"/>
                <a:ea typeface="+mn-ea"/>
                <a:cs typeface="+mn-cs"/>
              </a:endParaRPr>
            </a:p>
          </p:txBody>
        </p:sp>
        <p:cxnSp>
          <p:nvCxnSpPr>
            <p:cNvPr id="68" name="直接连接符 67"/>
            <p:cNvCxnSpPr/>
            <p:nvPr/>
          </p:nvCxnSpPr>
          <p:spPr>
            <a:xfrm>
              <a:off x="0" y="5083375"/>
              <a:ext cx="4454525" cy="4767"/>
            </a:xfrm>
            <a:prstGeom prst="line">
              <a:avLst/>
            </a:prstGeom>
            <a:ln>
              <a:solidFill>
                <a:srgbClr val="202A36"/>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561263" y="5083375"/>
              <a:ext cx="4630737" cy="0"/>
            </a:xfrm>
            <a:prstGeom prst="line">
              <a:avLst/>
            </a:prstGeom>
            <a:ln>
              <a:solidFill>
                <a:srgbClr val="202A36"/>
              </a:solidFill>
            </a:ln>
          </p:spPr>
          <p:style>
            <a:lnRef idx="1">
              <a:schemeClr val="accent1"/>
            </a:lnRef>
            <a:fillRef idx="0">
              <a:schemeClr val="accent1"/>
            </a:fillRef>
            <a:effectRef idx="0">
              <a:schemeClr val="accent1"/>
            </a:effectRef>
            <a:fontRef idx="minor">
              <a:schemeClr val="tx1"/>
            </a:fontRef>
          </p:style>
        </p:cxnSp>
      </p:grpSp>
      <p:sp>
        <p:nvSpPr>
          <p:cNvPr id="32" name="TextBox 59"/>
          <p:cNvSpPr txBox="1"/>
          <p:nvPr/>
        </p:nvSpPr>
        <p:spPr>
          <a:xfrm flipH="1">
            <a:off x="4781550" y="2838450"/>
            <a:ext cx="3313113" cy="461963"/>
          </a:xfrm>
          <a:prstGeom prst="rect">
            <a:avLst/>
          </a:prstGeom>
          <a:noFill/>
          <a:ln w="9525">
            <a:noFill/>
          </a:ln>
        </p:spPr>
        <p:txBody>
          <a:bodyPr anchor="t">
            <a:spAutoFit/>
          </a:bodyPr>
          <a:p>
            <a:pPr algn="ctr" eaLnBrk="0" hangingPunct="0"/>
            <a:r>
              <a:rPr lang="zh-CN" altLang="en-US" sz="2400" b="1" dirty="0">
                <a:solidFill>
                  <a:schemeClr val="bg1"/>
                </a:solidFill>
                <a:latin typeface="微软雅黑" panose="020B0503020204020204" pitchFamily="34" charset="-122"/>
                <a:ea typeface="微软雅黑" panose="020B0503020204020204" pitchFamily="34" charset="-122"/>
              </a:rPr>
              <a:t>目录 </a:t>
            </a:r>
            <a:r>
              <a:rPr lang="en-US" altLang="zh-CN" sz="2400" b="1" dirty="0">
                <a:solidFill>
                  <a:schemeClr val="bg1"/>
                </a:solidFill>
                <a:latin typeface="微软雅黑" panose="020B0503020204020204" pitchFamily="34" charset="-122"/>
                <a:ea typeface="微软雅黑" panose="020B0503020204020204" pitchFamily="34" charset="-122"/>
              </a:rPr>
              <a:t>/ </a:t>
            </a:r>
            <a:r>
              <a:rPr lang="en-US" altLang="zh-CN" sz="2400" dirty="0">
                <a:solidFill>
                  <a:schemeClr val="bg1"/>
                </a:solidFill>
                <a:latin typeface="微软雅黑" panose="020B0503020204020204" pitchFamily="34" charset="-122"/>
                <a:ea typeface="微软雅黑" panose="020B0503020204020204" pitchFamily="34" charset="-122"/>
              </a:rPr>
              <a:t>CONTENTS</a:t>
            </a:r>
            <a:endParaRPr lang="en-US" altLang="ko-KR" sz="2400" dirty="0">
              <a:solidFill>
                <a:schemeClr val="bg1"/>
              </a:solidFill>
              <a:latin typeface="微软雅黑" panose="020B0503020204020204" pitchFamily="34" charset="-122"/>
              <a:ea typeface="微软雅黑" panose="020B0503020204020204" pitchFamily="34" charset="-122"/>
            </a:endParaRPr>
          </a:p>
        </p:txBody>
      </p:sp>
      <p:sp>
        <p:nvSpPr>
          <p:cNvPr id="38" name="任意多边形 37"/>
          <p:cNvSpPr/>
          <p:nvPr/>
        </p:nvSpPr>
        <p:spPr>
          <a:xfrm>
            <a:off x="947738" y="1666875"/>
            <a:ext cx="984250" cy="606425"/>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9" name="任意多边形 38"/>
          <p:cNvSpPr/>
          <p:nvPr/>
        </p:nvSpPr>
        <p:spPr>
          <a:xfrm>
            <a:off x="9512300" y="758825"/>
            <a:ext cx="1177925" cy="723900"/>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2" name="任意多边形 41"/>
          <p:cNvSpPr/>
          <p:nvPr/>
        </p:nvSpPr>
        <p:spPr>
          <a:xfrm>
            <a:off x="10318750" y="2327275"/>
            <a:ext cx="633413" cy="390525"/>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470" name="Freeform 12"/>
          <p:cNvSpPr>
            <a:spLocks noEditPoints="1"/>
          </p:cNvSpPr>
          <p:nvPr/>
        </p:nvSpPr>
        <p:spPr>
          <a:xfrm>
            <a:off x="4470400" y="3935413"/>
            <a:ext cx="574675" cy="612775"/>
          </a:xfrm>
          <a:custGeom>
            <a:avLst/>
            <a:gdLst/>
            <a:ahLst/>
            <a:cxnLst>
              <a:cxn ang="0">
                <a:pos x="327251729" y="751377647"/>
              </a:cxn>
              <a:cxn ang="0">
                <a:pos x="829724754" y="162112674"/>
              </a:cxn>
              <a:cxn ang="0">
                <a:pos x="858070037" y="290772966"/>
              </a:cxn>
              <a:cxn ang="0">
                <a:pos x="865800860" y="458031667"/>
              </a:cxn>
              <a:cxn ang="0">
                <a:pos x="870953672" y="630436395"/>
              </a:cxn>
              <a:cxn ang="0">
                <a:pos x="827148348" y="807988753"/>
              </a:cxn>
              <a:cxn ang="0">
                <a:pos x="698308782" y="982966494"/>
              </a:cxn>
              <a:cxn ang="0">
                <a:pos x="443207660" y="581545933"/>
              </a:cxn>
              <a:cxn ang="0">
                <a:pos x="316944499" y="506922129"/>
              </a:cxn>
              <a:cxn ang="0">
                <a:pos x="322098917" y="535228484"/>
              </a:cxn>
              <a:cxn ang="0">
                <a:pos x="448360472" y="607277670"/>
              </a:cxn>
              <a:cxn ang="0">
                <a:pos x="443207660" y="581545933"/>
              </a:cxn>
              <a:cxn ang="0">
                <a:pos x="742114106" y="349957086"/>
              </a:cxn>
              <a:cxn ang="0">
                <a:pos x="677694323" y="321650731"/>
              </a:cxn>
              <a:cxn ang="0">
                <a:pos x="440631254" y="180125372"/>
              </a:cxn>
              <a:cxn ang="0">
                <a:pos x="381364282" y="138953950"/>
              </a:cxn>
              <a:cxn ang="0">
                <a:pos x="440631254" y="180125372"/>
              </a:cxn>
              <a:cxn ang="0">
                <a:pos x="525663891" y="100355541"/>
              </a:cxn>
              <a:cxn ang="0">
                <a:pos x="497320213" y="164685687"/>
              </a:cxn>
              <a:cxn ang="0">
                <a:pos x="664810687" y="265041229"/>
              </a:cxn>
              <a:cxn ang="0">
                <a:pos x="706039605" y="205857109"/>
              </a:cxn>
              <a:cxn ang="0">
                <a:pos x="664810687" y="265041229"/>
              </a:cxn>
              <a:cxn ang="0">
                <a:pos x="641619822" y="141526963"/>
              </a:cxn>
              <a:cxn ang="0">
                <a:pos x="582354456" y="182698385"/>
              </a:cxn>
              <a:cxn ang="0">
                <a:pos x="468974931" y="537801498"/>
              </a:cxn>
              <a:cxn ang="0">
                <a:pos x="342713376" y="463177694"/>
              </a:cxn>
              <a:cxn ang="0">
                <a:pos x="347866188" y="488909431"/>
              </a:cxn>
              <a:cxn ang="0">
                <a:pos x="474129348" y="563533235"/>
              </a:cxn>
              <a:cxn ang="0">
                <a:pos x="468974931" y="537801498"/>
              </a:cxn>
              <a:cxn ang="0">
                <a:pos x="404555148" y="267614242"/>
              </a:cxn>
              <a:cxn ang="0">
                <a:pos x="479282160" y="501776102"/>
              </a:cxn>
              <a:cxn ang="0">
                <a:pos x="572047226" y="231588847"/>
              </a:cxn>
              <a:cxn ang="0">
                <a:pos x="350442594" y="612423697"/>
              </a:cxn>
              <a:cxn ang="0">
                <a:pos x="332406146" y="555814195"/>
              </a:cxn>
            </a:cxnLst>
            <a:pathLst>
              <a:path w="358" h="382">
                <a:moveTo>
                  <a:pt x="131" y="382"/>
                </a:moveTo>
                <a:cubicBezTo>
                  <a:pt x="135" y="352"/>
                  <a:pt x="135" y="320"/>
                  <a:pt x="127" y="292"/>
                </a:cubicBezTo>
                <a:cubicBezTo>
                  <a:pt x="0" y="220"/>
                  <a:pt x="33"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w="9525">
            <a:noFill/>
          </a:ln>
        </p:spPr>
        <p:txBody>
          <a:bodyPr/>
          <a:p>
            <a:endParaRPr lang="zh-CN" altLang="en-US"/>
          </a:p>
        </p:txBody>
      </p:sp>
      <p:sp>
        <p:nvSpPr>
          <p:cNvPr id="3" name="人"/>
          <p:cNvSpPr/>
          <p:nvPr/>
        </p:nvSpPr>
        <p:spPr bwMode="auto">
          <a:xfrm>
            <a:off x="5881688" y="3944938"/>
            <a:ext cx="593725" cy="593725"/>
          </a:xfrm>
          <a:custGeom>
            <a:avLst/>
            <a:gdLst/>
            <a:ahLst/>
            <a:cxnLst/>
            <a:rect l="0" t="0" r="r" b="b"/>
            <a:pathLst>
              <a:path w="4741862" h="3833813">
                <a:moveTo>
                  <a:pt x="247650" y="2000250"/>
                </a:moveTo>
                <a:lnTo>
                  <a:pt x="1016000" y="2000250"/>
                </a:lnTo>
                <a:lnTo>
                  <a:pt x="1030288" y="2003425"/>
                </a:lnTo>
                <a:lnTo>
                  <a:pt x="1041400" y="2012950"/>
                </a:lnTo>
                <a:lnTo>
                  <a:pt x="1050925" y="2020888"/>
                </a:lnTo>
                <a:lnTo>
                  <a:pt x="1054100" y="2036763"/>
                </a:lnTo>
                <a:lnTo>
                  <a:pt x="1050925" y="2051051"/>
                </a:lnTo>
                <a:lnTo>
                  <a:pt x="1041400" y="2063751"/>
                </a:lnTo>
                <a:lnTo>
                  <a:pt x="1030288" y="2071688"/>
                </a:lnTo>
                <a:lnTo>
                  <a:pt x="1016000" y="2074863"/>
                </a:lnTo>
                <a:lnTo>
                  <a:pt x="247650" y="2074863"/>
                </a:lnTo>
                <a:lnTo>
                  <a:pt x="233362" y="2071688"/>
                </a:lnTo>
                <a:lnTo>
                  <a:pt x="220662" y="2063751"/>
                </a:lnTo>
                <a:lnTo>
                  <a:pt x="212725" y="2051051"/>
                </a:lnTo>
                <a:lnTo>
                  <a:pt x="209550" y="2036763"/>
                </a:lnTo>
                <a:lnTo>
                  <a:pt x="212725" y="2020888"/>
                </a:lnTo>
                <a:lnTo>
                  <a:pt x="220662" y="2012950"/>
                </a:lnTo>
                <a:lnTo>
                  <a:pt x="233362" y="2003425"/>
                </a:lnTo>
                <a:lnTo>
                  <a:pt x="247650" y="2000250"/>
                </a:lnTo>
                <a:close/>
                <a:moveTo>
                  <a:pt x="244475" y="1901825"/>
                </a:moveTo>
                <a:lnTo>
                  <a:pt x="1012825" y="1901825"/>
                </a:lnTo>
                <a:lnTo>
                  <a:pt x="1027112" y="1905000"/>
                </a:lnTo>
                <a:lnTo>
                  <a:pt x="1039812" y="1914525"/>
                </a:lnTo>
                <a:lnTo>
                  <a:pt x="1044575" y="1925638"/>
                </a:lnTo>
                <a:lnTo>
                  <a:pt x="1047750" y="1941513"/>
                </a:lnTo>
                <a:lnTo>
                  <a:pt x="1044575" y="1952626"/>
                </a:lnTo>
                <a:lnTo>
                  <a:pt x="1039812" y="1965326"/>
                </a:lnTo>
                <a:lnTo>
                  <a:pt x="1027112" y="1973263"/>
                </a:lnTo>
                <a:lnTo>
                  <a:pt x="1012825" y="1976438"/>
                </a:lnTo>
                <a:lnTo>
                  <a:pt x="244475" y="1976438"/>
                </a:lnTo>
                <a:lnTo>
                  <a:pt x="230188" y="1973263"/>
                </a:lnTo>
                <a:lnTo>
                  <a:pt x="217488" y="1965326"/>
                </a:lnTo>
                <a:lnTo>
                  <a:pt x="209550" y="1952626"/>
                </a:lnTo>
                <a:lnTo>
                  <a:pt x="206375" y="1941513"/>
                </a:lnTo>
                <a:lnTo>
                  <a:pt x="209550" y="1925638"/>
                </a:lnTo>
                <a:lnTo>
                  <a:pt x="217488" y="1914525"/>
                </a:lnTo>
                <a:lnTo>
                  <a:pt x="230188" y="1905000"/>
                </a:lnTo>
                <a:lnTo>
                  <a:pt x="244475" y="1901825"/>
                </a:lnTo>
                <a:close/>
                <a:moveTo>
                  <a:pt x="277813" y="1803400"/>
                </a:moveTo>
                <a:lnTo>
                  <a:pt x="1047750" y="1803400"/>
                </a:lnTo>
                <a:lnTo>
                  <a:pt x="1060450" y="1806575"/>
                </a:lnTo>
                <a:lnTo>
                  <a:pt x="1071563" y="1816100"/>
                </a:lnTo>
                <a:lnTo>
                  <a:pt x="1081088" y="1827213"/>
                </a:lnTo>
                <a:lnTo>
                  <a:pt x="1084263" y="1843088"/>
                </a:lnTo>
                <a:lnTo>
                  <a:pt x="1081088" y="1857376"/>
                </a:lnTo>
                <a:lnTo>
                  <a:pt x="1071563" y="1868488"/>
                </a:lnTo>
                <a:lnTo>
                  <a:pt x="1060450" y="1874838"/>
                </a:lnTo>
                <a:lnTo>
                  <a:pt x="1047750" y="1878013"/>
                </a:lnTo>
                <a:lnTo>
                  <a:pt x="277813" y="1878013"/>
                </a:lnTo>
                <a:lnTo>
                  <a:pt x="263525" y="1874838"/>
                </a:lnTo>
                <a:lnTo>
                  <a:pt x="250825" y="1868488"/>
                </a:lnTo>
                <a:lnTo>
                  <a:pt x="244475" y="1857376"/>
                </a:lnTo>
                <a:lnTo>
                  <a:pt x="241300" y="1843088"/>
                </a:lnTo>
                <a:lnTo>
                  <a:pt x="244475" y="1827213"/>
                </a:lnTo>
                <a:lnTo>
                  <a:pt x="250825" y="1816100"/>
                </a:lnTo>
                <a:lnTo>
                  <a:pt x="263525" y="1806575"/>
                </a:lnTo>
                <a:lnTo>
                  <a:pt x="277813" y="1803400"/>
                </a:lnTo>
                <a:close/>
                <a:moveTo>
                  <a:pt x="238125" y="1708150"/>
                </a:moveTo>
                <a:lnTo>
                  <a:pt x="1009650" y="1708150"/>
                </a:lnTo>
                <a:lnTo>
                  <a:pt x="1020762" y="1711325"/>
                </a:lnTo>
                <a:lnTo>
                  <a:pt x="1033462" y="1717675"/>
                </a:lnTo>
                <a:lnTo>
                  <a:pt x="1041400" y="1728788"/>
                </a:lnTo>
                <a:lnTo>
                  <a:pt x="1044575" y="1744663"/>
                </a:lnTo>
                <a:lnTo>
                  <a:pt x="1041400" y="1758951"/>
                </a:lnTo>
                <a:lnTo>
                  <a:pt x="1033462" y="1770063"/>
                </a:lnTo>
                <a:lnTo>
                  <a:pt x="1020762" y="1779588"/>
                </a:lnTo>
                <a:lnTo>
                  <a:pt x="1009650" y="1782763"/>
                </a:lnTo>
                <a:lnTo>
                  <a:pt x="238125" y="1782763"/>
                </a:lnTo>
                <a:lnTo>
                  <a:pt x="223838" y="1779588"/>
                </a:lnTo>
                <a:lnTo>
                  <a:pt x="212725" y="1770063"/>
                </a:lnTo>
                <a:lnTo>
                  <a:pt x="206375" y="1758951"/>
                </a:lnTo>
                <a:lnTo>
                  <a:pt x="203200" y="1744663"/>
                </a:lnTo>
                <a:lnTo>
                  <a:pt x="206375" y="1728788"/>
                </a:lnTo>
                <a:lnTo>
                  <a:pt x="212725" y="1717675"/>
                </a:lnTo>
                <a:lnTo>
                  <a:pt x="223838" y="1711325"/>
                </a:lnTo>
                <a:lnTo>
                  <a:pt x="238125" y="1708150"/>
                </a:lnTo>
                <a:close/>
                <a:moveTo>
                  <a:pt x="301626" y="1609725"/>
                </a:moveTo>
                <a:lnTo>
                  <a:pt x="1068388" y="1609725"/>
                </a:lnTo>
                <a:lnTo>
                  <a:pt x="1084264" y="1612900"/>
                </a:lnTo>
                <a:lnTo>
                  <a:pt x="1095376" y="1620838"/>
                </a:lnTo>
                <a:lnTo>
                  <a:pt x="1104901" y="1633538"/>
                </a:lnTo>
                <a:lnTo>
                  <a:pt x="1108076" y="1644650"/>
                </a:lnTo>
                <a:lnTo>
                  <a:pt x="1104901" y="1660526"/>
                </a:lnTo>
                <a:lnTo>
                  <a:pt x="1095376" y="1671638"/>
                </a:lnTo>
                <a:lnTo>
                  <a:pt x="1084264" y="1681163"/>
                </a:lnTo>
                <a:lnTo>
                  <a:pt x="1068388" y="1684338"/>
                </a:lnTo>
                <a:lnTo>
                  <a:pt x="301626" y="1684338"/>
                </a:lnTo>
                <a:lnTo>
                  <a:pt x="287338" y="1681163"/>
                </a:lnTo>
                <a:lnTo>
                  <a:pt x="274638" y="1671638"/>
                </a:lnTo>
                <a:lnTo>
                  <a:pt x="268288" y="1660526"/>
                </a:lnTo>
                <a:lnTo>
                  <a:pt x="265113" y="1644650"/>
                </a:lnTo>
                <a:lnTo>
                  <a:pt x="268288" y="1633538"/>
                </a:lnTo>
                <a:lnTo>
                  <a:pt x="274638" y="1620838"/>
                </a:lnTo>
                <a:lnTo>
                  <a:pt x="287338" y="1612900"/>
                </a:lnTo>
                <a:lnTo>
                  <a:pt x="301626" y="1609725"/>
                </a:lnTo>
                <a:close/>
                <a:moveTo>
                  <a:pt x="254001" y="1511300"/>
                </a:moveTo>
                <a:lnTo>
                  <a:pt x="1020764" y="1511300"/>
                </a:lnTo>
                <a:lnTo>
                  <a:pt x="1036638" y="1514475"/>
                </a:lnTo>
                <a:lnTo>
                  <a:pt x="1047751" y="1522413"/>
                </a:lnTo>
                <a:lnTo>
                  <a:pt x="1057276" y="1535113"/>
                </a:lnTo>
                <a:lnTo>
                  <a:pt x="1060451" y="1549401"/>
                </a:lnTo>
                <a:lnTo>
                  <a:pt x="1057276" y="1562101"/>
                </a:lnTo>
                <a:lnTo>
                  <a:pt x="1047751" y="1573213"/>
                </a:lnTo>
                <a:lnTo>
                  <a:pt x="1036638" y="1582738"/>
                </a:lnTo>
                <a:lnTo>
                  <a:pt x="1020764" y="1585913"/>
                </a:lnTo>
                <a:lnTo>
                  <a:pt x="254001" y="1585913"/>
                </a:lnTo>
                <a:lnTo>
                  <a:pt x="238126" y="1582738"/>
                </a:lnTo>
                <a:lnTo>
                  <a:pt x="227013" y="1573213"/>
                </a:lnTo>
                <a:lnTo>
                  <a:pt x="220663" y="1562101"/>
                </a:lnTo>
                <a:lnTo>
                  <a:pt x="217488" y="1549401"/>
                </a:lnTo>
                <a:lnTo>
                  <a:pt x="220663" y="1535113"/>
                </a:lnTo>
                <a:lnTo>
                  <a:pt x="227013" y="1522413"/>
                </a:lnTo>
                <a:lnTo>
                  <a:pt x="238126" y="1514475"/>
                </a:lnTo>
                <a:lnTo>
                  <a:pt x="254001" y="1511300"/>
                </a:lnTo>
                <a:close/>
                <a:moveTo>
                  <a:pt x="274638" y="1412875"/>
                </a:moveTo>
                <a:lnTo>
                  <a:pt x="1041400" y="1412875"/>
                </a:lnTo>
                <a:lnTo>
                  <a:pt x="1057276" y="1416050"/>
                </a:lnTo>
                <a:lnTo>
                  <a:pt x="1068388" y="1423988"/>
                </a:lnTo>
                <a:lnTo>
                  <a:pt x="1077913" y="1436688"/>
                </a:lnTo>
                <a:lnTo>
                  <a:pt x="1081088" y="1450976"/>
                </a:lnTo>
                <a:lnTo>
                  <a:pt x="1077913" y="1466851"/>
                </a:lnTo>
                <a:lnTo>
                  <a:pt x="1068388" y="1477963"/>
                </a:lnTo>
                <a:lnTo>
                  <a:pt x="1057276" y="1484313"/>
                </a:lnTo>
                <a:lnTo>
                  <a:pt x="1041400" y="1487488"/>
                </a:lnTo>
                <a:lnTo>
                  <a:pt x="274638" y="1487488"/>
                </a:lnTo>
                <a:lnTo>
                  <a:pt x="260350" y="1484313"/>
                </a:lnTo>
                <a:lnTo>
                  <a:pt x="247650" y="1477963"/>
                </a:lnTo>
                <a:lnTo>
                  <a:pt x="238126" y="1466851"/>
                </a:lnTo>
                <a:lnTo>
                  <a:pt x="236538" y="1450976"/>
                </a:lnTo>
                <a:lnTo>
                  <a:pt x="238126" y="1436688"/>
                </a:lnTo>
                <a:lnTo>
                  <a:pt x="247650" y="1423988"/>
                </a:lnTo>
                <a:lnTo>
                  <a:pt x="260350" y="1416050"/>
                </a:lnTo>
                <a:lnTo>
                  <a:pt x="274638" y="1412875"/>
                </a:lnTo>
                <a:close/>
                <a:moveTo>
                  <a:pt x="3359150" y="0"/>
                </a:moveTo>
                <a:lnTo>
                  <a:pt x="3403600" y="3175"/>
                </a:lnTo>
                <a:lnTo>
                  <a:pt x="3449638" y="6350"/>
                </a:lnTo>
                <a:lnTo>
                  <a:pt x="3494088" y="17462"/>
                </a:lnTo>
                <a:lnTo>
                  <a:pt x="3535362" y="30162"/>
                </a:lnTo>
                <a:lnTo>
                  <a:pt x="3579814" y="50800"/>
                </a:lnTo>
                <a:lnTo>
                  <a:pt x="3619500" y="71437"/>
                </a:lnTo>
                <a:lnTo>
                  <a:pt x="3654426" y="98425"/>
                </a:lnTo>
                <a:lnTo>
                  <a:pt x="3687762" y="128587"/>
                </a:lnTo>
                <a:lnTo>
                  <a:pt x="3717926" y="158750"/>
                </a:lnTo>
                <a:lnTo>
                  <a:pt x="3744914" y="193675"/>
                </a:lnTo>
                <a:lnTo>
                  <a:pt x="3768726" y="230187"/>
                </a:lnTo>
                <a:lnTo>
                  <a:pt x="3789362" y="268287"/>
                </a:lnTo>
                <a:lnTo>
                  <a:pt x="3803650" y="311150"/>
                </a:lnTo>
                <a:lnTo>
                  <a:pt x="3816350" y="352425"/>
                </a:lnTo>
                <a:lnTo>
                  <a:pt x="3822700" y="393700"/>
                </a:lnTo>
                <a:lnTo>
                  <a:pt x="3827462" y="439737"/>
                </a:lnTo>
                <a:lnTo>
                  <a:pt x="3825876" y="484187"/>
                </a:lnTo>
                <a:lnTo>
                  <a:pt x="3822700" y="528637"/>
                </a:lnTo>
                <a:lnTo>
                  <a:pt x="3813176" y="573087"/>
                </a:lnTo>
                <a:lnTo>
                  <a:pt x="3798888" y="615950"/>
                </a:lnTo>
                <a:lnTo>
                  <a:pt x="3776662" y="660400"/>
                </a:lnTo>
                <a:lnTo>
                  <a:pt x="3756026" y="698500"/>
                </a:lnTo>
                <a:lnTo>
                  <a:pt x="3729038" y="735012"/>
                </a:lnTo>
                <a:lnTo>
                  <a:pt x="3702050" y="768350"/>
                </a:lnTo>
                <a:lnTo>
                  <a:pt x="3670300" y="796925"/>
                </a:lnTo>
                <a:lnTo>
                  <a:pt x="3633788" y="823912"/>
                </a:lnTo>
                <a:lnTo>
                  <a:pt x="3598862" y="847724"/>
                </a:lnTo>
                <a:lnTo>
                  <a:pt x="3606800" y="844549"/>
                </a:lnTo>
                <a:lnTo>
                  <a:pt x="3633788" y="842962"/>
                </a:lnTo>
                <a:lnTo>
                  <a:pt x="3675062" y="839787"/>
                </a:lnTo>
                <a:lnTo>
                  <a:pt x="3721100" y="839787"/>
                </a:lnTo>
                <a:lnTo>
                  <a:pt x="3765550" y="842962"/>
                </a:lnTo>
                <a:lnTo>
                  <a:pt x="3810000" y="850899"/>
                </a:lnTo>
                <a:lnTo>
                  <a:pt x="3857626" y="863599"/>
                </a:lnTo>
                <a:lnTo>
                  <a:pt x="3902076" y="881062"/>
                </a:lnTo>
                <a:lnTo>
                  <a:pt x="3948112" y="904874"/>
                </a:lnTo>
                <a:lnTo>
                  <a:pt x="3989388" y="935037"/>
                </a:lnTo>
                <a:lnTo>
                  <a:pt x="4019550" y="958849"/>
                </a:lnTo>
                <a:lnTo>
                  <a:pt x="4046538" y="982662"/>
                </a:lnTo>
                <a:lnTo>
                  <a:pt x="4070350" y="1009649"/>
                </a:lnTo>
                <a:lnTo>
                  <a:pt x="4094162" y="1039812"/>
                </a:lnTo>
                <a:lnTo>
                  <a:pt x="4117976" y="1068387"/>
                </a:lnTo>
                <a:lnTo>
                  <a:pt x="4138612" y="1101724"/>
                </a:lnTo>
                <a:lnTo>
                  <a:pt x="4179888" y="1169987"/>
                </a:lnTo>
                <a:lnTo>
                  <a:pt x="4216400" y="1243012"/>
                </a:lnTo>
                <a:lnTo>
                  <a:pt x="4249738" y="1319212"/>
                </a:lnTo>
                <a:lnTo>
                  <a:pt x="4278312" y="1400174"/>
                </a:lnTo>
                <a:lnTo>
                  <a:pt x="4305300" y="1484312"/>
                </a:lnTo>
                <a:lnTo>
                  <a:pt x="4329112" y="1568450"/>
                </a:lnTo>
                <a:lnTo>
                  <a:pt x="4352926" y="1654175"/>
                </a:lnTo>
                <a:lnTo>
                  <a:pt x="4395788" y="1824038"/>
                </a:lnTo>
                <a:lnTo>
                  <a:pt x="4433888" y="1989138"/>
                </a:lnTo>
                <a:lnTo>
                  <a:pt x="4451910" y="2059780"/>
                </a:lnTo>
                <a:lnTo>
                  <a:pt x="4606926" y="935037"/>
                </a:lnTo>
                <a:lnTo>
                  <a:pt x="4610100" y="919162"/>
                </a:lnTo>
                <a:lnTo>
                  <a:pt x="4616450" y="908049"/>
                </a:lnTo>
                <a:lnTo>
                  <a:pt x="4625976" y="898524"/>
                </a:lnTo>
                <a:lnTo>
                  <a:pt x="4633914" y="890587"/>
                </a:lnTo>
                <a:lnTo>
                  <a:pt x="4646614" y="881062"/>
                </a:lnTo>
                <a:lnTo>
                  <a:pt x="4657726" y="877887"/>
                </a:lnTo>
                <a:lnTo>
                  <a:pt x="4670426" y="874712"/>
                </a:lnTo>
                <a:lnTo>
                  <a:pt x="4684714" y="874712"/>
                </a:lnTo>
                <a:lnTo>
                  <a:pt x="4697414" y="877887"/>
                </a:lnTo>
                <a:lnTo>
                  <a:pt x="4708526" y="884237"/>
                </a:lnTo>
                <a:lnTo>
                  <a:pt x="4721226" y="892174"/>
                </a:lnTo>
                <a:lnTo>
                  <a:pt x="4729162" y="901699"/>
                </a:lnTo>
                <a:lnTo>
                  <a:pt x="4735514" y="914399"/>
                </a:lnTo>
                <a:lnTo>
                  <a:pt x="4738688" y="925512"/>
                </a:lnTo>
                <a:lnTo>
                  <a:pt x="4741862" y="938212"/>
                </a:lnTo>
                <a:lnTo>
                  <a:pt x="4741862" y="952499"/>
                </a:lnTo>
                <a:lnTo>
                  <a:pt x="4538662" y="2415850"/>
                </a:lnTo>
                <a:lnTo>
                  <a:pt x="4538662" y="3765551"/>
                </a:lnTo>
                <a:lnTo>
                  <a:pt x="4535488" y="3779838"/>
                </a:lnTo>
                <a:lnTo>
                  <a:pt x="4532314" y="3792538"/>
                </a:lnTo>
                <a:lnTo>
                  <a:pt x="4527550" y="3803651"/>
                </a:lnTo>
                <a:lnTo>
                  <a:pt x="4518026" y="3813176"/>
                </a:lnTo>
                <a:lnTo>
                  <a:pt x="4508500" y="3821113"/>
                </a:lnTo>
                <a:lnTo>
                  <a:pt x="4497388" y="3827463"/>
                </a:lnTo>
                <a:lnTo>
                  <a:pt x="4484688" y="3833813"/>
                </a:lnTo>
                <a:lnTo>
                  <a:pt x="4470400" y="3833813"/>
                </a:lnTo>
                <a:lnTo>
                  <a:pt x="4454526" y="3833813"/>
                </a:lnTo>
                <a:lnTo>
                  <a:pt x="4443414" y="3827463"/>
                </a:lnTo>
                <a:lnTo>
                  <a:pt x="4430714" y="3821113"/>
                </a:lnTo>
                <a:lnTo>
                  <a:pt x="4422776" y="3813176"/>
                </a:lnTo>
                <a:lnTo>
                  <a:pt x="4413250" y="3803651"/>
                </a:lnTo>
                <a:lnTo>
                  <a:pt x="4406900" y="3792538"/>
                </a:lnTo>
                <a:lnTo>
                  <a:pt x="4403726" y="3779838"/>
                </a:lnTo>
                <a:lnTo>
                  <a:pt x="4402138" y="3765551"/>
                </a:lnTo>
                <a:lnTo>
                  <a:pt x="4402138" y="2505075"/>
                </a:lnTo>
                <a:lnTo>
                  <a:pt x="4398962" y="2493962"/>
                </a:lnTo>
                <a:lnTo>
                  <a:pt x="4395788" y="2478087"/>
                </a:lnTo>
                <a:lnTo>
                  <a:pt x="4395788" y="2474913"/>
                </a:lnTo>
                <a:lnTo>
                  <a:pt x="4386264" y="2493963"/>
                </a:lnTo>
                <a:lnTo>
                  <a:pt x="4378326" y="2511425"/>
                </a:lnTo>
                <a:lnTo>
                  <a:pt x="4365626" y="2528888"/>
                </a:lnTo>
                <a:lnTo>
                  <a:pt x="4351338" y="2544763"/>
                </a:lnTo>
                <a:lnTo>
                  <a:pt x="4335464" y="2559050"/>
                </a:lnTo>
                <a:lnTo>
                  <a:pt x="4321176" y="2570163"/>
                </a:lnTo>
                <a:lnTo>
                  <a:pt x="4302126" y="2579688"/>
                </a:lnTo>
                <a:lnTo>
                  <a:pt x="4284664" y="2589213"/>
                </a:lnTo>
                <a:lnTo>
                  <a:pt x="4264026" y="2597150"/>
                </a:lnTo>
                <a:lnTo>
                  <a:pt x="4243388" y="2603500"/>
                </a:lnTo>
                <a:lnTo>
                  <a:pt x="4222750" y="2606675"/>
                </a:lnTo>
                <a:lnTo>
                  <a:pt x="3565526" y="2677005"/>
                </a:lnTo>
                <a:lnTo>
                  <a:pt x="3565526" y="3765551"/>
                </a:lnTo>
                <a:lnTo>
                  <a:pt x="3565526" y="3779838"/>
                </a:lnTo>
                <a:lnTo>
                  <a:pt x="3559176" y="3792538"/>
                </a:lnTo>
                <a:lnTo>
                  <a:pt x="3552826" y="3803651"/>
                </a:lnTo>
                <a:lnTo>
                  <a:pt x="3548064" y="3813176"/>
                </a:lnTo>
                <a:lnTo>
                  <a:pt x="3535364" y="3821113"/>
                </a:lnTo>
                <a:lnTo>
                  <a:pt x="3524250" y="3827463"/>
                </a:lnTo>
                <a:lnTo>
                  <a:pt x="3511550" y="3833813"/>
                </a:lnTo>
                <a:lnTo>
                  <a:pt x="3500438" y="3833813"/>
                </a:lnTo>
                <a:lnTo>
                  <a:pt x="3484564" y="3833813"/>
                </a:lnTo>
                <a:lnTo>
                  <a:pt x="3473450" y="3827463"/>
                </a:lnTo>
                <a:lnTo>
                  <a:pt x="3460750" y="3821113"/>
                </a:lnTo>
                <a:lnTo>
                  <a:pt x="3451226" y="3813176"/>
                </a:lnTo>
                <a:lnTo>
                  <a:pt x="3443288" y="3803651"/>
                </a:lnTo>
                <a:lnTo>
                  <a:pt x="3436938" y="3792538"/>
                </a:lnTo>
                <a:lnTo>
                  <a:pt x="3430588" y="3779838"/>
                </a:lnTo>
                <a:lnTo>
                  <a:pt x="3430588" y="3765551"/>
                </a:lnTo>
                <a:lnTo>
                  <a:pt x="3430588" y="2920423"/>
                </a:lnTo>
                <a:lnTo>
                  <a:pt x="3355976" y="3582988"/>
                </a:lnTo>
                <a:lnTo>
                  <a:pt x="3349626" y="3603625"/>
                </a:lnTo>
                <a:lnTo>
                  <a:pt x="3348038" y="3624263"/>
                </a:lnTo>
                <a:lnTo>
                  <a:pt x="3338514" y="3643313"/>
                </a:lnTo>
                <a:lnTo>
                  <a:pt x="3328988" y="3663950"/>
                </a:lnTo>
                <a:lnTo>
                  <a:pt x="3317876" y="3678238"/>
                </a:lnTo>
                <a:lnTo>
                  <a:pt x="3305176" y="3695700"/>
                </a:lnTo>
                <a:lnTo>
                  <a:pt x="3290888" y="3711575"/>
                </a:lnTo>
                <a:lnTo>
                  <a:pt x="3275014" y="3722688"/>
                </a:lnTo>
                <a:lnTo>
                  <a:pt x="3260726" y="3735388"/>
                </a:lnTo>
                <a:lnTo>
                  <a:pt x="3243262" y="3746500"/>
                </a:lnTo>
                <a:lnTo>
                  <a:pt x="3222626" y="3756025"/>
                </a:lnTo>
                <a:lnTo>
                  <a:pt x="3203576" y="3762375"/>
                </a:lnTo>
                <a:lnTo>
                  <a:pt x="3182938" y="3768725"/>
                </a:lnTo>
                <a:lnTo>
                  <a:pt x="3162300" y="3771900"/>
                </a:lnTo>
                <a:lnTo>
                  <a:pt x="3141662" y="3771900"/>
                </a:lnTo>
                <a:lnTo>
                  <a:pt x="3121026" y="3771900"/>
                </a:lnTo>
                <a:lnTo>
                  <a:pt x="3097214" y="3765550"/>
                </a:lnTo>
                <a:lnTo>
                  <a:pt x="3078162" y="3759200"/>
                </a:lnTo>
                <a:lnTo>
                  <a:pt x="3057526" y="3752850"/>
                </a:lnTo>
                <a:lnTo>
                  <a:pt x="3040062" y="3744913"/>
                </a:lnTo>
                <a:lnTo>
                  <a:pt x="3022600" y="3732213"/>
                </a:lnTo>
                <a:lnTo>
                  <a:pt x="3003550" y="3721100"/>
                </a:lnTo>
                <a:lnTo>
                  <a:pt x="2989263" y="3705225"/>
                </a:lnTo>
                <a:lnTo>
                  <a:pt x="2976563" y="3690938"/>
                </a:lnTo>
                <a:lnTo>
                  <a:pt x="2965450" y="3671888"/>
                </a:lnTo>
                <a:lnTo>
                  <a:pt x="2952750" y="3657600"/>
                </a:lnTo>
                <a:lnTo>
                  <a:pt x="2947988" y="3636963"/>
                </a:lnTo>
                <a:lnTo>
                  <a:pt x="2938463" y="3619500"/>
                </a:lnTo>
                <a:lnTo>
                  <a:pt x="2935288" y="3597275"/>
                </a:lnTo>
                <a:lnTo>
                  <a:pt x="2932113" y="3576638"/>
                </a:lnTo>
                <a:lnTo>
                  <a:pt x="2928938" y="3556000"/>
                </a:lnTo>
                <a:lnTo>
                  <a:pt x="2932113" y="3532188"/>
                </a:lnTo>
                <a:lnTo>
                  <a:pt x="3051176" y="2478087"/>
                </a:lnTo>
                <a:lnTo>
                  <a:pt x="3054350" y="2457450"/>
                </a:lnTo>
                <a:lnTo>
                  <a:pt x="3060700" y="2436812"/>
                </a:lnTo>
                <a:lnTo>
                  <a:pt x="3070226" y="2416175"/>
                </a:lnTo>
                <a:lnTo>
                  <a:pt x="3078162" y="2397125"/>
                </a:lnTo>
                <a:lnTo>
                  <a:pt x="3087688" y="2379662"/>
                </a:lnTo>
                <a:lnTo>
                  <a:pt x="3101976" y="2365375"/>
                </a:lnTo>
                <a:lnTo>
                  <a:pt x="3114676" y="2349500"/>
                </a:lnTo>
                <a:lnTo>
                  <a:pt x="3128962" y="2335212"/>
                </a:lnTo>
                <a:lnTo>
                  <a:pt x="3148014" y="2322512"/>
                </a:lnTo>
                <a:lnTo>
                  <a:pt x="3165476" y="2314575"/>
                </a:lnTo>
                <a:lnTo>
                  <a:pt x="3182938" y="2305050"/>
                </a:lnTo>
                <a:lnTo>
                  <a:pt x="3203576" y="2298700"/>
                </a:lnTo>
                <a:lnTo>
                  <a:pt x="3222626" y="2293937"/>
                </a:lnTo>
                <a:lnTo>
                  <a:pt x="3243262" y="2290762"/>
                </a:lnTo>
                <a:lnTo>
                  <a:pt x="3260726" y="2290762"/>
                </a:lnTo>
                <a:lnTo>
                  <a:pt x="3273426" y="2284412"/>
                </a:lnTo>
                <a:lnTo>
                  <a:pt x="3294064" y="2281237"/>
                </a:lnTo>
                <a:lnTo>
                  <a:pt x="3314700" y="2274887"/>
                </a:lnTo>
                <a:lnTo>
                  <a:pt x="3690474" y="2234675"/>
                </a:lnTo>
                <a:lnTo>
                  <a:pt x="3667126" y="2144713"/>
                </a:lnTo>
                <a:lnTo>
                  <a:pt x="3609976" y="1931988"/>
                </a:lnTo>
                <a:lnTo>
                  <a:pt x="3582988" y="1827213"/>
                </a:lnTo>
                <a:lnTo>
                  <a:pt x="3549650" y="1722437"/>
                </a:lnTo>
                <a:lnTo>
                  <a:pt x="3514726" y="1620837"/>
                </a:lnTo>
                <a:lnTo>
                  <a:pt x="3475038" y="1525587"/>
                </a:lnTo>
                <a:lnTo>
                  <a:pt x="3459802" y="1481266"/>
                </a:lnTo>
                <a:lnTo>
                  <a:pt x="3457576" y="1484313"/>
                </a:lnTo>
                <a:lnTo>
                  <a:pt x="3406776" y="1570038"/>
                </a:lnTo>
                <a:lnTo>
                  <a:pt x="3359150" y="1660525"/>
                </a:lnTo>
                <a:lnTo>
                  <a:pt x="3341750" y="1690108"/>
                </a:lnTo>
                <a:lnTo>
                  <a:pt x="3341688" y="1690688"/>
                </a:lnTo>
                <a:lnTo>
                  <a:pt x="3328988" y="1717675"/>
                </a:lnTo>
                <a:lnTo>
                  <a:pt x="3317876" y="1744663"/>
                </a:lnTo>
                <a:lnTo>
                  <a:pt x="3297238" y="1765300"/>
                </a:lnTo>
                <a:lnTo>
                  <a:pt x="3275014" y="1782763"/>
                </a:lnTo>
                <a:lnTo>
                  <a:pt x="3249614" y="1797050"/>
                </a:lnTo>
                <a:lnTo>
                  <a:pt x="3219450" y="1806575"/>
                </a:lnTo>
                <a:lnTo>
                  <a:pt x="2603954" y="1993900"/>
                </a:lnTo>
                <a:lnTo>
                  <a:pt x="2606676" y="1993900"/>
                </a:lnTo>
                <a:lnTo>
                  <a:pt x="2619376" y="1993900"/>
                </a:lnTo>
                <a:lnTo>
                  <a:pt x="2633663" y="2000250"/>
                </a:lnTo>
                <a:lnTo>
                  <a:pt x="2646363" y="2006600"/>
                </a:lnTo>
                <a:lnTo>
                  <a:pt x="2654300" y="2016125"/>
                </a:lnTo>
                <a:lnTo>
                  <a:pt x="2663826" y="2024063"/>
                </a:lnTo>
                <a:lnTo>
                  <a:pt x="2670176" y="2036763"/>
                </a:lnTo>
                <a:lnTo>
                  <a:pt x="2671763" y="2047875"/>
                </a:lnTo>
                <a:lnTo>
                  <a:pt x="2674938" y="2063751"/>
                </a:lnTo>
                <a:lnTo>
                  <a:pt x="2671763" y="2074863"/>
                </a:lnTo>
                <a:lnTo>
                  <a:pt x="2670176" y="2087563"/>
                </a:lnTo>
                <a:lnTo>
                  <a:pt x="2663826" y="2098676"/>
                </a:lnTo>
                <a:lnTo>
                  <a:pt x="2654300" y="2111375"/>
                </a:lnTo>
                <a:lnTo>
                  <a:pt x="3027362" y="2111375"/>
                </a:lnTo>
                <a:lnTo>
                  <a:pt x="3040062" y="2111375"/>
                </a:lnTo>
                <a:lnTo>
                  <a:pt x="3054350" y="2114550"/>
                </a:lnTo>
                <a:lnTo>
                  <a:pt x="3063876" y="2119313"/>
                </a:lnTo>
                <a:lnTo>
                  <a:pt x="3074988" y="2128838"/>
                </a:lnTo>
                <a:lnTo>
                  <a:pt x="3084514" y="2141538"/>
                </a:lnTo>
                <a:lnTo>
                  <a:pt x="3090862" y="2149475"/>
                </a:lnTo>
                <a:lnTo>
                  <a:pt x="3094038" y="2165350"/>
                </a:lnTo>
                <a:lnTo>
                  <a:pt x="3094038" y="2176463"/>
                </a:lnTo>
                <a:lnTo>
                  <a:pt x="3094038" y="2192338"/>
                </a:lnTo>
                <a:lnTo>
                  <a:pt x="3090862" y="2203450"/>
                </a:lnTo>
                <a:lnTo>
                  <a:pt x="3084514" y="2216150"/>
                </a:lnTo>
                <a:lnTo>
                  <a:pt x="3074988" y="2224088"/>
                </a:lnTo>
                <a:lnTo>
                  <a:pt x="3063876" y="2233613"/>
                </a:lnTo>
                <a:lnTo>
                  <a:pt x="3054350" y="2239963"/>
                </a:lnTo>
                <a:lnTo>
                  <a:pt x="3040062" y="2243138"/>
                </a:lnTo>
                <a:lnTo>
                  <a:pt x="3027362" y="2244725"/>
                </a:lnTo>
                <a:lnTo>
                  <a:pt x="2857501" y="2244725"/>
                </a:lnTo>
                <a:lnTo>
                  <a:pt x="2857501" y="3765551"/>
                </a:lnTo>
                <a:lnTo>
                  <a:pt x="2857501" y="3779838"/>
                </a:lnTo>
                <a:lnTo>
                  <a:pt x="2851151" y="3792538"/>
                </a:lnTo>
                <a:lnTo>
                  <a:pt x="2846388" y="3803651"/>
                </a:lnTo>
                <a:lnTo>
                  <a:pt x="2836863" y="3813176"/>
                </a:lnTo>
                <a:lnTo>
                  <a:pt x="2827338" y="3821113"/>
                </a:lnTo>
                <a:lnTo>
                  <a:pt x="2816226" y="3827463"/>
                </a:lnTo>
                <a:lnTo>
                  <a:pt x="2803526" y="3833813"/>
                </a:lnTo>
                <a:lnTo>
                  <a:pt x="2789238" y="3833813"/>
                </a:lnTo>
                <a:lnTo>
                  <a:pt x="2776538" y="3833813"/>
                </a:lnTo>
                <a:lnTo>
                  <a:pt x="2765426" y="3827463"/>
                </a:lnTo>
                <a:lnTo>
                  <a:pt x="2752726" y="3821113"/>
                </a:lnTo>
                <a:lnTo>
                  <a:pt x="2741613" y="3813176"/>
                </a:lnTo>
                <a:lnTo>
                  <a:pt x="2735263" y="3803651"/>
                </a:lnTo>
                <a:lnTo>
                  <a:pt x="2728913" y="3792538"/>
                </a:lnTo>
                <a:lnTo>
                  <a:pt x="2722563" y="3779838"/>
                </a:lnTo>
                <a:lnTo>
                  <a:pt x="2722563" y="3765551"/>
                </a:lnTo>
                <a:lnTo>
                  <a:pt x="2722563" y="2244725"/>
                </a:lnTo>
                <a:lnTo>
                  <a:pt x="274638" y="2244725"/>
                </a:lnTo>
                <a:lnTo>
                  <a:pt x="274638" y="3765551"/>
                </a:lnTo>
                <a:lnTo>
                  <a:pt x="271463" y="3779838"/>
                </a:lnTo>
                <a:lnTo>
                  <a:pt x="268288" y="3792538"/>
                </a:lnTo>
                <a:lnTo>
                  <a:pt x="263526" y="3803651"/>
                </a:lnTo>
                <a:lnTo>
                  <a:pt x="254000" y="3813176"/>
                </a:lnTo>
                <a:lnTo>
                  <a:pt x="244476" y="3821113"/>
                </a:lnTo>
                <a:lnTo>
                  <a:pt x="233363" y="3827463"/>
                </a:lnTo>
                <a:lnTo>
                  <a:pt x="217488" y="3833813"/>
                </a:lnTo>
                <a:lnTo>
                  <a:pt x="206376" y="3833813"/>
                </a:lnTo>
                <a:lnTo>
                  <a:pt x="190500" y="3833813"/>
                </a:lnTo>
                <a:lnTo>
                  <a:pt x="179388" y="3827463"/>
                </a:lnTo>
                <a:lnTo>
                  <a:pt x="166688" y="3821113"/>
                </a:lnTo>
                <a:lnTo>
                  <a:pt x="158750" y="3813176"/>
                </a:lnTo>
                <a:lnTo>
                  <a:pt x="149226" y="3803651"/>
                </a:lnTo>
                <a:lnTo>
                  <a:pt x="142876" y="3792538"/>
                </a:lnTo>
                <a:lnTo>
                  <a:pt x="139700" y="3779838"/>
                </a:lnTo>
                <a:lnTo>
                  <a:pt x="138113" y="3765551"/>
                </a:lnTo>
                <a:lnTo>
                  <a:pt x="138113" y="2244725"/>
                </a:lnTo>
                <a:lnTo>
                  <a:pt x="68263" y="2244725"/>
                </a:lnTo>
                <a:lnTo>
                  <a:pt x="53975" y="2243138"/>
                </a:lnTo>
                <a:lnTo>
                  <a:pt x="41275" y="2239963"/>
                </a:lnTo>
                <a:lnTo>
                  <a:pt x="30163" y="2233613"/>
                </a:lnTo>
                <a:lnTo>
                  <a:pt x="20638" y="2224088"/>
                </a:lnTo>
                <a:lnTo>
                  <a:pt x="12700" y="2216150"/>
                </a:lnTo>
                <a:lnTo>
                  <a:pt x="6350" y="2203450"/>
                </a:lnTo>
                <a:lnTo>
                  <a:pt x="0" y="2192338"/>
                </a:lnTo>
                <a:lnTo>
                  <a:pt x="0" y="2176463"/>
                </a:lnTo>
                <a:lnTo>
                  <a:pt x="0" y="2165350"/>
                </a:lnTo>
                <a:lnTo>
                  <a:pt x="6350" y="2149475"/>
                </a:lnTo>
                <a:lnTo>
                  <a:pt x="12700" y="2141538"/>
                </a:lnTo>
                <a:lnTo>
                  <a:pt x="20638" y="2128838"/>
                </a:lnTo>
                <a:lnTo>
                  <a:pt x="30163" y="2119313"/>
                </a:lnTo>
                <a:lnTo>
                  <a:pt x="41275" y="2114550"/>
                </a:lnTo>
                <a:lnTo>
                  <a:pt x="53975" y="2111375"/>
                </a:lnTo>
                <a:lnTo>
                  <a:pt x="68263" y="2111375"/>
                </a:lnTo>
                <a:lnTo>
                  <a:pt x="1738313" y="2111375"/>
                </a:lnTo>
                <a:lnTo>
                  <a:pt x="1731963" y="2098676"/>
                </a:lnTo>
                <a:lnTo>
                  <a:pt x="1722438" y="2087563"/>
                </a:lnTo>
                <a:lnTo>
                  <a:pt x="1719263" y="2074863"/>
                </a:lnTo>
                <a:lnTo>
                  <a:pt x="1719263" y="2063751"/>
                </a:lnTo>
                <a:lnTo>
                  <a:pt x="1719263" y="2062529"/>
                </a:lnTo>
                <a:lnTo>
                  <a:pt x="1690688" y="2057400"/>
                </a:lnTo>
                <a:lnTo>
                  <a:pt x="1677988" y="2051050"/>
                </a:lnTo>
                <a:lnTo>
                  <a:pt x="1666875" y="2039937"/>
                </a:lnTo>
                <a:lnTo>
                  <a:pt x="1639888" y="2009775"/>
                </a:lnTo>
                <a:lnTo>
                  <a:pt x="1617662" y="1970087"/>
                </a:lnTo>
                <a:lnTo>
                  <a:pt x="1597025" y="1928812"/>
                </a:lnTo>
                <a:lnTo>
                  <a:pt x="1565275" y="1854200"/>
                </a:lnTo>
                <a:lnTo>
                  <a:pt x="1552575" y="1820862"/>
                </a:lnTo>
                <a:lnTo>
                  <a:pt x="1484312" y="1576387"/>
                </a:lnTo>
                <a:lnTo>
                  <a:pt x="1444625" y="1443037"/>
                </a:lnTo>
                <a:lnTo>
                  <a:pt x="1412875" y="1311274"/>
                </a:lnTo>
                <a:lnTo>
                  <a:pt x="1385888" y="1192212"/>
                </a:lnTo>
                <a:lnTo>
                  <a:pt x="1373188" y="1138237"/>
                </a:lnTo>
                <a:lnTo>
                  <a:pt x="1366838" y="1090612"/>
                </a:lnTo>
                <a:lnTo>
                  <a:pt x="1365250" y="1047749"/>
                </a:lnTo>
                <a:lnTo>
                  <a:pt x="1365250" y="1015999"/>
                </a:lnTo>
                <a:lnTo>
                  <a:pt x="1370012" y="989012"/>
                </a:lnTo>
                <a:lnTo>
                  <a:pt x="1376362" y="979487"/>
                </a:lnTo>
                <a:lnTo>
                  <a:pt x="1379538" y="973137"/>
                </a:lnTo>
                <a:lnTo>
                  <a:pt x="1460500" y="935037"/>
                </a:lnTo>
                <a:lnTo>
                  <a:pt x="1738957" y="2015573"/>
                </a:lnTo>
                <a:lnTo>
                  <a:pt x="1749426" y="2006600"/>
                </a:lnTo>
                <a:lnTo>
                  <a:pt x="1758950" y="2000250"/>
                </a:lnTo>
                <a:lnTo>
                  <a:pt x="1773238" y="1993900"/>
                </a:lnTo>
                <a:lnTo>
                  <a:pt x="1785938" y="1993900"/>
                </a:lnTo>
                <a:lnTo>
                  <a:pt x="2264305" y="1993900"/>
                </a:lnTo>
                <a:lnTo>
                  <a:pt x="2257426" y="1985963"/>
                </a:lnTo>
                <a:lnTo>
                  <a:pt x="2244726" y="1958975"/>
                </a:lnTo>
                <a:lnTo>
                  <a:pt x="2236788" y="1928813"/>
                </a:lnTo>
                <a:lnTo>
                  <a:pt x="2233613" y="1898650"/>
                </a:lnTo>
                <a:lnTo>
                  <a:pt x="2236788" y="1868488"/>
                </a:lnTo>
                <a:lnTo>
                  <a:pt x="2244726" y="1839913"/>
                </a:lnTo>
                <a:lnTo>
                  <a:pt x="2260600" y="1812925"/>
                </a:lnTo>
                <a:lnTo>
                  <a:pt x="2278063" y="1792288"/>
                </a:lnTo>
                <a:lnTo>
                  <a:pt x="2301876" y="1773238"/>
                </a:lnTo>
                <a:lnTo>
                  <a:pt x="2328863" y="1758950"/>
                </a:lnTo>
                <a:lnTo>
                  <a:pt x="2359026" y="1749425"/>
                </a:lnTo>
                <a:lnTo>
                  <a:pt x="3084708" y="1528565"/>
                </a:lnTo>
                <a:lnTo>
                  <a:pt x="3311526" y="1152524"/>
                </a:lnTo>
                <a:lnTo>
                  <a:pt x="3349626" y="1084262"/>
                </a:lnTo>
                <a:lnTo>
                  <a:pt x="3368676" y="1050924"/>
                </a:lnTo>
                <a:lnTo>
                  <a:pt x="3389314" y="1017587"/>
                </a:lnTo>
                <a:lnTo>
                  <a:pt x="3413126" y="989012"/>
                </a:lnTo>
                <a:lnTo>
                  <a:pt x="3436938" y="958849"/>
                </a:lnTo>
                <a:lnTo>
                  <a:pt x="3467100" y="935037"/>
                </a:lnTo>
                <a:lnTo>
                  <a:pt x="3467392" y="934856"/>
                </a:lnTo>
                <a:lnTo>
                  <a:pt x="3475038" y="925512"/>
                </a:lnTo>
                <a:lnTo>
                  <a:pt x="3490912" y="911224"/>
                </a:lnTo>
                <a:lnTo>
                  <a:pt x="3505200" y="895349"/>
                </a:lnTo>
                <a:lnTo>
                  <a:pt x="3522244" y="882567"/>
                </a:lnTo>
                <a:lnTo>
                  <a:pt x="3517900" y="884237"/>
                </a:lnTo>
                <a:lnTo>
                  <a:pt x="3475038" y="895350"/>
                </a:lnTo>
                <a:lnTo>
                  <a:pt x="3433762" y="901700"/>
                </a:lnTo>
                <a:lnTo>
                  <a:pt x="3389314" y="908050"/>
                </a:lnTo>
                <a:lnTo>
                  <a:pt x="3344862" y="904875"/>
                </a:lnTo>
                <a:lnTo>
                  <a:pt x="3302000" y="901700"/>
                </a:lnTo>
                <a:lnTo>
                  <a:pt x="3257550" y="890587"/>
                </a:lnTo>
                <a:lnTo>
                  <a:pt x="3213100" y="877887"/>
                </a:lnTo>
                <a:lnTo>
                  <a:pt x="3171826" y="857250"/>
                </a:lnTo>
                <a:lnTo>
                  <a:pt x="3128962" y="836612"/>
                </a:lnTo>
                <a:lnTo>
                  <a:pt x="3094038" y="809625"/>
                </a:lnTo>
                <a:lnTo>
                  <a:pt x="3060700" y="779462"/>
                </a:lnTo>
                <a:lnTo>
                  <a:pt x="3030538" y="749300"/>
                </a:lnTo>
                <a:lnTo>
                  <a:pt x="3003550" y="714375"/>
                </a:lnTo>
                <a:lnTo>
                  <a:pt x="2979738" y="677862"/>
                </a:lnTo>
                <a:lnTo>
                  <a:pt x="2962276" y="639762"/>
                </a:lnTo>
                <a:lnTo>
                  <a:pt x="2944813" y="596900"/>
                </a:lnTo>
                <a:lnTo>
                  <a:pt x="2932113" y="555625"/>
                </a:lnTo>
                <a:lnTo>
                  <a:pt x="2925763" y="514350"/>
                </a:lnTo>
                <a:lnTo>
                  <a:pt x="2922588" y="468312"/>
                </a:lnTo>
                <a:lnTo>
                  <a:pt x="2922588" y="427037"/>
                </a:lnTo>
                <a:lnTo>
                  <a:pt x="2925763" y="382587"/>
                </a:lnTo>
                <a:lnTo>
                  <a:pt x="2938463" y="338137"/>
                </a:lnTo>
                <a:lnTo>
                  <a:pt x="2952750" y="292100"/>
                </a:lnTo>
                <a:lnTo>
                  <a:pt x="2971800" y="250825"/>
                </a:lnTo>
                <a:lnTo>
                  <a:pt x="2992438" y="212725"/>
                </a:lnTo>
                <a:lnTo>
                  <a:pt x="3019426" y="173037"/>
                </a:lnTo>
                <a:lnTo>
                  <a:pt x="3048000" y="141287"/>
                </a:lnTo>
                <a:lnTo>
                  <a:pt x="3078162" y="111125"/>
                </a:lnTo>
                <a:lnTo>
                  <a:pt x="3114676" y="84137"/>
                </a:lnTo>
                <a:lnTo>
                  <a:pt x="3149600" y="60325"/>
                </a:lnTo>
                <a:lnTo>
                  <a:pt x="3189288" y="41275"/>
                </a:lnTo>
                <a:lnTo>
                  <a:pt x="3230562" y="23812"/>
                </a:lnTo>
                <a:lnTo>
                  <a:pt x="3273426" y="12700"/>
                </a:lnTo>
                <a:lnTo>
                  <a:pt x="3314700" y="6350"/>
                </a:lnTo>
                <a:lnTo>
                  <a:pt x="335915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grpSp>
        <p:nvGrpSpPr>
          <p:cNvPr id="10" name="组合 9"/>
          <p:cNvGrpSpPr/>
          <p:nvPr/>
        </p:nvGrpSpPr>
        <p:grpSpPr>
          <a:xfrm>
            <a:off x="7092372" y="3715566"/>
            <a:ext cx="1086963" cy="1090111"/>
            <a:chOff x="4584701" y="522287"/>
            <a:chExt cx="2744788" cy="2752726"/>
          </a:xfrm>
          <a:solidFill>
            <a:srgbClr val="202A36"/>
          </a:solidFill>
        </p:grpSpPr>
        <p:sp>
          <p:nvSpPr>
            <p:cNvPr id="13" name="Oval 5"/>
            <p:cNvSpPr>
              <a:spLocks noChangeArrowheads="1"/>
            </p:cNvSpPr>
            <p:nvPr/>
          </p:nvSpPr>
          <p:spPr bwMode="auto">
            <a:xfrm>
              <a:off x="4837113" y="774700"/>
              <a:ext cx="2238375" cy="2246313"/>
            </a:xfrm>
            <a:prstGeom prst="ellipse">
              <a:avLst/>
            </a:prstGeom>
            <a:grp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en-US" altLang="zh-CN" sz="18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Freeform 6"/>
            <p:cNvSpPr>
              <a:spLocks noEditPoints="1"/>
            </p:cNvSpPr>
            <p:nvPr/>
          </p:nvSpPr>
          <p:spPr bwMode="auto">
            <a:xfrm>
              <a:off x="4584701" y="522287"/>
              <a:ext cx="2744788" cy="2752726"/>
            </a:xfrm>
            <a:custGeom>
              <a:avLst/>
              <a:gdLst>
                <a:gd name="T0" fmla="*/ 592 w 1184"/>
                <a:gd name="T1" fmla="*/ 0 h 1184"/>
                <a:gd name="T2" fmla="*/ 0 w 1184"/>
                <a:gd name="T3" fmla="*/ 592 h 1184"/>
                <a:gd name="T4" fmla="*/ 592 w 1184"/>
                <a:gd name="T5" fmla="*/ 1184 h 1184"/>
                <a:gd name="T6" fmla="*/ 1184 w 1184"/>
                <a:gd name="T7" fmla="*/ 592 h 1184"/>
                <a:gd name="T8" fmla="*/ 592 w 1184"/>
                <a:gd name="T9" fmla="*/ 0 h 1184"/>
                <a:gd name="T10" fmla="*/ 941 w 1184"/>
                <a:gd name="T11" fmla="*/ 941 h 1184"/>
                <a:gd name="T12" fmla="*/ 784 w 1184"/>
                <a:gd name="T13" fmla="*/ 1047 h 1184"/>
                <a:gd name="T14" fmla="*/ 592 w 1184"/>
                <a:gd name="T15" fmla="*/ 1085 h 1184"/>
                <a:gd name="T16" fmla="*/ 400 w 1184"/>
                <a:gd name="T17" fmla="*/ 1047 h 1184"/>
                <a:gd name="T18" fmla="*/ 243 w 1184"/>
                <a:gd name="T19" fmla="*/ 941 h 1184"/>
                <a:gd name="T20" fmla="*/ 137 w 1184"/>
                <a:gd name="T21" fmla="*/ 784 h 1184"/>
                <a:gd name="T22" fmla="*/ 99 w 1184"/>
                <a:gd name="T23" fmla="*/ 592 h 1184"/>
                <a:gd name="T24" fmla="*/ 137 w 1184"/>
                <a:gd name="T25" fmla="*/ 400 h 1184"/>
                <a:gd name="T26" fmla="*/ 243 w 1184"/>
                <a:gd name="T27" fmla="*/ 243 h 1184"/>
                <a:gd name="T28" fmla="*/ 400 w 1184"/>
                <a:gd name="T29" fmla="*/ 137 h 1184"/>
                <a:gd name="T30" fmla="*/ 592 w 1184"/>
                <a:gd name="T31" fmla="*/ 99 h 1184"/>
                <a:gd name="T32" fmla="*/ 784 w 1184"/>
                <a:gd name="T33" fmla="*/ 137 h 1184"/>
                <a:gd name="T34" fmla="*/ 941 w 1184"/>
                <a:gd name="T35" fmla="*/ 243 h 1184"/>
                <a:gd name="T36" fmla="*/ 1047 w 1184"/>
                <a:gd name="T37" fmla="*/ 400 h 1184"/>
                <a:gd name="T38" fmla="*/ 1085 w 1184"/>
                <a:gd name="T39" fmla="*/ 592 h 1184"/>
                <a:gd name="T40" fmla="*/ 1047 w 1184"/>
                <a:gd name="T41" fmla="*/ 784 h 1184"/>
                <a:gd name="T42" fmla="*/ 941 w 1184"/>
                <a:gd name="T43" fmla="*/ 941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4" h="1184">
                  <a:moveTo>
                    <a:pt x="592" y="0"/>
                  </a:moveTo>
                  <a:cubicBezTo>
                    <a:pt x="265" y="0"/>
                    <a:pt x="0" y="265"/>
                    <a:pt x="0" y="592"/>
                  </a:cubicBezTo>
                  <a:cubicBezTo>
                    <a:pt x="0" y="919"/>
                    <a:pt x="265" y="1184"/>
                    <a:pt x="592" y="1184"/>
                  </a:cubicBezTo>
                  <a:cubicBezTo>
                    <a:pt x="919" y="1184"/>
                    <a:pt x="1184" y="919"/>
                    <a:pt x="1184" y="592"/>
                  </a:cubicBezTo>
                  <a:cubicBezTo>
                    <a:pt x="1184" y="265"/>
                    <a:pt x="919" y="0"/>
                    <a:pt x="592" y="0"/>
                  </a:cubicBezTo>
                  <a:close/>
                  <a:moveTo>
                    <a:pt x="941" y="941"/>
                  </a:moveTo>
                  <a:cubicBezTo>
                    <a:pt x="896" y="986"/>
                    <a:pt x="843" y="1022"/>
                    <a:pt x="784" y="1047"/>
                  </a:cubicBezTo>
                  <a:cubicBezTo>
                    <a:pt x="723" y="1072"/>
                    <a:pt x="659" y="1085"/>
                    <a:pt x="592" y="1085"/>
                  </a:cubicBezTo>
                  <a:cubicBezTo>
                    <a:pt x="525" y="1085"/>
                    <a:pt x="461" y="1072"/>
                    <a:pt x="400" y="1047"/>
                  </a:cubicBezTo>
                  <a:cubicBezTo>
                    <a:pt x="341" y="1022"/>
                    <a:pt x="288" y="986"/>
                    <a:pt x="243" y="941"/>
                  </a:cubicBezTo>
                  <a:cubicBezTo>
                    <a:pt x="198" y="896"/>
                    <a:pt x="162" y="843"/>
                    <a:pt x="137" y="784"/>
                  </a:cubicBezTo>
                  <a:cubicBezTo>
                    <a:pt x="112" y="723"/>
                    <a:pt x="99" y="659"/>
                    <a:pt x="99" y="592"/>
                  </a:cubicBezTo>
                  <a:cubicBezTo>
                    <a:pt x="99" y="525"/>
                    <a:pt x="112" y="461"/>
                    <a:pt x="137" y="400"/>
                  </a:cubicBezTo>
                  <a:cubicBezTo>
                    <a:pt x="162" y="341"/>
                    <a:pt x="198" y="288"/>
                    <a:pt x="243" y="243"/>
                  </a:cubicBezTo>
                  <a:cubicBezTo>
                    <a:pt x="288" y="198"/>
                    <a:pt x="341" y="162"/>
                    <a:pt x="400" y="137"/>
                  </a:cubicBezTo>
                  <a:cubicBezTo>
                    <a:pt x="461" y="112"/>
                    <a:pt x="525" y="99"/>
                    <a:pt x="592" y="99"/>
                  </a:cubicBezTo>
                  <a:cubicBezTo>
                    <a:pt x="659" y="99"/>
                    <a:pt x="723" y="112"/>
                    <a:pt x="784" y="137"/>
                  </a:cubicBezTo>
                  <a:cubicBezTo>
                    <a:pt x="843" y="162"/>
                    <a:pt x="896" y="198"/>
                    <a:pt x="941" y="243"/>
                  </a:cubicBezTo>
                  <a:cubicBezTo>
                    <a:pt x="986" y="288"/>
                    <a:pt x="1022" y="341"/>
                    <a:pt x="1047" y="400"/>
                  </a:cubicBezTo>
                  <a:cubicBezTo>
                    <a:pt x="1072" y="461"/>
                    <a:pt x="1085" y="525"/>
                    <a:pt x="1085" y="592"/>
                  </a:cubicBezTo>
                  <a:cubicBezTo>
                    <a:pt x="1085" y="659"/>
                    <a:pt x="1072" y="723"/>
                    <a:pt x="1047" y="784"/>
                  </a:cubicBezTo>
                  <a:cubicBezTo>
                    <a:pt x="1022" y="843"/>
                    <a:pt x="986" y="896"/>
                    <a:pt x="941" y="941"/>
                  </a:cubicBezTo>
                  <a:close/>
                </a:path>
              </a:pathLst>
            </a:custGeom>
            <a:grp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grpSp>
      <p:sp>
        <p:nvSpPr>
          <p:cNvPr id="19473" name="文本框 15"/>
          <p:cNvSpPr txBox="1"/>
          <p:nvPr/>
        </p:nvSpPr>
        <p:spPr>
          <a:xfrm>
            <a:off x="7280275" y="4060825"/>
            <a:ext cx="798513" cy="400050"/>
          </a:xfrm>
          <a:prstGeom prst="rect">
            <a:avLst/>
          </a:prstGeom>
          <a:noFill/>
          <a:ln w="9525">
            <a:noFill/>
          </a:ln>
        </p:spPr>
        <p:txBody>
          <a:bodyPr anchor="t">
            <a:spAutoFit/>
          </a:bodyPr>
          <a:p>
            <a:r>
              <a:rPr lang="en-US" altLang="zh-CN" sz="2000" b="1" dirty="0">
                <a:solidFill>
                  <a:schemeClr val="bg1"/>
                </a:solidFill>
                <a:latin typeface="微软雅黑" panose="020B0503020204020204" pitchFamily="34" charset="-122"/>
                <a:ea typeface="微软雅黑" panose="020B0503020204020204" pitchFamily="34" charset="-122"/>
              </a:rPr>
              <a:t>ACT</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6964363" y="4937125"/>
            <a:ext cx="1462087" cy="644525"/>
          </a:xfrm>
          <a:prstGeom prst="rect">
            <a:avLst/>
          </a:prstGeom>
          <a:noFill/>
          <a:ln w="9525">
            <a:noFill/>
          </a:ln>
        </p:spPr>
        <p:txBody>
          <a:bodyPr wrap="none" anchor="t">
            <a:spAutoFit/>
          </a:bodyPr>
          <a:p>
            <a:pPr algn="ctr"/>
            <a:r>
              <a:rPr lang="en-US" altLang="zh-CN" dirty="0">
                <a:solidFill>
                  <a:srgbClr val="202A36"/>
                </a:solidFill>
                <a:latin typeface="微软雅黑" panose="020B0503020204020204" pitchFamily="34" charset="-122"/>
                <a:ea typeface="微软雅黑" panose="020B0503020204020204" pitchFamily="34" charset="-122"/>
              </a:rPr>
              <a:t>03/</a:t>
            </a:r>
            <a:r>
              <a:rPr lang="zh-CN" altLang="en-US" dirty="0">
                <a:solidFill>
                  <a:srgbClr val="202A36"/>
                </a:solidFill>
                <a:latin typeface="微软雅黑" panose="020B0503020204020204" pitchFamily="34" charset="-122"/>
                <a:ea typeface="微软雅黑" panose="020B0503020204020204" pitchFamily="34" charset="-122"/>
              </a:rPr>
              <a:t>爱奇体育</a:t>
            </a:r>
            <a:endParaRPr lang="zh-CN" altLang="en-US" dirty="0">
              <a:solidFill>
                <a:srgbClr val="202A36"/>
              </a:solidFill>
              <a:latin typeface="微软雅黑" panose="020B0503020204020204" pitchFamily="34" charset="-122"/>
              <a:ea typeface="微软雅黑" panose="020B0503020204020204" pitchFamily="34" charset="-122"/>
            </a:endParaRPr>
          </a:p>
          <a:p>
            <a:pPr algn="ctr"/>
            <a:r>
              <a:rPr lang="zh-CN" altLang="en-US" dirty="0">
                <a:solidFill>
                  <a:srgbClr val="202A36"/>
                </a:solidFill>
                <a:latin typeface="微软雅黑" panose="020B0503020204020204" pitchFamily="34" charset="-122"/>
                <a:ea typeface="微软雅黑" panose="020B0503020204020204" pitchFamily="34" charset="-122"/>
              </a:rPr>
              <a:t>运营经验</a:t>
            </a:r>
            <a:endParaRPr lang="zh-CN" altLang="en-US" dirty="0">
              <a:solidFill>
                <a:srgbClr val="202A36"/>
              </a:solidFill>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ppt_x</p:attrName>
                                        </p:attrNameLst>
                                      </p:cBhvr>
                                      <p:tavLst>
                                        <p:tav tm="0">
                                          <p:val>
                                            <p:strVal val="0-#ppt_w/2"/>
                                          </p:val>
                                        </p:tav>
                                        <p:tav tm="100000">
                                          <p:val>
                                            <p:strVal val="#ppt_x"/>
                                          </p:val>
                                        </p:tav>
                                      </p:tavLst>
                                    </p:anim>
                                    <p:anim calcmode="lin" valueType="num">
                                      <p:cBhvr>
                                        <p:cTn id="22" dur="500" fill="hold"/>
                                        <p:tgtEl>
                                          <p:spTgt spid="31"/>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ppt_x</p:attrName>
                                        </p:attrNameLst>
                                      </p:cBhvr>
                                      <p:tavLst>
                                        <p:tav tm="0">
                                          <p:val>
                                            <p:strVal val="0-#ppt_w/2"/>
                                          </p:val>
                                        </p:tav>
                                        <p:tav tm="100000">
                                          <p:val>
                                            <p:strVal val="#ppt_x"/>
                                          </p:val>
                                        </p:tav>
                                      </p:tavLst>
                                    </p:anim>
                                    <p:anim calcmode="lin" valueType="num">
                                      <p:cBhvr>
                                        <p:cTn id="26" dur="500" fill="hold"/>
                                        <p:tgtEl>
                                          <p:spTgt spid="46"/>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200"/>
                                        <p:tgtEl>
                                          <p:spTgt spid="6"/>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200"/>
                                        <p:tgtEl>
                                          <p:spTgt spid="8"/>
                                        </p:tgtEl>
                                      </p:cBhvr>
                                    </p:animEffect>
                                  </p:childTnLst>
                                </p:cTn>
                              </p:par>
                              <p:par>
                                <p:cTn id="35" presetID="2" presetClass="entr" presetSubtype="2" fill="hold" nodeType="withEffect">
                                  <p:stCondLst>
                                    <p:cond delay="3000"/>
                                  </p:stCondLst>
                                  <p:childTnLst>
                                    <p:set>
                                      <p:cBhvr>
                                        <p:cTn id="36" dur="1" fill="hold">
                                          <p:stCondLst>
                                            <p:cond delay="0"/>
                                          </p:stCondLst>
                                        </p:cTn>
                                        <p:tgtEl>
                                          <p:spTgt spid="38"/>
                                        </p:tgtEl>
                                        <p:attrNameLst>
                                          <p:attrName>style.visibility</p:attrName>
                                        </p:attrNameLst>
                                      </p:cBhvr>
                                      <p:to>
                                        <p:strVal val="visible"/>
                                      </p:to>
                                    </p:set>
                                    <p:anim calcmode="lin" valueType="num">
                                      <p:cBhvr>
                                        <p:cTn id="37" dur="1250" fill="hold"/>
                                        <p:tgtEl>
                                          <p:spTgt spid="38"/>
                                        </p:tgtEl>
                                        <p:attrNameLst>
                                          <p:attrName>ppt_x</p:attrName>
                                        </p:attrNameLst>
                                      </p:cBhvr>
                                      <p:tavLst>
                                        <p:tav tm="0">
                                          <p:val>
                                            <p:strVal val="1+#ppt_w/2"/>
                                          </p:val>
                                        </p:tav>
                                        <p:tav tm="100000">
                                          <p:val>
                                            <p:strVal val="#ppt_x"/>
                                          </p:val>
                                        </p:tav>
                                      </p:tavLst>
                                    </p:anim>
                                    <p:anim calcmode="lin" valueType="num">
                                      <p:cBhvr>
                                        <p:cTn id="38" dur="1250" fill="hold"/>
                                        <p:tgtEl>
                                          <p:spTgt spid="3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2500"/>
                                  </p:stCondLst>
                                  <p:childTnLst>
                                    <p:set>
                                      <p:cBhvr>
                                        <p:cTn id="40" dur="1" fill="hold">
                                          <p:stCondLst>
                                            <p:cond delay="0"/>
                                          </p:stCondLst>
                                        </p:cTn>
                                        <p:tgtEl>
                                          <p:spTgt spid="39"/>
                                        </p:tgtEl>
                                        <p:attrNameLst>
                                          <p:attrName>style.visibility</p:attrName>
                                        </p:attrNameLst>
                                      </p:cBhvr>
                                      <p:to>
                                        <p:strVal val="visible"/>
                                      </p:to>
                                    </p:set>
                                    <p:anim calcmode="lin" valueType="num">
                                      <p:cBhvr>
                                        <p:cTn id="41" dur="1250" fill="hold"/>
                                        <p:tgtEl>
                                          <p:spTgt spid="39"/>
                                        </p:tgtEl>
                                        <p:attrNameLst>
                                          <p:attrName>ppt_x</p:attrName>
                                        </p:attrNameLst>
                                      </p:cBhvr>
                                      <p:tavLst>
                                        <p:tav tm="0">
                                          <p:val>
                                            <p:strVal val="1+#ppt_w/2"/>
                                          </p:val>
                                        </p:tav>
                                        <p:tav tm="100000">
                                          <p:val>
                                            <p:strVal val="#ppt_x"/>
                                          </p:val>
                                        </p:tav>
                                      </p:tavLst>
                                    </p:anim>
                                    <p:anim calcmode="lin" valueType="num">
                                      <p:cBhvr>
                                        <p:cTn id="42" dur="1250" fill="hold"/>
                                        <p:tgtEl>
                                          <p:spTgt spid="39"/>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2500"/>
                                  </p:stCondLst>
                                  <p:childTnLst>
                                    <p:set>
                                      <p:cBhvr>
                                        <p:cTn id="44" dur="1" fill="hold">
                                          <p:stCondLst>
                                            <p:cond delay="0"/>
                                          </p:stCondLst>
                                        </p:cTn>
                                        <p:tgtEl>
                                          <p:spTgt spid="42"/>
                                        </p:tgtEl>
                                        <p:attrNameLst>
                                          <p:attrName>style.visibility</p:attrName>
                                        </p:attrNameLst>
                                      </p:cBhvr>
                                      <p:to>
                                        <p:strVal val="visible"/>
                                      </p:to>
                                    </p:set>
                                    <p:anim calcmode="lin" valueType="num">
                                      <p:cBhvr>
                                        <p:cTn id="45" dur="1250" fill="hold"/>
                                        <p:tgtEl>
                                          <p:spTgt spid="42"/>
                                        </p:tgtEl>
                                        <p:attrNameLst>
                                          <p:attrName>ppt_x</p:attrName>
                                        </p:attrNameLst>
                                      </p:cBhvr>
                                      <p:tavLst>
                                        <p:tav tm="0">
                                          <p:val>
                                            <p:strVal val="1+#ppt_w/2"/>
                                          </p:val>
                                        </p:tav>
                                        <p:tav tm="100000">
                                          <p:val>
                                            <p:strVal val="#ppt_x"/>
                                          </p:val>
                                        </p:tav>
                                      </p:tavLst>
                                    </p:anim>
                                    <p:anim calcmode="lin" valueType="num">
                                      <p:cBhvr>
                                        <p:cTn id="46" dur="1250" fill="hold"/>
                                        <p:tgtEl>
                                          <p:spTgt spid="42"/>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ppt_x</p:attrName>
                                        </p:attrNameLst>
                                      </p:cBhvr>
                                      <p:tavLst>
                                        <p:tav tm="0">
                                          <p:val>
                                            <p:strVal val="0-#ppt_w/2"/>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2" presetClass="entr" presetSubtype="8"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2"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a:spLocks noChangeArrowheads="1"/>
          </p:cNvSpPr>
          <p:nvPr/>
        </p:nvSpPr>
        <p:spPr bwMode="auto">
          <a:xfrm>
            <a:off x="2706688"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广州爱奇体育</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3" name="椭圆 2"/>
          <p:cNvSpPr/>
          <p:nvPr/>
        </p:nvSpPr>
        <p:spPr>
          <a:xfrm>
            <a:off x="6623049" y="1789430"/>
            <a:ext cx="1232535" cy="1029970"/>
          </a:xfrm>
          <a:prstGeom prst="ellipse">
            <a:avLst/>
          </a:prstGeom>
          <a:solidFill>
            <a:schemeClr val="bg1">
              <a:lumMod val="50000"/>
            </a:schemeClr>
          </a:solidFill>
          <a:ln>
            <a:solidFill>
              <a:schemeClr val="bg1">
                <a:lumMod val="65000"/>
              </a:schemeClr>
            </a:solidFill>
          </a:ln>
          <a:effectLst>
            <a:innerShdw blurRad="406400" dir="13500000">
              <a:srgbClr val="202A36">
                <a:alpha val="74000"/>
              </a:srgbClr>
            </a:innerShdw>
            <a:reflection stA="45000" endPos="0" dist="50800" dir="5400000" sy="-100000" algn="bl" rotWithShape="0"/>
          </a:effectLst>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椭圆 9"/>
          <p:cNvSpPr/>
          <p:nvPr/>
        </p:nvSpPr>
        <p:spPr>
          <a:xfrm>
            <a:off x="8388350" y="2819400"/>
            <a:ext cx="1232535" cy="1029970"/>
          </a:xfrm>
          <a:prstGeom prst="ellipse">
            <a:avLst/>
          </a:prstGeom>
          <a:solidFill>
            <a:schemeClr val="bg1">
              <a:lumMod val="50000"/>
            </a:schemeClr>
          </a:solidFill>
          <a:ln>
            <a:solidFill>
              <a:schemeClr val="bg1">
                <a:lumMod val="65000"/>
              </a:schemeClr>
            </a:solidFill>
          </a:ln>
          <a:effectLst>
            <a:innerShdw blurRad="406400" dir="13500000">
              <a:srgbClr val="202A36">
                <a:alpha val="74000"/>
              </a:srgbClr>
            </a:innerShdw>
            <a:reflection stA="45000" endPos="0" dist="50800" dir="5400000" sy="-100000" algn="bl" rotWithShape="0"/>
          </a:effectLst>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客群</a:t>
            </a:r>
            <a:endPar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体验</a:t>
            </a: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椭圆 10"/>
          <p:cNvSpPr/>
          <p:nvPr/>
        </p:nvSpPr>
        <p:spPr>
          <a:xfrm>
            <a:off x="8388350" y="4526915"/>
            <a:ext cx="1232535" cy="1029970"/>
          </a:xfrm>
          <a:prstGeom prst="ellipse">
            <a:avLst/>
          </a:prstGeom>
          <a:solidFill>
            <a:schemeClr val="bg1">
              <a:lumMod val="50000"/>
            </a:schemeClr>
          </a:solidFill>
          <a:ln>
            <a:solidFill>
              <a:schemeClr val="bg1">
                <a:lumMod val="65000"/>
              </a:schemeClr>
            </a:solidFill>
          </a:ln>
          <a:effectLst>
            <a:innerShdw blurRad="406400" dir="13500000">
              <a:srgbClr val="202A36">
                <a:alpha val="74000"/>
              </a:srgbClr>
            </a:innerShdw>
            <a:reflection stA="45000" endPos="0" dist="50800" dir="5400000" sy="-100000" algn="bl" rotWithShape="0"/>
          </a:effectLst>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媒体</a:t>
            </a:r>
            <a:endPar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影响</a:t>
            </a: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椭圆 11"/>
          <p:cNvSpPr/>
          <p:nvPr/>
        </p:nvSpPr>
        <p:spPr>
          <a:xfrm>
            <a:off x="6635114" y="5430520"/>
            <a:ext cx="1232535" cy="1029970"/>
          </a:xfrm>
          <a:prstGeom prst="ellipse">
            <a:avLst/>
          </a:prstGeom>
          <a:solidFill>
            <a:schemeClr val="bg1">
              <a:lumMod val="50000"/>
            </a:schemeClr>
          </a:solidFill>
          <a:ln>
            <a:solidFill>
              <a:schemeClr val="bg1">
                <a:lumMod val="65000"/>
              </a:schemeClr>
            </a:solidFill>
          </a:ln>
          <a:effectLst>
            <a:innerShdw blurRad="406400" dir="13500000">
              <a:srgbClr val="202A36">
                <a:alpha val="74000"/>
              </a:srgbClr>
            </a:innerShdw>
            <a:reflection stA="45000" endPos="0" dist="50800" dir="5400000" sy="-100000" algn="bl" rotWithShape="0"/>
          </a:effectLst>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赞助</a:t>
            </a: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椭圆 12"/>
          <p:cNvSpPr/>
          <p:nvPr/>
        </p:nvSpPr>
        <p:spPr>
          <a:xfrm>
            <a:off x="4820920" y="2819400"/>
            <a:ext cx="1232535" cy="1029970"/>
          </a:xfrm>
          <a:prstGeom prst="ellipse">
            <a:avLst/>
          </a:prstGeom>
          <a:solidFill>
            <a:schemeClr val="bg1">
              <a:lumMod val="50000"/>
            </a:schemeClr>
          </a:solidFill>
          <a:ln>
            <a:solidFill>
              <a:schemeClr val="bg1">
                <a:lumMod val="65000"/>
              </a:schemeClr>
            </a:solidFill>
          </a:ln>
          <a:effectLst>
            <a:innerShdw blurRad="406400" dir="13500000">
              <a:srgbClr val="202A36">
                <a:alpha val="74000"/>
              </a:srgbClr>
            </a:innerShdw>
            <a:reflection stA="45000" endPos="0" dist="50800" dir="5400000" sy="-100000" algn="bl" rotWithShape="0"/>
          </a:effectLst>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 name="椭圆 13"/>
          <p:cNvSpPr/>
          <p:nvPr/>
        </p:nvSpPr>
        <p:spPr>
          <a:xfrm>
            <a:off x="4820920" y="4526915"/>
            <a:ext cx="1232535" cy="1029970"/>
          </a:xfrm>
          <a:prstGeom prst="ellipse">
            <a:avLst/>
          </a:prstGeom>
          <a:solidFill>
            <a:schemeClr val="bg1">
              <a:lumMod val="50000"/>
            </a:schemeClr>
          </a:solidFill>
          <a:ln>
            <a:solidFill>
              <a:schemeClr val="bg1">
                <a:lumMod val="65000"/>
              </a:schemeClr>
            </a:solidFill>
          </a:ln>
          <a:effectLst>
            <a:innerShdw blurRad="406400" dir="13500000">
              <a:srgbClr val="202A36">
                <a:alpha val="74000"/>
              </a:srgbClr>
            </a:innerShdw>
            <a:reflection stA="45000" endPos="0" dist="50800" dir="5400000" sy="-100000" algn="bl" rotWithShape="0"/>
          </a:effectLst>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4280" name="文本框 14"/>
          <p:cNvSpPr txBox="1"/>
          <p:nvPr/>
        </p:nvSpPr>
        <p:spPr>
          <a:xfrm>
            <a:off x="6908800" y="2024063"/>
            <a:ext cx="649288" cy="646112"/>
          </a:xfrm>
          <a:prstGeom prst="rect">
            <a:avLst/>
          </a:prstGeom>
          <a:noFill/>
          <a:ln w="9525">
            <a:noFill/>
          </a:ln>
        </p:spPr>
        <p:txBody>
          <a:bodyPr anchor="t">
            <a:spAutoFit/>
          </a:bodyPr>
          <a:p>
            <a:r>
              <a:rPr lang="zh-CN" altLang="en-US" b="1" dirty="0">
                <a:solidFill>
                  <a:schemeClr val="bg1"/>
                </a:solidFill>
                <a:latin typeface="微软雅黑" panose="020B0503020204020204" pitchFamily="34" charset="-122"/>
                <a:ea typeface="微软雅黑" panose="020B0503020204020204" pitchFamily="34" charset="-122"/>
              </a:rPr>
              <a:t>各类活动</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4281" name="文本框 15"/>
          <p:cNvSpPr txBox="1"/>
          <p:nvPr/>
        </p:nvSpPr>
        <p:spPr>
          <a:xfrm>
            <a:off x="5111750" y="3011488"/>
            <a:ext cx="715963" cy="646112"/>
          </a:xfrm>
          <a:prstGeom prst="rect">
            <a:avLst/>
          </a:prstGeom>
          <a:noFill/>
          <a:ln w="9525">
            <a:noFill/>
          </a:ln>
        </p:spPr>
        <p:txBody>
          <a:bodyPr anchor="t">
            <a:spAutoFit/>
          </a:bodyPr>
          <a:p>
            <a:r>
              <a:rPr lang="zh-CN" altLang="en-US" b="1" dirty="0">
                <a:solidFill>
                  <a:schemeClr val="bg1"/>
                </a:solidFill>
                <a:latin typeface="微软雅黑" panose="020B0503020204020204" pitchFamily="34" charset="-122"/>
                <a:ea typeface="微软雅黑" panose="020B0503020204020204" pitchFamily="34" charset="-122"/>
              </a:rPr>
              <a:t>场馆+++</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4282" name="文本框 16"/>
          <p:cNvSpPr txBox="1"/>
          <p:nvPr/>
        </p:nvSpPr>
        <p:spPr>
          <a:xfrm>
            <a:off x="5111750" y="4719638"/>
            <a:ext cx="650875" cy="644525"/>
          </a:xfrm>
          <a:prstGeom prst="rect">
            <a:avLst/>
          </a:prstGeom>
          <a:noFill/>
          <a:ln w="9525">
            <a:noFill/>
          </a:ln>
        </p:spPr>
        <p:txBody>
          <a:bodyPr anchor="t">
            <a:spAutoFit/>
          </a:bodyPr>
          <a:p>
            <a:r>
              <a:rPr lang="zh-CN" altLang="en-US" b="1" dirty="0">
                <a:solidFill>
                  <a:schemeClr val="bg1"/>
                </a:solidFill>
                <a:latin typeface="微软雅黑" panose="020B0503020204020204" pitchFamily="34" charset="-122"/>
                <a:ea typeface="微软雅黑" panose="020B0503020204020204" pitchFamily="34" charset="-122"/>
              </a:rPr>
              <a:t>投资活动</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9" name="KSO_Shape"/>
          <p:cNvSpPr/>
          <p:nvPr/>
        </p:nvSpPr>
        <p:spPr>
          <a:xfrm rot="14220000">
            <a:off x="5451475" y="5764213"/>
            <a:ext cx="1050925" cy="469900"/>
          </a:xfrm>
          <a:custGeom>
            <a:avLst/>
            <a:gdLst>
              <a:gd name="connsiteX0" fmla="*/ 3490883 w 6425473"/>
              <a:gd name="connsiteY0" fmla="*/ 0 h 4863270"/>
              <a:gd name="connsiteX1" fmla="*/ 6425473 w 6425473"/>
              <a:gd name="connsiteY1" fmla="*/ 696179 h 4863270"/>
              <a:gd name="connsiteX2" fmla="*/ 4232133 w 6425473"/>
              <a:gd name="connsiteY2" fmla="*/ 2766384 h 4863270"/>
              <a:gd name="connsiteX3" fmla="*/ 4647609 w 6425473"/>
              <a:gd name="connsiteY3" fmla="*/ 1326678 h 4863270"/>
              <a:gd name="connsiteX4" fmla="*/ 4641778 w 6425473"/>
              <a:gd name="connsiteY4" fmla="*/ 1329716 h 4863270"/>
              <a:gd name="connsiteX5" fmla="*/ 4096459 w 6425473"/>
              <a:gd name="connsiteY5" fmla="*/ 1685342 h 4863270"/>
              <a:gd name="connsiteX6" fmla="*/ 2683000 w 6425473"/>
              <a:gd name="connsiteY6" fmla="*/ 4597427 h 4863270"/>
              <a:gd name="connsiteX7" fmla="*/ 2732777 w 6425473"/>
              <a:gd name="connsiteY7" fmla="*/ 4863270 h 4863270"/>
              <a:gd name="connsiteX8" fmla="*/ 0 w 6425473"/>
              <a:gd name="connsiteY8" fmla="*/ 4863270 h 4863270"/>
              <a:gd name="connsiteX9" fmla="*/ 42368 w 6425473"/>
              <a:gd name="connsiteY9" fmla="*/ 4548035 h 4863270"/>
              <a:gd name="connsiteX10" fmla="*/ 128511 w 6425473"/>
              <a:gd name="connsiteY10" fmla="*/ 4203610 h 4863270"/>
              <a:gd name="connsiteX11" fmla="*/ 2025907 w 6425473"/>
              <a:gd name="connsiteY11" fmla="*/ 1990903 h 4863270"/>
              <a:gd name="connsiteX12" fmla="*/ 4366085 w 6425473"/>
              <a:gd name="connsiteY12" fmla="*/ 943894 h 4863270"/>
              <a:gd name="connsiteX13" fmla="*/ 4443493 w 6425473"/>
              <a:gd name="connsiteY13" fmla="*/ 916804 h 48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25473" h="4863270">
                <a:moveTo>
                  <a:pt x="3490883" y="0"/>
                </a:moveTo>
                <a:lnTo>
                  <a:pt x="6425473" y="696179"/>
                </a:lnTo>
                <a:lnTo>
                  <a:pt x="4232133" y="2766384"/>
                </a:lnTo>
                <a:lnTo>
                  <a:pt x="4647609" y="1326678"/>
                </a:lnTo>
                <a:lnTo>
                  <a:pt x="4641778" y="1329716"/>
                </a:lnTo>
                <a:cubicBezTo>
                  <a:pt x="4429768" y="1446313"/>
                  <a:pt x="4246367" y="1566217"/>
                  <a:pt x="4096459" y="1685342"/>
                </a:cubicBezTo>
                <a:cubicBezTo>
                  <a:pt x="2873051" y="2657524"/>
                  <a:pt x="2570763" y="3683103"/>
                  <a:pt x="2683000" y="4597427"/>
                </a:cubicBezTo>
                <a:lnTo>
                  <a:pt x="2732777" y="4863270"/>
                </a:lnTo>
                <a:lnTo>
                  <a:pt x="0" y="4863270"/>
                </a:lnTo>
                <a:lnTo>
                  <a:pt x="42368" y="4548035"/>
                </a:lnTo>
                <a:cubicBezTo>
                  <a:pt x="67414" y="4416026"/>
                  <a:pt x="97314" y="4297282"/>
                  <a:pt x="128511" y="4203610"/>
                </a:cubicBezTo>
                <a:cubicBezTo>
                  <a:pt x="325342" y="3485135"/>
                  <a:pt x="968015" y="2732695"/>
                  <a:pt x="2025907" y="1990903"/>
                </a:cubicBezTo>
                <a:cubicBezTo>
                  <a:pt x="2523774" y="1641794"/>
                  <a:pt x="3383053" y="1293382"/>
                  <a:pt x="4366085" y="943894"/>
                </a:cubicBezTo>
                <a:lnTo>
                  <a:pt x="4443493" y="916804"/>
                </a:lnTo>
                <a:close/>
              </a:path>
            </a:pathLst>
          </a:custGeom>
          <a:solidFill>
            <a:schemeClr val="bg1">
              <a:lumMod val="5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20" name="KSO_Shape"/>
          <p:cNvSpPr/>
          <p:nvPr/>
        </p:nvSpPr>
        <p:spPr>
          <a:xfrm rot="17580000">
            <a:off x="4264025" y="3925888"/>
            <a:ext cx="1050925" cy="469900"/>
          </a:xfrm>
          <a:custGeom>
            <a:avLst/>
            <a:gdLst>
              <a:gd name="connsiteX0" fmla="*/ 3490883 w 6425473"/>
              <a:gd name="connsiteY0" fmla="*/ 0 h 4863270"/>
              <a:gd name="connsiteX1" fmla="*/ 6425473 w 6425473"/>
              <a:gd name="connsiteY1" fmla="*/ 696179 h 4863270"/>
              <a:gd name="connsiteX2" fmla="*/ 4232133 w 6425473"/>
              <a:gd name="connsiteY2" fmla="*/ 2766384 h 4863270"/>
              <a:gd name="connsiteX3" fmla="*/ 4647609 w 6425473"/>
              <a:gd name="connsiteY3" fmla="*/ 1326678 h 4863270"/>
              <a:gd name="connsiteX4" fmla="*/ 4641778 w 6425473"/>
              <a:gd name="connsiteY4" fmla="*/ 1329716 h 4863270"/>
              <a:gd name="connsiteX5" fmla="*/ 4096459 w 6425473"/>
              <a:gd name="connsiteY5" fmla="*/ 1685342 h 4863270"/>
              <a:gd name="connsiteX6" fmla="*/ 2683000 w 6425473"/>
              <a:gd name="connsiteY6" fmla="*/ 4597427 h 4863270"/>
              <a:gd name="connsiteX7" fmla="*/ 2732777 w 6425473"/>
              <a:gd name="connsiteY7" fmla="*/ 4863270 h 4863270"/>
              <a:gd name="connsiteX8" fmla="*/ 0 w 6425473"/>
              <a:gd name="connsiteY8" fmla="*/ 4863270 h 4863270"/>
              <a:gd name="connsiteX9" fmla="*/ 42368 w 6425473"/>
              <a:gd name="connsiteY9" fmla="*/ 4548035 h 4863270"/>
              <a:gd name="connsiteX10" fmla="*/ 128511 w 6425473"/>
              <a:gd name="connsiteY10" fmla="*/ 4203610 h 4863270"/>
              <a:gd name="connsiteX11" fmla="*/ 2025907 w 6425473"/>
              <a:gd name="connsiteY11" fmla="*/ 1990903 h 4863270"/>
              <a:gd name="connsiteX12" fmla="*/ 4366085 w 6425473"/>
              <a:gd name="connsiteY12" fmla="*/ 943894 h 4863270"/>
              <a:gd name="connsiteX13" fmla="*/ 4443493 w 6425473"/>
              <a:gd name="connsiteY13" fmla="*/ 916804 h 48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25473" h="4863270">
                <a:moveTo>
                  <a:pt x="3490883" y="0"/>
                </a:moveTo>
                <a:lnTo>
                  <a:pt x="6425473" y="696179"/>
                </a:lnTo>
                <a:lnTo>
                  <a:pt x="4232133" y="2766384"/>
                </a:lnTo>
                <a:lnTo>
                  <a:pt x="4647609" y="1326678"/>
                </a:lnTo>
                <a:lnTo>
                  <a:pt x="4641778" y="1329716"/>
                </a:lnTo>
                <a:cubicBezTo>
                  <a:pt x="4429768" y="1446313"/>
                  <a:pt x="4246367" y="1566217"/>
                  <a:pt x="4096459" y="1685342"/>
                </a:cubicBezTo>
                <a:cubicBezTo>
                  <a:pt x="2873051" y="2657524"/>
                  <a:pt x="2570763" y="3683103"/>
                  <a:pt x="2683000" y="4597427"/>
                </a:cubicBezTo>
                <a:lnTo>
                  <a:pt x="2732777" y="4863270"/>
                </a:lnTo>
                <a:lnTo>
                  <a:pt x="0" y="4863270"/>
                </a:lnTo>
                <a:lnTo>
                  <a:pt x="42368" y="4548035"/>
                </a:lnTo>
                <a:cubicBezTo>
                  <a:pt x="67414" y="4416026"/>
                  <a:pt x="97314" y="4297282"/>
                  <a:pt x="128511" y="4203610"/>
                </a:cubicBezTo>
                <a:cubicBezTo>
                  <a:pt x="325342" y="3485135"/>
                  <a:pt x="968015" y="2732695"/>
                  <a:pt x="2025907" y="1990903"/>
                </a:cubicBezTo>
                <a:cubicBezTo>
                  <a:pt x="2523774" y="1641794"/>
                  <a:pt x="3383053" y="1293382"/>
                  <a:pt x="4366085" y="943894"/>
                </a:cubicBezTo>
                <a:lnTo>
                  <a:pt x="4443493" y="916804"/>
                </a:lnTo>
                <a:close/>
              </a:path>
            </a:pathLst>
          </a:custGeom>
          <a:solidFill>
            <a:schemeClr val="bg1">
              <a:lumMod val="5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21" name="KSO_Shape"/>
          <p:cNvSpPr/>
          <p:nvPr/>
        </p:nvSpPr>
        <p:spPr>
          <a:xfrm rot="21300000">
            <a:off x="5513388" y="2155825"/>
            <a:ext cx="1050925" cy="469900"/>
          </a:xfrm>
          <a:custGeom>
            <a:avLst/>
            <a:gdLst>
              <a:gd name="connsiteX0" fmla="*/ 3490883 w 6425473"/>
              <a:gd name="connsiteY0" fmla="*/ 0 h 4863270"/>
              <a:gd name="connsiteX1" fmla="*/ 6425473 w 6425473"/>
              <a:gd name="connsiteY1" fmla="*/ 696179 h 4863270"/>
              <a:gd name="connsiteX2" fmla="*/ 4232133 w 6425473"/>
              <a:gd name="connsiteY2" fmla="*/ 2766384 h 4863270"/>
              <a:gd name="connsiteX3" fmla="*/ 4647609 w 6425473"/>
              <a:gd name="connsiteY3" fmla="*/ 1326678 h 4863270"/>
              <a:gd name="connsiteX4" fmla="*/ 4641778 w 6425473"/>
              <a:gd name="connsiteY4" fmla="*/ 1329716 h 4863270"/>
              <a:gd name="connsiteX5" fmla="*/ 4096459 w 6425473"/>
              <a:gd name="connsiteY5" fmla="*/ 1685342 h 4863270"/>
              <a:gd name="connsiteX6" fmla="*/ 2683000 w 6425473"/>
              <a:gd name="connsiteY6" fmla="*/ 4597427 h 4863270"/>
              <a:gd name="connsiteX7" fmla="*/ 2732777 w 6425473"/>
              <a:gd name="connsiteY7" fmla="*/ 4863270 h 4863270"/>
              <a:gd name="connsiteX8" fmla="*/ 0 w 6425473"/>
              <a:gd name="connsiteY8" fmla="*/ 4863270 h 4863270"/>
              <a:gd name="connsiteX9" fmla="*/ 42368 w 6425473"/>
              <a:gd name="connsiteY9" fmla="*/ 4548035 h 4863270"/>
              <a:gd name="connsiteX10" fmla="*/ 128511 w 6425473"/>
              <a:gd name="connsiteY10" fmla="*/ 4203610 h 4863270"/>
              <a:gd name="connsiteX11" fmla="*/ 2025907 w 6425473"/>
              <a:gd name="connsiteY11" fmla="*/ 1990903 h 4863270"/>
              <a:gd name="connsiteX12" fmla="*/ 4366085 w 6425473"/>
              <a:gd name="connsiteY12" fmla="*/ 943894 h 4863270"/>
              <a:gd name="connsiteX13" fmla="*/ 4443493 w 6425473"/>
              <a:gd name="connsiteY13" fmla="*/ 916804 h 48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25473" h="4863270">
                <a:moveTo>
                  <a:pt x="3490883" y="0"/>
                </a:moveTo>
                <a:lnTo>
                  <a:pt x="6425473" y="696179"/>
                </a:lnTo>
                <a:lnTo>
                  <a:pt x="4232133" y="2766384"/>
                </a:lnTo>
                <a:lnTo>
                  <a:pt x="4647609" y="1326678"/>
                </a:lnTo>
                <a:lnTo>
                  <a:pt x="4641778" y="1329716"/>
                </a:lnTo>
                <a:cubicBezTo>
                  <a:pt x="4429768" y="1446313"/>
                  <a:pt x="4246367" y="1566217"/>
                  <a:pt x="4096459" y="1685342"/>
                </a:cubicBezTo>
                <a:cubicBezTo>
                  <a:pt x="2873051" y="2657524"/>
                  <a:pt x="2570763" y="3683103"/>
                  <a:pt x="2683000" y="4597427"/>
                </a:cubicBezTo>
                <a:lnTo>
                  <a:pt x="2732777" y="4863270"/>
                </a:lnTo>
                <a:lnTo>
                  <a:pt x="0" y="4863270"/>
                </a:lnTo>
                <a:lnTo>
                  <a:pt x="42368" y="4548035"/>
                </a:lnTo>
                <a:cubicBezTo>
                  <a:pt x="67414" y="4416026"/>
                  <a:pt x="97314" y="4297282"/>
                  <a:pt x="128511" y="4203610"/>
                </a:cubicBezTo>
                <a:cubicBezTo>
                  <a:pt x="325342" y="3485135"/>
                  <a:pt x="968015" y="2732695"/>
                  <a:pt x="2025907" y="1990903"/>
                </a:cubicBezTo>
                <a:cubicBezTo>
                  <a:pt x="2523774" y="1641794"/>
                  <a:pt x="3383053" y="1293382"/>
                  <a:pt x="4366085" y="943894"/>
                </a:cubicBezTo>
                <a:lnTo>
                  <a:pt x="4443493" y="916804"/>
                </a:lnTo>
                <a:close/>
              </a:path>
            </a:pathLst>
          </a:custGeom>
          <a:solidFill>
            <a:schemeClr val="bg1">
              <a:lumMod val="5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22" name="KSO_Shape"/>
          <p:cNvSpPr/>
          <p:nvPr/>
        </p:nvSpPr>
        <p:spPr>
          <a:xfrm rot="3780000">
            <a:off x="7950200" y="2201863"/>
            <a:ext cx="1050925" cy="469900"/>
          </a:xfrm>
          <a:custGeom>
            <a:avLst/>
            <a:gdLst>
              <a:gd name="connsiteX0" fmla="*/ 3490883 w 6425473"/>
              <a:gd name="connsiteY0" fmla="*/ 0 h 4863270"/>
              <a:gd name="connsiteX1" fmla="*/ 6425473 w 6425473"/>
              <a:gd name="connsiteY1" fmla="*/ 696179 h 4863270"/>
              <a:gd name="connsiteX2" fmla="*/ 4232133 w 6425473"/>
              <a:gd name="connsiteY2" fmla="*/ 2766384 h 4863270"/>
              <a:gd name="connsiteX3" fmla="*/ 4647609 w 6425473"/>
              <a:gd name="connsiteY3" fmla="*/ 1326678 h 4863270"/>
              <a:gd name="connsiteX4" fmla="*/ 4641778 w 6425473"/>
              <a:gd name="connsiteY4" fmla="*/ 1329716 h 4863270"/>
              <a:gd name="connsiteX5" fmla="*/ 4096459 w 6425473"/>
              <a:gd name="connsiteY5" fmla="*/ 1685342 h 4863270"/>
              <a:gd name="connsiteX6" fmla="*/ 2683000 w 6425473"/>
              <a:gd name="connsiteY6" fmla="*/ 4597427 h 4863270"/>
              <a:gd name="connsiteX7" fmla="*/ 2732777 w 6425473"/>
              <a:gd name="connsiteY7" fmla="*/ 4863270 h 4863270"/>
              <a:gd name="connsiteX8" fmla="*/ 0 w 6425473"/>
              <a:gd name="connsiteY8" fmla="*/ 4863270 h 4863270"/>
              <a:gd name="connsiteX9" fmla="*/ 42368 w 6425473"/>
              <a:gd name="connsiteY9" fmla="*/ 4548035 h 4863270"/>
              <a:gd name="connsiteX10" fmla="*/ 128511 w 6425473"/>
              <a:gd name="connsiteY10" fmla="*/ 4203610 h 4863270"/>
              <a:gd name="connsiteX11" fmla="*/ 2025907 w 6425473"/>
              <a:gd name="connsiteY11" fmla="*/ 1990903 h 4863270"/>
              <a:gd name="connsiteX12" fmla="*/ 4366085 w 6425473"/>
              <a:gd name="connsiteY12" fmla="*/ 943894 h 4863270"/>
              <a:gd name="connsiteX13" fmla="*/ 4443493 w 6425473"/>
              <a:gd name="connsiteY13" fmla="*/ 916804 h 48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25473" h="4863270">
                <a:moveTo>
                  <a:pt x="3490883" y="0"/>
                </a:moveTo>
                <a:lnTo>
                  <a:pt x="6425473" y="696179"/>
                </a:lnTo>
                <a:lnTo>
                  <a:pt x="4232133" y="2766384"/>
                </a:lnTo>
                <a:lnTo>
                  <a:pt x="4647609" y="1326678"/>
                </a:lnTo>
                <a:lnTo>
                  <a:pt x="4641778" y="1329716"/>
                </a:lnTo>
                <a:cubicBezTo>
                  <a:pt x="4429768" y="1446313"/>
                  <a:pt x="4246367" y="1566217"/>
                  <a:pt x="4096459" y="1685342"/>
                </a:cubicBezTo>
                <a:cubicBezTo>
                  <a:pt x="2873051" y="2657524"/>
                  <a:pt x="2570763" y="3683103"/>
                  <a:pt x="2683000" y="4597427"/>
                </a:cubicBezTo>
                <a:lnTo>
                  <a:pt x="2732777" y="4863270"/>
                </a:lnTo>
                <a:lnTo>
                  <a:pt x="0" y="4863270"/>
                </a:lnTo>
                <a:lnTo>
                  <a:pt x="42368" y="4548035"/>
                </a:lnTo>
                <a:cubicBezTo>
                  <a:pt x="67414" y="4416026"/>
                  <a:pt x="97314" y="4297282"/>
                  <a:pt x="128511" y="4203610"/>
                </a:cubicBezTo>
                <a:cubicBezTo>
                  <a:pt x="325342" y="3485135"/>
                  <a:pt x="968015" y="2732695"/>
                  <a:pt x="2025907" y="1990903"/>
                </a:cubicBezTo>
                <a:cubicBezTo>
                  <a:pt x="2523774" y="1641794"/>
                  <a:pt x="3383053" y="1293382"/>
                  <a:pt x="4366085" y="943894"/>
                </a:cubicBezTo>
                <a:lnTo>
                  <a:pt x="4443493" y="916804"/>
                </a:lnTo>
                <a:close/>
              </a:path>
            </a:pathLst>
          </a:custGeom>
          <a:solidFill>
            <a:schemeClr val="bg1">
              <a:lumMod val="5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23" name="KSO_Shape"/>
          <p:cNvSpPr/>
          <p:nvPr/>
        </p:nvSpPr>
        <p:spPr>
          <a:xfrm rot="7320000">
            <a:off x="9115425" y="3914775"/>
            <a:ext cx="1050925" cy="469900"/>
          </a:xfrm>
          <a:custGeom>
            <a:avLst/>
            <a:gdLst>
              <a:gd name="connsiteX0" fmla="*/ 3490883 w 6425473"/>
              <a:gd name="connsiteY0" fmla="*/ 0 h 4863270"/>
              <a:gd name="connsiteX1" fmla="*/ 6425473 w 6425473"/>
              <a:gd name="connsiteY1" fmla="*/ 696179 h 4863270"/>
              <a:gd name="connsiteX2" fmla="*/ 4232133 w 6425473"/>
              <a:gd name="connsiteY2" fmla="*/ 2766384 h 4863270"/>
              <a:gd name="connsiteX3" fmla="*/ 4647609 w 6425473"/>
              <a:gd name="connsiteY3" fmla="*/ 1326678 h 4863270"/>
              <a:gd name="connsiteX4" fmla="*/ 4641778 w 6425473"/>
              <a:gd name="connsiteY4" fmla="*/ 1329716 h 4863270"/>
              <a:gd name="connsiteX5" fmla="*/ 4096459 w 6425473"/>
              <a:gd name="connsiteY5" fmla="*/ 1685342 h 4863270"/>
              <a:gd name="connsiteX6" fmla="*/ 2683000 w 6425473"/>
              <a:gd name="connsiteY6" fmla="*/ 4597427 h 4863270"/>
              <a:gd name="connsiteX7" fmla="*/ 2732777 w 6425473"/>
              <a:gd name="connsiteY7" fmla="*/ 4863270 h 4863270"/>
              <a:gd name="connsiteX8" fmla="*/ 0 w 6425473"/>
              <a:gd name="connsiteY8" fmla="*/ 4863270 h 4863270"/>
              <a:gd name="connsiteX9" fmla="*/ 42368 w 6425473"/>
              <a:gd name="connsiteY9" fmla="*/ 4548035 h 4863270"/>
              <a:gd name="connsiteX10" fmla="*/ 128511 w 6425473"/>
              <a:gd name="connsiteY10" fmla="*/ 4203610 h 4863270"/>
              <a:gd name="connsiteX11" fmla="*/ 2025907 w 6425473"/>
              <a:gd name="connsiteY11" fmla="*/ 1990903 h 4863270"/>
              <a:gd name="connsiteX12" fmla="*/ 4366085 w 6425473"/>
              <a:gd name="connsiteY12" fmla="*/ 943894 h 4863270"/>
              <a:gd name="connsiteX13" fmla="*/ 4443493 w 6425473"/>
              <a:gd name="connsiteY13" fmla="*/ 916804 h 48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25473" h="4863270">
                <a:moveTo>
                  <a:pt x="3490883" y="0"/>
                </a:moveTo>
                <a:lnTo>
                  <a:pt x="6425473" y="696179"/>
                </a:lnTo>
                <a:lnTo>
                  <a:pt x="4232133" y="2766384"/>
                </a:lnTo>
                <a:lnTo>
                  <a:pt x="4647609" y="1326678"/>
                </a:lnTo>
                <a:lnTo>
                  <a:pt x="4641778" y="1329716"/>
                </a:lnTo>
                <a:cubicBezTo>
                  <a:pt x="4429768" y="1446313"/>
                  <a:pt x="4246367" y="1566217"/>
                  <a:pt x="4096459" y="1685342"/>
                </a:cubicBezTo>
                <a:cubicBezTo>
                  <a:pt x="2873051" y="2657524"/>
                  <a:pt x="2570763" y="3683103"/>
                  <a:pt x="2683000" y="4597427"/>
                </a:cubicBezTo>
                <a:lnTo>
                  <a:pt x="2732777" y="4863270"/>
                </a:lnTo>
                <a:lnTo>
                  <a:pt x="0" y="4863270"/>
                </a:lnTo>
                <a:lnTo>
                  <a:pt x="42368" y="4548035"/>
                </a:lnTo>
                <a:cubicBezTo>
                  <a:pt x="67414" y="4416026"/>
                  <a:pt x="97314" y="4297282"/>
                  <a:pt x="128511" y="4203610"/>
                </a:cubicBezTo>
                <a:cubicBezTo>
                  <a:pt x="325342" y="3485135"/>
                  <a:pt x="968015" y="2732695"/>
                  <a:pt x="2025907" y="1990903"/>
                </a:cubicBezTo>
                <a:cubicBezTo>
                  <a:pt x="2523774" y="1641794"/>
                  <a:pt x="3383053" y="1293382"/>
                  <a:pt x="4366085" y="943894"/>
                </a:cubicBezTo>
                <a:lnTo>
                  <a:pt x="4443493" y="916804"/>
                </a:lnTo>
                <a:close/>
              </a:path>
            </a:pathLst>
          </a:custGeom>
          <a:solidFill>
            <a:schemeClr val="bg1">
              <a:lumMod val="5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24" name="KSO_Shape"/>
          <p:cNvSpPr/>
          <p:nvPr/>
        </p:nvSpPr>
        <p:spPr>
          <a:xfrm rot="10380000">
            <a:off x="8174038" y="5764213"/>
            <a:ext cx="1050925" cy="469900"/>
          </a:xfrm>
          <a:custGeom>
            <a:avLst/>
            <a:gdLst>
              <a:gd name="connsiteX0" fmla="*/ 3490883 w 6425473"/>
              <a:gd name="connsiteY0" fmla="*/ 0 h 4863270"/>
              <a:gd name="connsiteX1" fmla="*/ 6425473 w 6425473"/>
              <a:gd name="connsiteY1" fmla="*/ 696179 h 4863270"/>
              <a:gd name="connsiteX2" fmla="*/ 4232133 w 6425473"/>
              <a:gd name="connsiteY2" fmla="*/ 2766384 h 4863270"/>
              <a:gd name="connsiteX3" fmla="*/ 4647609 w 6425473"/>
              <a:gd name="connsiteY3" fmla="*/ 1326678 h 4863270"/>
              <a:gd name="connsiteX4" fmla="*/ 4641778 w 6425473"/>
              <a:gd name="connsiteY4" fmla="*/ 1329716 h 4863270"/>
              <a:gd name="connsiteX5" fmla="*/ 4096459 w 6425473"/>
              <a:gd name="connsiteY5" fmla="*/ 1685342 h 4863270"/>
              <a:gd name="connsiteX6" fmla="*/ 2683000 w 6425473"/>
              <a:gd name="connsiteY6" fmla="*/ 4597427 h 4863270"/>
              <a:gd name="connsiteX7" fmla="*/ 2732777 w 6425473"/>
              <a:gd name="connsiteY7" fmla="*/ 4863270 h 4863270"/>
              <a:gd name="connsiteX8" fmla="*/ 0 w 6425473"/>
              <a:gd name="connsiteY8" fmla="*/ 4863270 h 4863270"/>
              <a:gd name="connsiteX9" fmla="*/ 42368 w 6425473"/>
              <a:gd name="connsiteY9" fmla="*/ 4548035 h 4863270"/>
              <a:gd name="connsiteX10" fmla="*/ 128511 w 6425473"/>
              <a:gd name="connsiteY10" fmla="*/ 4203610 h 4863270"/>
              <a:gd name="connsiteX11" fmla="*/ 2025907 w 6425473"/>
              <a:gd name="connsiteY11" fmla="*/ 1990903 h 4863270"/>
              <a:gd name="connsiteX12" fmla="*/ 4366085 w 6425473"/>
              <a:gd name="connsiteY12" fmla="*/ 943894 h 4863270"/>
              <a:gd name="connsiteX13" fmla="*/ 4443493 w 6425473"/>
              <a:gd name="connsiteY13" fmla="*/ 916804 h 48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25473" h="4863270">
                <a:moveTo>
                  <a:pt x="3490883" y="0"/>
                </a:moveTo>
                <a:lnTo>
                  <a:pt x="6425473" y="696179"/>
                </a:lnTo>
                <a:lnTo>
                  <a:pt x="4232133" y="2766384"/>
                </a:lnTo>
                <a:lnTo>
                  <a:pt x="4647609" y="1326678"/>
                </a:lnTo>
                <a:lnTo>
                  <a:pt x="4641778" y="1329716"/>
                </a:lnTo>
                <a:cubicBezTo>
                  <a:pt x="4429768" y="1446313"/>
                  <a:pt x="4246367" y="1566217"/>
                  <a:pt x="4096459" y="1685342"/>
                </a:cubicBezTo>
                <a:cubicBezTo>
                  <a:pt x="2873051" y="2657524"/>
                  <a:pt x="2570763" y="3683103"/>
                  <a:pt x="2683000" y="4597427"/>
                </a:cubicBezTo>
                <a:lnTo>
                  <a:pt x="2732777" y="4863270"/>
                </a:lnTo>
                <a:lnTo>
                  <a:pt x="0" y="4863270"/>
                </a:lnTo>
                <a:lnTo>
                  <a:pt x="42368" y="4548035"/>
                </a:lnTo>
                <a:cubicBezTo>
                  <a:pt x="67414" y="4416026"/>
                  <a:pt x="97314" y="4297282"/>
                  <a:pt x="128511" y="4203610"/>
                </a:cubicBezTo>
                <a:cubicBezTo>
                  <a:pt x="325342" y="3485135"/>
                  <a:pt x="968015" y="2732695"/>
                  <a:pt x="2025907" y="1990903"/>
                </a:cubicBezTo>
                <a:cubicBezTo>
                  <a:pt x="2523774" y="1641794"/>
                  <a:pt x="3383053" y="1293382"/>
                  <a:pt x="4366085" y="943894"/>
                </a:cubicBezTo>
                <a:lnTo>
                  <a:pt x="4443493" y="916804"/>
                </a:lnTo>
                <a:close/>
              </a:path>
            </a:pathLst>
          </a:custGeom>
          <a:solidFill>
            <a:schemeClr val="bg1">
              <a:lumMod val="50000"/>
            </a:schemeClr>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mn-lt"/>
              <a:ea typeface="+mn-ea"/>
              <a:cs typeface="+mn-cs"/>
            </a:endParaRPr>
          </a:p>
        </p:txBody>
      </p:sp>
      <p:cxnSp>
        <p:nvCxnSpPr>
          <p:cNvPr id="25" name="直接箭头连接符 24"/>
          <p:cNvCxnSpPr>
            <a:stCxn id="12" idx="0"/>
          </p:cNvCxnSpPr>
          <p:nvPr/>
        </p:nvCxnSpPr>
        <p:spPr>
          <a:xfrm flipH="1" flipV="1">
            <a:off x="7242175" y="2930525"/>
            <a:ext cx="9525" cy="2514600"/>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2" idx="0"/>
          </p:cNvCxnSpPr>
          <p:nvPr/>
        </p:nvCxnSpPr>
        <p:spPr>
          <a:xfrm flipV="1">
            <a:off x="7242175" y="3709988"/>
            <a:ext cx="1169988" cy="184626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12" idx="0"/>
          </p:cNvCxnSpPr>
          <p:nvPr/>
        </p:nvCxnSpPr>
        <p:spPr>
          <a:xfrm flipH="1" flipV="1">
            <a:off x="5953125" y="3798888"/>
            <a:ext cx="1347788" cy="175736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2" idx="0"/>
          </p:cNvCxnSpPr>
          <p:nvPr/>
        </p:nvCxnSpPr>
        <p:spPr>
          <a:xfrm flipV="1">
            <a:off x="5953125" y="2916238"/>
            <a:ext cx="1171575" cy="1846263"/>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293" name="文本框 28"/>
          <p:cNvSpPr txBox="1"/>
          <p:nvPr/>
        </p:nvSpPr>
        <p:spPr>
          <a:xfrm>
            <a:off x="2711450" y="1862138"/>
            <a:ext cx="2417763" cy="398462"/>
          </a:xfrm>
          <a:prstGeom prst="rect">
            <a:avLst/>
          </a:prstGeom>
          <a:noFill/>
          <a:ln w="9525">
            <a:noFill/>
          </a:ln>
        </p:spPr>
        <p:txBody>
          <a:bodyPr anchor="t">
            <a:spAutoFit/>
          </a:bodyPr>
          <a:p>
            <a:r>
              <a:rPr lang="zh-CN" altLang="en-US" sz="2000" b="1" dirty="0">
                <a:latin typeface="微软雅黑" panose="020B0503020204020204" pitchFamily="34" charset="-122"/>
                <a:ea typeface="微软雅黑" panose="020B0503020204020204" pitchFamily="34" charset="-122"/>
              </a:rPr>
              <a:t>体育场馆良性运营</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a:spLocks noChangeArrowheads="1"/>
          </p:cNvSpPr>
          <p:nvPr/>
        </p:nvSpPr>
        <p:spPr bwMode="auto">
          <a:xfrm>
            <a:off x="2706688"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广州爱奇体育</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2" name="椭圆 1"/>
          <p:cNvSpPr/>
          <p:nvPr/>
        </p:nvSpPr>
        <p:spPr>
          <a:xfrm>
            <a:off x="3705225" y="3281363"/>
            <a:ext cx="904875" cy="803275"/>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3" name="椭圆 2"/>
          <p:cNvSpPr/>
          <p:nvPr/>
        </p:nvSpPr>
        <p:spPr>
          <a:xfrm>
            <a:off x="4878388" y="2211388"/>
            <a:ext cx="903288"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 name="椭圆 3"/>
          <p:cNvSpPr/>
          <p:nvPr/>
        </p:nvSpPr>
        <p:spPr>
          <a:xfrm>
            <a:off x="2592388" y="2211388"/>
            <a:ext cx="904875"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 name="椭圆 4"/>
          <p:cNvSpPr/>
          <p:nvPr/>
        </p:nvSpPr>
        <p:spPr>
          <a:xfrm>
            <a:off x="3727450" y="1758950"/>
            <a:ext cx="903288"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 name="椭圆 5"/>
          <p:cNvSpPr/>
          <p:nvPr/>
        </p:nvSpPr>
        <p:spPr>
          <a:xfrm>
            <a:off x="5360988" y="3224213"/>
            <a:ext cx="903288"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 name="椭圆 6"/>
          <p:cNvSpPr/>
          <p:nvPr/>
        </p:nvSpPr>
        <p:spPr>
          <a:xfrm>
            <a:off x="2120900" y="3224213"/>
            <a:ext cx="904875"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椭圆 7"/>
          <p:cNvSpPr/>
          <p:nvPr/>
        </p:nvSpPr>
        <p:spPr>
          <a:xfrm>
            <a:off x="4768850" y="4337050"/>
            <a:ext cx="903288"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椭圆 8"/>
          <p:cNvSpPr/>
          <p:nvPr/>
        </p:nvSpPr>
        <p:spPr>
          <a:xfrm>
            <a:off x="2524125" y="4206875"/>
            <a:ext cx="904875"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椭圆 9"/>
          <p:cNvSpPr/>
          <p:nvPr/>
        </p:nvSpPr>
        <p:spPr>
          <a:xfrm>
            <a:off x="3694113" y="4689475"/>
            <a:ext cx="904875"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31" name="文本框 11"/>
          <p:cNvSpPr txBox="1"/>
          <p:nvPr/>
        </p:nvSpPr>
        <p:spPr>
          <a:xfrm>
            <a:off x="3794125" y="1978025"/>
            <a:ext cx="706438"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会 展</a:t>
            </a:r>
            <a:endParaRPr lang="zh-CN" altLang="en-US" dirty="0">
              <a:latin typeface="Calibri" panose="020F0502020204030204" pitchFamily="34" charset="0"/>
              <a:ea typeface="宋体" panose="02010600030101010101" pitchFamily="2" charset="-122"/>
            </a:endParaRPr>
          </a:p>
        </p:txBody>
      </p:sp>
      <p:sp>
        <p:nvSpPr>
          <p:cNvPr id="56332" name="文本框 12"/>
          <p:cNvSpPr txBox="1"/>
          <p:nvPr/>
        </p:nvSpPr>
        <p:spPr>
          <a:xfrm>
            <a:off x="3838575" y="3478213"/>
            <a:ext cx="708025" cy="368300"/>
          </a:xfrm>
          <a:prstGeom prst="rect">
            <a:avLst/>
          </a:prstGeom>
          <a:noFill/>
          <a:ln w="9525">
            <a:noFill/>
          </a:ln>
        </p:spPr>
        <p:txBody>
          <a:bodyPr anchor="t">
            <a:spAutoFit/>
          </a:bodyPr>
          <a:p>
            <a:r>
              <a:rPr lang="zh-CN" altLang="en-US" b="1" dirty="0">
                <a:solidFill>
                  <a:schemeClr val="bg1"/>
                </a:solidFill>
                <a:latin typeface="微软雅黑" panose="020B0503020204020204" pitchFamily="34" charset="-122"/>
                <a:ea typeface="微软雅黑" panose="020B0503020204020204" pitchFamily="34" charset="-122"/>
              </a:rPr>
              <a:t>体育</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6333" name="文本框 14"/>
          <p:cNvSpPr txBox="1"/>
          <p:nvPr/>
        </p:nvSpPr>
        <p:spPr>
          <a:xfrm>
            <a:off x="4976813" y="2428875"/>
            <a:ext cx="706437"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酒 店</a:t>
            </a:r>
            <a:endParaRPr lang="zh-CN" altLang="en-US" dirty="0">
              <a:latin typeface="Calibri" panose="020F0502020204030204" pitchFamily="34" charset="0"/>
              <a:ea typeface="宋体" panose="02010600030101010101" pitchFamily="2" charset="-122"/>
            </a:endParaRPr>
          </a:p>
        </p:txBody>
      </p:sp>
      <p:sp>
        <p:nvSpPr>
          <p:cNvPr id="56334" name="文本框 15"/>
          <p:cNvSpPr txBox="1"/>
          <p:nvPr/>
        </p:nvSpPr>
        <p:spPr>
          <a:xfrm>
            <a:off x="5459413" y="3441700"/>
            <a:ext cx="706437"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餐 饮</a:t>
            </a:r>
            <a:endParaRPr lang="zh-CN" altLang="en-US" dirty="0">
              <a:latin typeface="Calibri" panose="020F0502020204030204" pitchFamily="34" charset="0"/>
              <a:ea typeface="宋体" panose="02010600030101010101" pitchFamily="2" charset="-122"/>
            </a:endParaRPr>
          </a:p>
        </p:txBody>
      </p:sp>
      <p:sp>
        <p:nvSpPr>
          <p:cNvPr id="56335" name="文本框 16"/>
          <p:cNvSpPr txBox="1"/>
          <p:nvPr/>
        </p:nvSpPr>
        <p:spPr>
          <a:xfrm>
            <a:off x="4867275" y="4554538"/>
            <a:ext cx="706438"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公 园</a:t>
            </a:r>
            <a:endParaRPr lang="zh-CN" altLang="en-US" dirty="0">
              <a:latin typeface="Calibri" panose="020F0502020204030204" pitchFamily="34" charset="0"/>
              <a:ea typeface="宋体" panose="02010600030101010101" pitchFamily="2" charset="-122"/>
            </a:endParaRPr>
          </a:p>
        </p:txBody>
      </p:sp>
      <p:sp>
        <p:nvSpPr>
          <p:cNvPr id="56336" name="文本框 17"/>
          <p:cNvSpPr txBox="1"/>
          <p:nvPr/>
        </p:nvSpPr>
        <p:spPr>
          <a:xfrm>
            <a:off x="2690813" y="2428875"/>
            <a:ext cx="706437"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演 出</a:t>
            </a:r>
            <a:endParaRPr lang="zh-CN" altLang="en-US" dirty="0">
              <a:latin typeface="Calibri" panose="020F0502020204030204" pitchFamily="34" charset="0"/>
              <a:ea typeface="宋体" panose="02010600030101010101" pitchFamily="2" charset="-122"/>
            </a:endParaRPr>
          </a:p>
        </p:txBody>
      </p:sp>
      <p:sp>
        <p:nvSpPr>
          <p:cNvPr id="56337" name="文本框 18"/>
          <p:cNvSpPr txBox="1"/>
          <p:nvPr/>
        </p:nvSpPr>
        <p:spPr>
          <a:xfrm>
            <a:off x="2219325" y="3451225"/>
            <a:ext cx="708025"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教 育</a:t>
            </a:r>
            <a:endParaRPr lang="zh-CN" altLang="en-US" dirty="0">
              <a:latin typeface="Calibri" panose="020F0502020204030204" pitchFamily="34" charset="0"/>
              <a:ea typeface="宋体" panose="02010600030101010101" pitchFamily="2" charset="-122"/>
            </a:endParaRPr>
          </a:p>
        </p:txBody>
      </p:sp>
      <p:sp>
        <p:nvSpPr>
          <p:cNvPr id="56338" name="文本框 19"/>
          <p:cNvSpPr txBox="1"/>
          <p:nvPr/>
        </p:nvSpPr>
        <p:spPr>
          <a:xfrm>
            <a:off x="2592388" y="4425950"/>
            <a:ext cx="706437"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零 售</a:t>
            </a:r>
            <a:endParaRPr lang="zh-CN" altLang="en-US" dirty="0">
              <a:latin typeface="Calibri" panose="020F0502020204030204" pitchFamily="34" charset="0"/>
              <a:ea typeface="宋体" panose="02010600030101010101" pitchFamily="2" charset="-122"/>
            </a:endParaRPr>
          </a:p>
        </p:txBody>
      </p:sp>
      <p:sp>
        <p:nvSpPr>
          <p:cNvPr id="56339" name="文本框 20"/>
          <p:cNvSpPr txBox="1"/>
          <p:nvPr/>
        </p:nvSpPr>
        <p:spPr>
          <a:xfrm>
            <a:off x="3825875" y="4905375"/>
            <a:ext cx="706438"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办公</a:t>
            </a:r>
            <a:endParaRPr lang="zh-CN" altLang="en-US" dirty="0">
              <a:latin typeface="Calibri" panose="020F0502020204030204" pitchFamily="34" charset="0"/>
              <a:ea typeface="宋体" panose="02010600030101010101" pitchFamily="2" charset="-122"/>
            </a:endParaRPr>
          </a:p>
        </p:txBody>
      </p:sp>
      <p:sp>
        <p:nvSpPr>
          <p:cNvPr id="22" name="上箭头 21"/>
          <p:cNvSpPr/>
          <p:nvPr/>
        </p:nvSpPr>
        <p:spPr>
          <a:xfrm>
            <a:off x="3989388" y="2695575"/>
            <a:ext cx="366713" cy="465138"/>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3" name="上箭头 22"/>
          <p:cNvSpPr/>
          <p:nvPr/>
        </p:nvSpPr>
        <p:spPr>
          <a:xfrm rot="3000000">
            <a:off x="4521994" y="2888456"/>
            <a:ext cx="368300" cy="465138"/>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4" name="上箭头 23"/>
          <p:cNvSpPr/>
          <p:nvPr/>
        </p:nvSpPr>
        <p:spPr>
          <a:xfrm rot="18360000">
            <a:off x="3452019" y="2923381"/>
            <a:ext cx="368300" cy="465138"/>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5" name="上箭头 24"/>
          <p:cNvSpPr/>
          <p:nvPr/>
        </p:nvSpPr>
        <p:spPr>
          <a:xfrm rot="5400000">
            <a:off x="4817269" y="3404394"/>
            <a:ext cx="366713" cy="463550"/>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6" name="上箭头 25"/>
          <p:cNvSpPr/>
          <p:nvPr/>
        </p:nvSpPr>
        <p:spPr>
          <a:xfrm rot="7860000">
            <a:off x="4581525" y="3921125"/>
            <a:ext cx="366713" cy="465138"/>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7" name="上箭头 26"/>
          <p:cNvSpPr/>
          <p:nvPr/>
        </p:nvSpPr>
        <p:spPr>
          <a:xfrm rot="16380000">
            <a:off x="3163094" y="3415506"/>
            <a:ext cx="368300" cy="465138"/>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上箭头 27"/>
          <p:cNvSpPr/>
          <p:nvPr/>
        </p:nvSpPr>
        <p:spPr>
          <a:xfrm rot="13980000">
            <a:off x="3405188" y="3963988"/>
            <a:ext cx="366713" cy="465138"/>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9" name="上箭头 28"/>
          <p:cNvSpPr/>
          <p:nvPr/>
        </p:nvSpPr>
        <p:spPr>
          <a:xfrm rot="10800000">
            <a:off x="3995738" y="4206875"/>
            <a:ext cx="366713" cy="465138"/>
          </a:xfrm>
          <a:prstGeom prst="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0" name="椭圆 29"/>
          <p:cNvSpPr/>
          <p:nvPr/>
        </p:nvSpPr>
        <p:spPr>
          <a:xfrm>
            <a:off x="9077325" y="3235325"/>
            <a:ext cx="904875" cy="803275"/>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31" name="椭圆 30"/>
          <p:cNvSpPr/>
          <p:nvPr/>
        </p:nvSpPr>
        <p:spPr>
          <a:xfrm>
            <a:off x="9043988" y="1831975"/>
            <a:ext cx="903288"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50" name="文本框 31"/>
          <p:cNvSpPr txBox="1"/>
          <p:nvPr/>
        </p:nvSpPr>
        <p:spPr>
          <a:xfrm>
            <a:off x="9142413" y="2047875"/>
            <a:ext cx="706437"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会 展</a:t>
            </a:r>
            <a:endParaRPr lang="zh-CN" altLang="en-US" dirty="0">
              <a:latin typeface="Calibri" panose="020F0502020204030204" pitchFamily="34" charset="0"/>
              <a:ea typeface="宋体" panose="02010600030101010101" pitchFamily="2" charset="-122"/>
            </a:endParaRPr>
          </a:p>
        </p:txBody>
      </p:sp>
      <p:sp>
        <p:nvSpPr>
          <p:cNvPr id="33" name="椭圆 32"/>
          <p:cNvSpPr/>
          <p:nvPr/>
        </p:nvSpPr>
        <p:spPr>
          <a:xfrm>
            <a:off x="10556875" y="1831975"/>
            <a:ext cx="903288"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52" name="文本框 33"/>
          <p:cNvSpPr txBox="1"/>
          <p:nvPr/>
        </p:nvSpPr>
        <p:spPr>
          <a:xfrm>
            <a:off x="10655300" y="2049463"/>
            <a:ext cx="706438"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酒 店</a:t>
            </a:r>
            <a:endParaRPr lang="zh-CN" altLang="en-US" dirty="0">
              <a:latin typeface="Calibri" panose="020F0502020204030204" pitchFamily="34" charset="0"/>
              <a:ea typeface="宋体" panose="02010600030101010101" pitchFamily="2" charset="-122"/>
            </a:endParaRPr>
          </a:p>
        </p:txBody>
      </p:sp>
      <p:sp>
        <p:nvSpPr>
          <p:cNvPr id="35" name="椭圆 34"/>
          <p:cNvSpPr/>
          <p:nvPr/>
        </p:nvSpPr>
        <p:spPr>
          <a:xfrm>
            <a:off x="10556875" y="3270250"/>
            <a:ext cx="904875"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54" name="文本框 35"/>
          <p:cNvSpPr txBox="1"/>
          <p:nvPr/>
        </p:nvSpPr>
        <p:spPr>
          <a:xfrm>
            <a:off x="10655300" y="3489325"/>
            <a:ext cx="708025"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餐 饮</a:t>
            </a:r>
            <a:endParaRPr lang="zh-CN" altLang="en-US" dirty="0">
              <a:latin typeface="Calibri" panose="020F0502020204030204" pitchFamily="34" charset="0"/>
              <a:ea typeface="宋体" panose="02010600030101010101" pitchFamily="2" charset="-122"/>
            </a:endParaRPr>
          </a:p>
        </p:txBody>
      </p:sp>
      <p:sp>
        <p:nvSpPr>
          <p:cNvPr id="37" name="椭圆 36"/>
          <p:cNvSpPr/>
          <p:nvPr/>
        </p:nvSpPr>
        <p:spPr>
          <a:xfrm>
            <a:off x="7567613" y="3270250"/>
            <a:ext cx="904875"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56" name="文本框 37"/>
          <p:cNvSpPr txBox="1"/>
          <p:nvPr/>
        </p:nvSpPr>
        <p:spPr>
          <a:xfrm>
            <a:off x="7662863" y="3463925"/>
            <a:ext cx="706437"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教 育</a:t>
            </a:r>
            <a:endParaRPr lang="zh-CN" altLang="en-US" dirty="0">
              <a:latin typeface="Calibri" panose="020F0502020204030204" pitchFamily="34" charset="0"/>
              <a:ea typeface="宋体" panose="02010600030101010101" pitchFamily="2" charset="-122"/>
            </a:endParaRPr>
          </a:p>
        </p:txBody>
      </p:sp>
      <p:sp>
        <p:nvSpPr>
          <p:cNvPr id="39" name="椭圆 38"/>
          <p:cNvSpPr/>
          <p:nvPr/>
        </p:nvSpPr>
        <p:spPr>
          <a:xfrm>
            <a:off x="7566025" y="1831975"/>
            <a:ext cx="904875"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58" name="文本框 39"/>
          <p:cNvSpPr txBox="1"/>
          <p:nvPr/>
        </p:nvSpPr>
        <p:spPr>
          <a:xfrm>
            <a:off x="7664450" y="2049463"/>
            <a:ext cx="706438"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演 出</a:t>
            </a:r>
            <a:endParaRPr lang="zh-CN" altLang="en-US" dirty="0">
              <a:latin typeface="Calibri" panose="020F0502020204030204" pitchFamily="34" charset="0"/>
              <a:ea typeface="宋体" panose="02010600030101010101" pitchFamily="2" charset="-122"/>
            </a:endParaRPr>
          </a:p>
        </p:txBody>
      </p:sp>
      <p:sp>
        <p:nvSpPr>
          <p:cNvPr id="41" name="椭圆 40"/>
          <p:cNvSpPr/>
          <p:nvPr/>
        </p:nvSpPr>
        <p:spPr>
          <a:xfrm>
            <a:off x="7567613" y="4668838"/>
            <a:ext cx="904875"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60" name="文本框 42"/>
          <p:cNvSpPr txBox="1"/>
          <p:nvPr/>
        </p:nvSpPr>
        <p:spPr>
          <a:xfrm>
            <a:off x="7664450" y="4868863"/>
            <a:ext cx="706438"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零 售</a:t>
            </a:r>
            <a:endParaRPr lang="zh-CN" altLang="en-US" dirty="0">
              <a:latin typeface="Calibri" panose="020F0502020204030204" pitchFamily="34" charset="0"/>
              <a:ea typeface="宋体" panose="02010600030101010101" pitchFamily="2" charset="-122"/>
            </a:endParaRPr>
          </a:p>
        </p:txBody>
      </p:sp>
      <p:sp>
        <p:nvSpPr>
          <p:cNvPr id="44" name="椭圆 43"/>
          <p:cNvSpPr/>
          <p:nvPr/>
        </p:nvSpPr>
        <p:spPr>
          <a:xfrm>
            <a:off x="9043988" y="4668838"/>
            <a:ext cx="903288"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62" name="文本框 44"/>
          <p:cNvSpPr txBox="1"/>
          <p:nvPr/>
        </p:nvSpPr>
        <p:spPr>
          <a:xfrm>
            <a:off x="9175750" y="4905375"/>
            <a:ext cx="673100"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办公</a:t>
            </a:r>
            <a:endParaRPr lang="zh-CN" altLang="en-US" dirty="0">
              <a:latin typeface="Calibri" panose="020F0502020204030204" pitchFamily="34" charset="0"/>
              <a:ea typeface="宋体" panose="02010600030101010101" pitchFamily="2" charset="-122"/>
            </a:endParaRPr>
          </a:p>
        </p:txBody>
      </p:sp>
      <p:sp>
        <p:nvSpPr>
          <p:cNvPr id="46" name="椭圆 45"/>
          <p:cNvSpPr/>
          <p:nvPr/>
        </p:nvSpPr>
        <p:spPr>
          <a:xfrm>
            <a:off x="10556875" y="4668838"/>
            <a:ext cx="904875" cy="803275"/>
          </a:xfrm>
          <a:prstGeom prst="ellipse">
            <a:avLst/>
          </a:prstGeom>
          <a:noFill/>
          <a:ln>
            <a:solidFill>
              <a:schemeClr val="tx1"/>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64" name="文本框 46"/>
          <p:cNvSpPr txBox="1"/>
          <p:nvPr/>
        </p:nvSpPr>
        <p:spPr>
          <a:xfrm>
            <a:off x="10655300" y="4868863"/>
            <a:ext cx="706438" cy="368300"/>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公 园</a:t>
            </a:r>
            <a:endParaRPr lang="zh-CN" altLang="en-US" dirty="0">
              <a:latin typeface="Calibri" panose="020F0502020204030204" pitchFamily="34" charset="0"/>
              <a:ea typeface="宋体" panose="02010600030101010101" pitchFamily="2" charset="-122"/>
            </a:endParaRPr>
          </a:p>
        </p:txBody>
      </p:sp>
      <p:sp>
        <p:nvSpPr>
          <p:cNvPr id="56365" name="文本框 47"/>
          <p:cNvSpPr txBox="1"/>
          <p:nvPr/>
        </p:nvSpPr>
        <p:spPr>
          <a:xfrm>
            <a:off x="9175750" y="3475038"/>
            <a:ext cx="708025" cy="368300"/>
          </a:xfrm>
          <a:prstGeom prst="rect">
            <a:avLst/>
          </a:prstGeom>
          <a:noFill/>
          <a:ln w="9525">
            <a:noFill/>
          </a:ln>
        </p:spPr>
        <p:txBody>
          <a:bodyPr anchor="t">
            <a:spAutoFit/>
          </a:bodyPr>
          <a:p>
            <a:r>
              <a:rPr lang="zh-CN" altLang="en-US" b="1" dirty="0">
                <a:solidFill>
                  <a:schemeClr val="bg1"/>
                </a:solidFill>
                <a:latin typeface="微软雅黑" panose="020B0503020204020204" pitchFamily="34" charset="-122"/>
                <a:ea typeface="微软雅黑" panose="020B0503020204020204" pitchFamily="34" charset="-122"/>
              </a:rPr>
              <a:t>体育</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9" name="上下箭头 48"/>
          <p:cNvSpPr/>
          <p:nvPr/>
        </p:nvSpPr>
        <p:spPr>
          <a:xfrm>
            <a:off x="9356725" y="2684463"/>
            <a:ext cx="346075"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0" name="上下箭头 49"/>
          <p:cNvSpPr/>
          <p:nvPr/>
        </p:nvSpPr>
        <p:spPr>
          <a:xfrm>
            <a:off x="10834688" y="2684463"/>
            <a:ext cx="347663"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1" name="上下箭头 50"/>
          <p:cNvSpPr/>
          <p:nvPr/>
        </p:nvSpPr>
        <p:spPr>
          <a:xfrm>
            <a:off x="7842250" y="2684463"/>
            <a:ext cx="347663"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2" name="上下箭头 51"/>
          <p:cNvSpPr/>
          <p:nvPr/>
        </p:nvSpPr>
        <p:spPr>
          <a:xfrm>
            <a:off x="7845425" y="4152900"/>
            <a:ext cx="347663" cy="479425"/>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3" name="上下箭头 52"/>
          <p:cNvSpPr/>
          <p:nvPr/>
        </p:nvSpPr>
        <p:spPr>
          <a:xfrm>
            <a:off x="9356725" y="4151313"/>
            <a:ext cx="346075"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4" name="上下箭头 53"/>
          <p:cNvSpPr/>
          <p:nvPr/>
        </p:nvSpPr>
        <p:spPr>
          <a:xfrm>
            <a:off x="10836275" y="4167188"/>
            <a:ext cx="346075"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5" name="上下箭头 54"/>
          <p:cNvSpPr/>
          <p:nvPr/>
        </p:nvSpPr>
        <p:spPr>
          <a:xfrm rot="5400000">
            <a:off x="8586788" y="1981200"/>
            <a:ext cx="347663"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 name="上下箭头 55"/>
          <p:cNvSpPr/>
          <p:nvPr/>
        </p:nvSpPr>
        <p:spPr>
          <a:xfrm rot="5400000">
            <a:off x="10085388" y="1992313"/>
            <a:ext cx="347663"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7" name="上下箭头 56"/>
          <p:cNvSpPr/>
          <p:nvPr/>
        </p:nvSpPr>
        <p:spPr>
          <a:xfrm rot="5400000">
            <a:off x="8587581" y="3483769"/>
            <a:ext cx="346075"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8" name="上下箭头 57"/>
          <p:cNvSpPr/>
          <p:nvPr/>
        </p:nvSpPr>
        <p:spPr>
          <a:xfrm rot="5400000">
            <a:off x="8587581" y="4849019"/>
            <a:ext cx="346075"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9" name="上下箭头 58"/>
          <p:cNvSpPr/>
          <p:nvPr/>
        </p:nvSpPr>
        <p:spPr>
          <a:xfrm rot="5400000">
            <a:off x="10086181" y="3483769"/>
            <a:ext cx="346075"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0" name="上下箭头 59"/>
          <p:cNvSpPr/>
          <p:nvPr/>
        </p:nvSpPr>
        <p:spPr>
          <a:xfrm rot="5400000">
            <a:off x="10086181" y="4849019"/>
            <a:ext cx="346075" cy="481013"/>
          </a:xfrm>
          <a:prstGeom prst="up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78" name="文本框 60"/>
          <p:cNvSpPr txBox="1"/>
          <p:nvPr/>
        </p:nvSpPr>
        <p:spPr>
          <a:xfrm>
            <a:off x="4260850" y="5808663"/>
            <a:ext cx="5588000" cy="922337"/>
          </a:xfrm>
          <a:prstGeom prst="rect">
            <a:avLst/>
          </a:prstGeom>
          <a:noFill/>
          <a:ln w="9525">
            <a:noFill/>
          </a:ln>
        </p:spPr>
        <p:txBody>
          <a:bodyPr anchor="t">
            <a:spAutoFit/>
          </a:bodyPr>
          <a:p>
            <a:pPr>
              <a:lnSpc>
                <a:spcPct val="150000"/>
              </a:lnSpc>
            </a:pPr>
            <a:r>
              <a:rPr lang="zh-CN" altLang="en-US" b="1" dirty="0">
                <a:latin typeface="微软雅黑" panose="020B0503020204020204" pitchFamily="34" charset="-122"/>
                <a:ea typeface="微软雅黑" panose="020B0503020204020204" pitchFamily="34" charset="-122"/>
              </a:rPr>
              <a:t>体育场馆运营从单核辐射过度到多核互动时代，</a:t>
            </a:r>
            <a:endParaRPr lang="zh-CN" altLang="en-US"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体育场馆逐步形成</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多元化、多功能、一站式</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服务。</a:t>
            </a:r>
            <a:endParaRPr lang="en-US" altLang="zh-CN" b="1" dirty="0">
              <a:latin typeface="微软雅黑" panose="020B0503020204020204" pitchFamily="34" charset="-122"/>
              <a:ea typeface="微软雅黑" panose="020B0503020204020204" pitchFamily="34" charset="-122"/>
            </a:endParaRPr>
          </a:p>
        </p:txBody>
      </p:sp>
      <p:sp>
        <p:nvSpPr>
          <p:cNvPr id="62" name="右箭头 61"/>
          <p:cNvSpPr/>
          <p:nvPr/>
        </p:nvSpPr>
        <p:spPr>
          <a:xfrm>
            <a:off x="6470650" y="3436938"/>
            <a:ext cx="858838" cy="446088"/>
          </a:xfrm>
          <a:prstGeom prst="rightArrow">
            <a:avLst/>
          </a:prstGeom>
          <a:solidFill>
            <a:srgbClr val="FCB0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69" name="图片 2" descr="微信截图_20171016102610"/>
          <p:cNvPicPr>
            <a:picLocks noChangeAspect="1"/>
          </p:cNvPicPr>
          <p:nvPr/>
        </p:nvPicPr>
        <p:blipFill>
          <a:blip r:embed="rId1"/>
          <a:stretch>
            <a:fillRect/>
          </a:stretch>
        </p:blipFill>
        <p:spPr>
          <a:xfrm>
            <a:off x="4514850" y="2382838"/>
            <a:ext cx="4779963" cy="3319462"/>
          </a:xfrm>
          <a:prstGeom prst="rect">
            <a:avLst/>
          </a:prstGeom>
          <a:noFill/>
          <a:ln w="9525">
            <a:noFill/>
          </a:ln>
        </p:spPr>
      </p:pic>
      <p:sp>
        <p:nvSpPr>
          <p:cNvPr id="4" name="文本框 3"/>
          <p:cNvSpPr txBox="1"/>
          <p:nvPr/>
        </p:nvSpPr>
        <p:spPr>
          <a:xfrm>
            <a:off x="5099050" y="1806575"/>
            <a:ext cx="3611563" cy="368300"/>
          </a:xfrm>
          <a:prstGeom prst="rect">
            <a:avLst/>
          </a:prstGeom>
          <a:noFill/>
        </p:spPr>
        <p:txBody>
          <a:bodyPr wrap="none" rtlCol="0" anchor="t">
            <a:spAutoFit/>
          </a:bodyPr>
          <a:p>
            <a:pPr marR="0" defTabSz="914400" fontAlgn="auto">
              <a:buClrTx/>
              <a:buSzTx/>
              <a:buFont typeface="Arial" panose="020B0604020202020204" pitchFamily="34" charset="0"/>
              <a:buNone/>
              <a:defRPr/>
            </a:pPr>
            <a:r>
              <a:rPr lang="en-US" altLang="zh-CN" b="1" noProof="1" smtClean="0">
                <a:solidFill>
                  <a:srgbClr val="202A36"/>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湖北黄石奥林匹克中心</a:t>
            </a:r>
            <a:r>
              <a:rPr lang="zh-CN" altLang="en-US" b="1" noProof="1" smtClean="0">
                <a:solidFill>
                  <a:srgbClr val="202A36"/>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部分平面图</a:t>
            </a:r>
            <a:endParaRPr lang="zh-CN" altLang="en-US" b="1" noProof="1" smtClean="0">
              <a:solidFill>
                <a:srgbClr val="202A36"/>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58371" name="文本框 4"/>
          <p:cNvSpPr txBox="1"/>
          <p:nvPr/>
        </p:nvSpPr>
        <p:spPr>
          <a:xfrm>
            <a:off x="3630613" y="5791200"/>
            <a:ext cx="7077075" cy="922338"/>
          </a:xfrm>
          <a:prstGeom prst="rect">
            <a:avLst/>
          </a:prstGeom>
          <a:noFill/>
          <a:ln w="9525">
            <a:noFill/>
          </a:ln>
        </p:spPr>
        <p:txBody>
          <a:bodyPr wrap="square" anchor="t">
            <a:spAutoFit/>
          </a:bodyPr>
          <a:p>
            <a:r>
              <a:rPr lang="zh-CN" altLang="en-US">
                <a:latin typeface="Calibri" panose="020F0502020204030204" pitchFamily="34" charset="0"/>
                <a:ea typeface="宋体" panose="02010600030101010101" pitchFamily="2" charset="-122"/>
              </a:rPr>
              <a:t>从后期实际运营需要，参与建设方案设计，</a:t>
            </a:r>
            <a:br>
              <a:rPr lang="zh-CN" altLang="en-US">
                <a:latin typeface="Calibri" panose="020F0502020204030204" pitchFamily="34" charset="0"/>
                <a:ea typeface="宋体" panose="02010600030101010101" pitchFamily="2" charset="-122"/>
              </a:rPr>
            </a:br>
            <a:r>
              <a:rPr lang="zh-CN" altLang="en-US">
                <a:latin typeface="Calibri" panose="020F0502020204030204" pitchFamily="34" charset="0"/>
                <a:ea typeface="宋体" panose="02010600030101010101" pitchFamily="2" charset="-122"/>
              </a:rPr>
              <a:t>如根据后期运营需要，在康复中心增设中医康复医疗区域，增加商业运营内容，多样化经营，为客人提供更好服务，更利于场馆良性运转。</a:t>
            </a:r>
            <a:endParaRPr lang="zh-CN" altLang="en-US">
              <a:latin typeface="Calibri" panose="020F0502020204030204" pitchFamily="34" charset="0"/>
              <a:ea typeface="宋体" panose="02010600030101010101" pitchFamily="2" charset="-122"/>
            </a:endParaRPr>
          </a:p>
        </p:txBody>
      </p:sp>
      <p:sp>
        <p:nvSpPr>
          <p:cNvPr id="12" name="矩形 3"/>
          <p:cNvSpPr>
            <a:spLocks noChangeArrowheads="1"/>
          </p:cNvSpPr>
          <p:nvPr/>
        </p:nvSpPr>
        <p:spPr bwMode="auto">
          <a:xfrm>
            <a:off x="2714625" y="515938"/>
            <a:ext cx="790416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PPP</a:t>
            </a:r>
            <a:r>
              <a:rPr kumimoji="0" 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项目案例</a:t>
            </a:r>
            <a:r>
              <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湖北黄石奥林匹克中心</a:t>
            </a:r>
            <a:endPar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3"/>
          <p:cNvSpPr>
            <a:spLocks noChangeArrowheads="1"/>
          </p:cNvSpPr>
          <p:nvPr/>
        </p:nvSpPr>
        <p:spPr bwMode="auto">
          <a:xfrm>
            <a:off x="2714625"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爱奇足球学院</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grpSp>
        <p:nvGrpSpPr>
          <p:cNvPr id="13" name="组合 12"/>
          <p:cNvGrpSpPr/>
          <p:nvPr/>
        </p:nvGrpSpPr>
        <p:grpSpPr>
          <a:xfrm flipH="1">
            <a:off x="5307013" y="1560513"/>
            <a:ext cx="3571875" cy="2232025"/>
            <a:chOff x="755576" y="1491630"/>
            <a:chExt cx="2880000" cy="1800000"/>
          </a:xfrm>
        </p:grpSpPr>
        <p:sp>
          <p:nvSpPr>
            <p:cNvPr id="14" name="矩形 13"/>
            <p:cNvSpPr/>
            <p:nvPr/>
          </p:nvSpPr>
          <p:spPr>
            <a:xfrm>
              <a:off x="755576" y="1491630"/>
              <a:ext cx="2880000" cy="1800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dist"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5" name="矩形 14"/>
            <p:cNvSpPr/>
            <p:nvPr/>
          </p:nvSpPr>
          <p:spPr>
            <a:xfrm>
              <a:off x="813176" y="1545400"/>
              <a:ext cx="2771200" cy="1651494"/>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dist"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grpSp>
      <p:grpSp>
        <p:nvGrpSpPr>
          <p:cNvPr id="16" name="组合 15"/>
          <p:cNvGrpSpPr/>
          <p:nvPr/>
        </p:nvGrpSpPr>
        <p:grpSpPr>
          <a:xfrm>
            <a:off x="2714625" y="1600200"/>
            <a:ext cx="2333625" cy="1458913"/>
            <a:chOff x="755576" y="1491630"/>
            <a:chExt cx="2880000" cy="1800000"/>
          </a:xfrm>
        </p:grpSpPr>
        <p:sp>
          <p:nvSpPr>
            <p:cNvPr id="17" name="矩形 16"/>
            <p:cNvSpPr/>
            <p:nvPr/>
          </p:nvSpPr>
          <p:spPr>
            <a:xfrm>
              <a:off x="755576" y="1491630"/>
              <a:ext cx="2880000" cy="1800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8" name="矩形 17"/>
            <p:cNvSpPr/>
            <p:nvPr/>
          </p:nvSpPr>
          <p:spPr>
            <a:xfrm>
              <a:off x="812393" y="1524928"/>
              <a:ext cx="2772244" cy="172752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grpSp>
      <p:grpSp>
        <p:nvGrpSpPr>
          <p:cNvPr id="19" name="组合 18"/>
          <p:cNvGrpSpPr/>
          <p:nvPr/>
        </p:nvGrpSpPr>
        <p:grpSpPr>
          <a:xfrm>
            <a:off x="3455988" y="3267075"/>
            <a:ext cx="2333625" cy="1458913"/>
            <a:chOff x="755576" y="1491630"/>
            <a:chExt cx="2880000" cy="1800000"/>
          </a:xfrm>
        </p:grpSpPr>
        <p:sp>
          <p:nvSpPr>
            <p:cNvPr id="20" name="矩形 19"/>
            <p:cNvSpPr/>
            <p:nvPr/>
          </p:nvSpPr>
          <p:spPr>
            <a:xfrm>
              <a:off x="755576" y="1491630"/>
              <a:ext cx="2880000" cy="1800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21" name="矩形 20"/>
            <p:cNvSpPr/>
            <p:nvPr/>
          </p:nvSpPr>
          <p:spPr>
            <a:xfrm>
              <a:off x="812392" y="1575853"/>
              <a:ext cx="2772246" cy="164526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grpSp>
      <p:sp>
        <p:nvSpPr>
          <p:cNvPr id="22" name="TextBox 2"/>
          <p:cNvSpPr txBox="1"/>
          <p:nvPr/>
        </p:nvSpPr>
        <p:spPr>
          <a:xfrm>
            <a:off x="5943600" y="3937000"/>
            <a:ext cx="5792788" cy="2582863"/>
          </a:xfrm>
          <a:prstGeom prst="rect">
            <a:avLst/>
          </a:prstGeom>
          <a:noFill/>
          <a:ln w="9525">
            <a:noFill/>
          </a:ln>
        </p:spPr>
        <p:txBody>
          <a:bodyPr lIns="91386" tIns="45693" rIns="91386" bIns="45693" anchor="t">
            <a:spAutoFit/>
          </a:bodyPr>
          <a:p>
            <a:pPr algn="just">
              <a:lnSpc>
                <a:spcPct val="150000"/>
              </a:lnSpc>
            </a:pPr>
            <a:r>
              <a:rPr lang="zh-CN" altLang="en-US" sz="1200" noProof="1" dirty="0">
                <a:solidFill>
                  <a:srgbClr val="202A36"/>
                </a:solidFill>
                <a:latin typeface="微软雅黑" panose="020B0503020204020204" pitchFamily="34" charset="-122"/>
                <a:ea typeface="微软雅黑" panose="020B0503020204020204" pitchFamily="34" charset="-122"/>
                <a:cs typeface="+mn-cs"/>
              </a:rPr>
              <a:t>爱奇足球俱乐部创立于2015年，与广州市足协保持着良好的合作关系，是广州市著名的从事</a:t>
            </a:r>
            <a:r>
              <a:rPr lang="zh-CN" altLang="en-US" sz="1200" b="1" noProof="1" dirty="0">
                <a:solidFill>
                  <a:srgbClr val="202A36"/>
                </a:solidFill>
                <a:latin typeface="微软雅黑" panose="020B0503020204020204" pitchFamily="34" charset="-122"/>
                <a:ea typeface="微软雅黑" panose="020B0503020204020204" pitchFamily="34" charset="-122"/>
                <a:cs typeface="+mn-cs"/>
              </a:rPr>
              <a:t>4-16岁幼儿及青少年</a:t>
            </a:r>
            <a:r>
              <a:rPr lang="zh-CN" altLang="en-US" sz="1200" noProof="1" dirty="0">
                <a:solidFill>
                  <a:srgbClr val="202A36"/>
                </a:solidFill>
                <a:latin typeface="微软雅黑" panose="020B0503020204020204" pitchFamily="34" charset="-122"/>
                <a:ea typeface="微软雅黑" panose="020B0503020204020204" pitchFamily="34" charset="-122"/>
                <a:cs typeface="+mn-cs"/>
              </a:rPr>
              <a:t>足球教育的专业培训机构。爱奇有着完善的组织机构，</a:t>
            </a:r>
            <a:r>
              <a:rPr lang="zh-CN" altLang="en-US" sz="1200" b="1" noProof="1" dirty="0">
                <a:solidFill>
                  <a:srgbClr val="202A36"/>
                </a:solidFill>
                <a:latin typeface="微软雅黑" panose="020B0503020204020204" pitchFamily="34" charset="-122"/>
                <a:ea typeface="微软雅黑" panose="020B0503020204020204" pitchFamily="34" charset="-122"/>
                <a:cs typeface="+mn-cs"/>
              </a:rPr>
              <a:t>专业的足球教练团队</a:t>
            </a:r>
            <a:r>
              <a:rPr lang="zh-CN" altLang="en-US" sz="1200" noProof="1" dirty="0">
                <a:solidFill>
                  <a:srgbClr val="202A36"/>
                </a:solidFill>
                <a:latin typeface="微软雅黑" panose="020B0503020204020204" pitchFamily="34" charset="-122"/>
                <a:ea typeface="微软雅黑" panose="020B0503020204020204" pitchFamily="34" charset="-122"/>
                <a:cs typeface="+mn-cs"/>
              </a:rPr>
              <a:t>，并结合国际足球训练体系创建了一套</a:t>
            </a:r>
            <a:r>
              <a:rPr lang="zh-CN" altLang="en-US" sz="1200" b="1" noProof="1" dirty="0">
                <a:solidFill>
                  <a:srgbClr val="202A36"/>
                </a:solidFill>
                <a:latin typeface="微软雅黑" panose="020B0503020204020204" pitchFamily="34" charset="-122"/>
                <a:ea typeface="微软雅黑" panose="020B0503020204020204" pitchFamily="34" charset="-122"/>
                <a:cs typeface="+mn-cs"/>
              </a:rPr>
              <a:t>符合幼儿及青少年身心发展规律的训练系统</a:t>
            </a:r>
            <a:r>
              <a:rPr lang="zh-CN" altLang="en-US" sz="1200" noProof="1" dirty="0">
                <a:solidFill>
                  <a:srgbClr val="202A36"/>
                </a:solidFill>
                <a:latin typeface="微软雅黑" panose="020B0503020204020204" pitchFamily="34" charset="-122"/>
                <a:ea typeface="微软雅黑" panose="020B0503020204020204" pitchFamily="34" charset="-122"/>
                <a:cs typeface="+mn-cs"/>
              </a:rPr>
              <a:t>。爱奇在广州市现拥有三大训练基地，已成为广州市内学员最多，口碑最好的少儿足球俱乐部。</a:t>
            </a:r>
            <a:endParaRPr lang="zh-CN" altLang="en-US" sz="1200" noProof="1" dirty="0">
              <a:solidFill>
                <a:srgbClr val="202A36"/>
              </a:solidFill>
              <a:latin typeface="微软雅黑" panose="020B0503020204020204" pitchFamily="34" charset="-122"/>
              <a:ea typeface="微软雅黑" panose="020B0503020204020204" pitchFamily="34" charset="-122"/>
            </a:endParaRPr>
          </a:p>
          <a:p>
            <a:pPr algn="just">
              <a:lnSpc>
                <a:spcPct val="150000"/>
              </a:lnSpc>
            </a:pPr>
            <a:endParaRPr lang="zh-CN" altLang="en-US" sz="1200" noProof="1" dirty="0">
              <a:solidFill>
                <a:srgbClr val="202A36"/>
              </a:solidFill>
              <a:latin typeface="微软雅黑" panose="020B0503020204020204" pitchFamily="34" charset="-122"/>
              <a:ea typeface="微软雅黑" panose="020B0503020204020204" pitchFamily="34" charset="-122"/>
            </a:endParaRPr>
          </a:p>
          <a:p>
            <a:pPr algn="just">
              <a:lnSpc>
                <a:spcPct val="150000"/>
              </a:lnSpc>
            </a:pPr>
            <a:r>
              <a:rPr lang="zh-CN" altLang="en-US" sz="1200" noProof="1" dirty="0">
                <a:solidFill>
                  <a:srgbClr val="202A36"/>
                </a:solidFill>
                <a:latin typeface="微软雅黑" panose="020B0503020204020204" pitchFamily="34" charset="-122"/>
                <a:ea typeface="微软雅黑" panose="020B0503020204020204" pitchFamily="34" charset="-122"/>
                <a:cs typeface="+mn-cs"/>
              </a:rPr>
              <a:t>我们的目标:通过足球，营造良好的成长环境 ,培养孩子们的身心健康 ,赋予孩子们心灵的力量 ，成为适应社会的人材,爱奇不仅仅为了提高孩子们的足球技术，而赋予孩子们心灵的力量”才是我们的教育之本。 </a:t>
            </a:r>
            <a:endParaRPr lang="zh-CN" altLang="en-US" sz="1200" noProof="1" dirty="0">
              <a:solidFill>
                <a:srgbClr val="202A36"/>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9321800" y="2139950"/>
            <a:ext cx="1635125" cy="1022350"/>
            <a:chOff x="755576" y="1491630"/>
            <a:chExt cx="2880000" cy="1800000"/>
          </a:xfrm>
        </p:grpSpPr>
        <p:sp>
          <p:nvSpPr>
            <p:cNvPr id="24" name="矩形 23"/>
            <p:cNvSpPr/>
            <p:nvPr/>
          </p:nvSpPr>
          <p:spPr>
            <a:xfrm>
              <a:off x="755576" y="1491630"/>
              <a:ext cx="2880000" cy="1800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25" name="矩形 24"/>
            <p:cNvSpPr/>
            <p:nvPr/>
          </p:nvSpPr>
          <p:spPr>
            <a:xfrm>
              <a:off x="814295" y="1575481"/>
              <a:ext cx="2770951" cy="164347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iterate type="lt">
                                    <p:tmPct val="10000"/>
                                  </p:iterate>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par>
                          <p:cTn id="29" fill="hold">
                            <p:stCondLst>
                              <p:cond delay="15000"/>
                            </p:stCondLst>
                            <p:childTnLst>
                              <p:par>
                                <p:cTn id="30" presetID="42"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3"/>
          <p:cNvSpPr>
            <a:spLocks noChangeArrowheads="1"/>
          </p:cNvSpPr>
          <p:nvPr/>
        </p:nvSpPr>
        <p:spPr bwMode="auto">
          <a:xfrm>
            <a:off x="2714625" y="515938"/>
            <a:ext cx="72342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PPP</a:t>
            </a:r>
            <a:r>
              <a:rPr kumimoji="0" 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项目 </a:t>
            </a:r>
            <a:r>
              <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四川宜宾翰笙文化体育艺术中心</a:t>
            </a:r>
            <a:endPar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7" name="矩形 16"/>
          <p:cNvSpPr/>
          <p:nvPr/>
        </p:nvSpPr>
        <p:spPr>
          <a:xfrm>
            <a:off x="5957888" y="1658938"/>
            <a:ext cx="5159375" cy="4484688"/>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22" name="TextBox 2"/>
          <p:cNvSpPr txBox="1"/>
          <p:nvPr/>
        </p:nvSpPr>
        <p:spPr>
          <a:xfrm>
            <a:off x="2092325" y="2411413"/>
            <a:ext cx="3430588" cy="3898900"/>
          </a:xfrm>
          <a:prstGeom prst="rect">
            <a:avLst/>
          </a:prstGeom>
          <a:noFill/>
          <a:ln w="9525">
            <a:noFill/>
          </a:ln>
        </p:spPr>
        <p:txBody>
          <a:bodyPr lIns="91386" tIns="45693" rIns="91386" bIns="45693" anchor="t">
            <a:spAutoFit/>
          </a:bodyPr>
          <a:p>
            <a:pPr algn="just">
              <a:lnSpc>
                <a:spcPct val="150000"/>
              </a:lnSpc>
            </a:pPr>
            <a:r>
              <a:rPr lang="zh-CN" altLang="en-US" sz="1500" dirty="0">
                <a:solidFill>
                  <a:srgbClr val="202A36"/>
                </a:solidFill>
                <a:latin typeface="微软雅黑" panose="020B0503020204020204" pitchFamily="34" charset="-122"/>
                <a:ea typeface="微软雅黑" panose="020B0503020204020204" pitchFamily="34" charset="-122"/>
              </a:rPr>
              <a:t>四川宜宾翰笙文化体育艺术中心建设项目位于庆符镇东区五岔河，该项目总投资8亿元，主要包括体育场、体育综合馆、游泳中心、图书馆、展览中心、科技服务中心 、文化交流中心、文化艺术广场 、演艺中心及相关配套设施；项目采用PPP模式（建设、运营、移交），爱奇体育作为运营中标单位，负责中心的后期运营管理。</a:t>
            </a:r>
            <a:endParaRPr lang="zh-CN" altLang="en-US" sz="1500" dirty="0">
              <a:solidFill>
                <a:srgbClr val="202A36"/>
              </a:solidFill>
              <a:latin typeface="微软雅黑" panose="020B0503020204020204" pitchFamily="34" charset="-122"/>
              <a:ea typeface="微软雅黑" panose="020B0503020204020204" pitchFamily="34" charset="-122"/>
            </a:endParaRPr>
          </a:p>
        </p:txBody>
      </p:sp>
      <p:pic>
        <p:nvPicPr>
          <p:cNvPr id="61444" name="图片 1"/>
          <p:cNvPicPr preferRelativeResize="0"/>
          <p:nvPr/>
        </p:nvPicPr>
        <p:blipFill>
          <a:blip r:embed="rId1"/>
          <a:stretch>
            <a:fillRect/>
          </a:stretch>
        </p:blipFill>
        <p:spPr>
          <a:xfrm>
            <a:off x="6062663" y="1743075"/>
            <a:ext cx="4964112" cy="4305300"/>
          </a:xfrm>
          <a:prstGeom prst="rect">
            <a:avLst/>
          </a:prstGeom>
          <a:noFill/>
          <a:ln w="9525">
            <a:noFill/>
          </a:ln>
        </p:spPr>
      </p:pic>
      <p:sp>
        <p:nvSpPr>
          <p:cNvPr id="61445" name="文本框 1"/>
          <p:cNvSpPr txBox="1"/>
          <p:nvPr/>
        </p:nvSpPr>
        <p:spPr>
          <a:xfrm>
            <a:off x="2098675" y="1752600"/>
            <a:ext cx="3408363" cy="368300"/>
          </a:xfrm>
          <a:prstGeom prst="rect">
            <a:avLst/>
          </a:prstGeom>
          <a:noFill/>
          <a:ln w="9525">
            <a:noFill/>
          </a:ln>
        </p:spPr>
        <p:txBody>
          <a:bodyPr anchor="t">
            <a:spAutoFit/>
          </a:bodyPr>
          <a:p>
            <a:pPr algn="ctr"/>
            <a:r>
              <a:rPr lang="zh-CN" altLang="en-US" b="1" dirty="0">
                <a:latin typeface="微软雅黑" panose="020B0503020204020204" pitchFamily="34" charset="-122"/>
                <a:ea typeface="微软雅黑" panose="020B0503020204020204" pitchFamily="34" charset="-122"/>
              </a:rPr>
              <a:t>文体结合运营模式</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4" fill="hold" grpId="0" nodeType="withEffect">
                                  <p:stCondLst>
                                    <p:cond delay="0"/>
                                  </p:stCondLst>
                                  <p:iterate type="lt">
                                    <p:tmPct val="10000"/>
                                  </p:iterate>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3"/>
          <p:cNvSpPr>
            <a:spLocks noChangeArrowheads="1"/>
          </p:cNvSpPr>
          <p:nvPr/>
        </p:nvSpPr>
        <p:spPr bwMode="auto">
          <a:xfrm>
            <a:off x="2714625" y="515938"/>
            <a:ext cx="6486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PPP</a:t>
            </a:r>
            <a:r>
              <a:rPr kumimoji="0" 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项目 </a:t>
            </a:r>
            <a:r>
              <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肇庆高新区将军山体育公园</a:t>
            </a:r>
            <a:endPar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7" name="矩形 16"/>
          <p:cNvSpPr/>
          <p:nvPr/>
        </p:nvSpPr>
        <p:spPr>
          <a:xfrm>
            <a:off x="5957888" y="1658938"/>
            <a:ext cx="5159375" cy="4484688"/>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22" name="TextBox 2"/>
          <p:cNvSpPr txBox="1"/>
          <p:nvPr/>
        </p:nvSpPr>
        <p:spPr>
          <a:xfrm>
            <a:off x="2092325" y="2273300"/>
            <a:ext cx="3432175" cy="3898900"/>
          </a:xfrm>
          <a:prstGeom prst="rect">
            <a:avLst/>
          </a:prstGeom>
          <a:noFill/>
          <a:ln w="9525">
            <a:noFill/>
          </a:ln>
        </p:spPr>
        <p:txBody>
          <a:bodyPr lIns="91386" tIns="45693" rIns="91386" bIns="45693" anchor="t">
            <a:spAutoFit/>
          </a:bodyPr>
          <a:p>
            <a:pPr algn="just">
              <a:lnSpc>
                <a:spcPct val="150000"/>
              </a:lnSpc>
            </a:pPr>
            <a:r>
              <a:rPr lang="zh-CN" altLang="en-US" sz="1500" dirty="0">
                <a:solidFill>
                  <a:srgbClr val="202A36"/>
                </a:solidFill>
                <a:latin typeface="微软雅黑" panose="020B0503020204020204" pitchFamily="34" charset="-122"/>
                <a:ea typeface="微软雅黑" panose="020B0503020204020204" pitchFamily="34" charset="-122"/>
              </a:rPr>
              <a:t>肇庆高新区将军山体育公园位于肇庆高新区内，项目总用地面积约500亩，建设内容包括：一个11000座看台的体育场、全民健身中心、户外5人制和7人制足球场、篮球场、网球场及极限运动区等，总投资约2.3亿。体育公园将打造成以“人文关怀，运动健康”的理念，以“学习、休闲、运动、健身”为主题，集教育、旅游、娱乐于一体的多功能共享公共空间，为城市居民提供一个新型的活动空间。爱奇体育作为运营中标单位，负责体育公园的后期运营管理。</a:t>
            </a:r>
            <a:endParaRPr lang="zh-CN" altLang="en-US" sz="1500" dirty="0">
              <a:solidFill>
                <a:srgbClr val="202A36"/>
              </a:solidFill>
              <a:latin typeface="微软雅黑" panose="020B0503020204020204" pitchFamily="34" charset="-122"/>
              <a:ea typeface="微软雅黑" panose="020B0503020204020204" pitchFamily="34" charset="-122"/>
            </a:endParaRPr>
          </a:p>
        </p:txBody>
      </p:sp>
      <p:pic>
        <p:nvPicPr>
          <p:cNvPr id="63492" name="图片 1"/>
          <p:cNvPicPr preferRelativeResize="0"/>
          <p:nvPr/>
        </p:nvPicPr>
        <p:blipFill>
          <a:blip r:embed="rId1"/>
          <a:stretch>
            <a:fillRect/>
          </a:stretch>
        </p:blipFill>
        <p:spPr>
          <a:xfrm>
            <a:off x="6062663" y="1743075"/>
            <a:ext cx="4964112" cy="4305300"/>
          </a:xfrm>
          <a:prstGeom prst="rect">
            <a:avLst/>
          </a:prstGeom>
          <a:noFill/>
          <a:ln w="9525">
            <a:noFill/>
          </a:ln>
        </p:spPr>
      </p:pic>
      <p:sp>
        <p:nvSpPr>
          <p:cNvPr id="63493" name="文本框 1"/>
          <p:cNvSpPr txBox="1"/>
          <p:nvPr/>
        </p:nvSpPr>
        <p:spPr>
          <a:xfrm>
            <a:off x="2098675" y="1752600"/>
            <a:ext cx="3408363" cy="368300"/>
          </a:xfrm>
          <a:prstGeom prst="rect">
            <a:avLst/>
          </a:prstGeom>
          <a:noFill/>
          <a:ln w="9525">
            <a:noFill/>
          </a:ln>
        </p:spPr>
        <p:txBody>
          <a:bodyPr anchor="t">
            <a:spAutoFit/>
          </a:bodyPr>
          <a:p>
            <a:pPr algn="ctr"/>
            <a:r>
              <a:rPr lang="zh-CN" altLang="en-US" b="1" dirty="0">
                <a:latin typeface="微软雅黑" panose="020B0503020204020204" pitchFamily="34" charset="-122"/>
                <a:ea typeface="微软雅黑" panose="020B0503020204020204" pitchFamily="34" charset="-122"/>
              </a:rPr>
              <a:t>体旅结合运营模式</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4" fill="hold" grpId="0" nodeType="withEffect">
                                  <p:stCondLst>
                                    <p:cond delay="0"/>
                                  </p:stCondLst>
                                  <p:iterate type="lt">
                                    <p:tmPct val="10000"/>
                                  </p:iterate>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3"/>
          <p:cNvSpPr>
            <a:spLocks noChangeArrowheads="1"/>
          </p:cNvSpPr>
          <p:nvPr/>
        </p:nvSpPr>
        <p:spPr bwMode="auto">
          <a:xfrm>
            <a:off x="2714625" y="515938"/>
            <a:ext cx="6486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PPP</a:t>
            </a:r>
            <a:r>
              <a:rPr kumimoji="0" 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项目 </a:t>
            </a:r>
            <a:r>
              <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肇庆高新区将军山体育公园</a:t>
            </a:r>
            <a:endParaRPr kumimoji="0" lang="en-US" altLang="zh-CN" sz="2935" b="1" i="0" u="none" strike="noStrike" kern="1200" cap="none" spc="0" normalizeH="0" baseline="0" noProof="1" smtClean="0">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65538" name="文本框 1"/>
          <p:cNvSpPr txBox="1"/>
          <p:nvPr/>
        </p:nvSpPr>
        <p:spPr>
          <a:xfrm>
            <a:off x="2098675" y="1752600"/>
            <a:ext cx="3408363" cy="368300"/>
          </a:xfrm>
          <a:prstGeom prst="rect">
            <a:avLst/>
          </a:prstGeom>
          <a:noFill/>
          <a:ln w="9525">
            <a:noFill/>
          </a:ln>
        </p:spPr>
        <p:txBody>
          <a:bodyPr anchor="t">
            <a:spAutoFit/>
          </a:bodyPr>
          <a:p>
            <a:pPr algn="ctr"/>
            <a:r>
              <a:rPr lang="zh-CN" altLang="en-US" b="1" dirty="0">
                <a:latin typeface="微软雅黑" panose="020B0503020204020204" pitchFamily="34" charset="-122"/>
                <a:ea typeface="微软雅黑" panose="020B0503020204020204" pitchFamily="34" charset="-122"/>
              </a:rPr>
              <a:t>体旅结合运营模式</a:t>
            </a:r>
            <a:endParaRPr lang="zh-CN" altLang="en-US" b="1" dirty="0">
              <a:latin typeface="微软雅黑" panose="020B0503020204020204" pitchFamily="34" charset="-122"/>
              <a:ea typeface="微软雅黑" panose="020B0503020204020204" pitchFamily="34" charset="-122"/>
            </a:endParaRPr>
          </a:p>
        </p:txBody>
      </p:sp>
      <p:sp>
        <p:nvSpPr>
          <p:cNvPr id="65539" name="文本框 1"/>
          <p:cNvSpPr txBox="1"/>
          <p:nvPr/>
        </p:nvSpPr>
        <p:spPr>
          <a:xfrm>
            <a:off x="2105025" y="2401888"/>
            <a:ext cx="3179763" cy="1476375"/>
          </a:xfrm>
          <a:prstGeom prst="rect">
            <a:avLst/>
          </a:prstGeom>
          <a:noFill/>
          <a:ln w="9525">
            <a:noFill/>
          </a:ln>
        </p:spPr>
        <p:txBody>
          <a:bodyPr wrap="square" anchor="t">
            <a:spAutoFit/>
          </a:bodyPr>
          <a:p>
            <a:r>
              <a:rPr lang="zh-CN" altLang="en-US">
                <a:latin typeface="Calibri" panose="020F0502020204030204" pitchFamily="34" charset="0"/>
                <a:ea typeface="宋体" panose="02010600030101010101" pitchFamily="2" charset="-122"/>
              </a:rPr>
              <a:t>打造肇庆高新区体育公园</a:t>
            </a:r>
            <a:r>
              <a:rPr lang="en-US" altLang="zh-CN">
                <a:latin typeface="Calibri" panose="020F0502020204030204" pitchFamily="34" charset="0"/>
                <a:ea typeface="宋体" panose="02010600030101010101" pitchFamily="2" charset="-122"/>
              </a:rPr>
              <a:t>“</a:t>
            </a:r>
            <a:r>
              <a:rPr lang="zh-CN" altLang="en-US">
                <a:latin typeface="Calibri" panose="020F0502020204030204" pitchFamily="34" charset="0"/>
                <a:ea typeface="宋体" panose="02010600030101010101" pitchFamily="2" charset="-122"/>
              </a:rPr>
              <a:t>四季花海</a:t>
            </a:r>
            <a:r>
              <a:rPr lang="en-US" altLang="zh-CN">
                <a:latin typeface="Calibri" panose="020F0502020204030204" pitchFamily="34" charset="0"/>
                <a:ea typeface="宋体" panose="02010600030101010101" pitchFamily="2" charset="-122"/>
              </a:rPr>
              <a:t>”</a:t>
            </a:r>
            <a:r>
              <a:rPr lang="zh-CN" altLang="en-US">
                <a:latin typeface="Calibri" panose="020F0502020204030204" pitchFamily="34" charset="0"/>
                <a:ea typeface="宋体" panose="02010600030101010101" pitchFamily="2" charset="-122"/>
              </a:rPr>
              <a:t>，为肇庆高新区居民、工作人员提供一个良好的休闲放松的场所，将体育和旅游充分结合，多样经营。</a:t>
            </a:r>
            <a:endParaRPr lang="zh-CN" altLang="en-US">
              <a:latin typeface="Calibri" panose="020F0502020204030204" pitchFamily="34" charset="0"/>
              <a:ea typeface="宋体" panose="02010600030101010101" pitchFamily="2" charset="-122"/>
            </a:endParaRPr>
          </a:p>
        </p:txBody>
      </p:sp>
      <p:pic>
        <p:nvPicPr>
          <p:cNvPr id="65540" name="图片 2"/>
          <p:cNvPicPr>
            <a:picLocks noChangeAspect="1"/>
          </p:cNvPicPr>
          <p:nvPr/>
        </p:nvPicPr>
        <p:blipFill>
          <a:blip r:embed="rId1"/>
          <a:stretch>
            <a:fillRect/>
          </a:stretch>
        </p:blipFill>
        <p:spPr>
          <a:xfrm>
            <a:off x="7426325" y="1936750"/>
            <a:ext cx="4067175" cy="3044825"/>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p:nvPr/>
        </p:nvSpPr>
        <p:spPr>
          <a:xfrm>
            <a:off x="6076950" y="0"/>
            <a:ext cx="6115050" cy="68580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10" name="组合 9"/>
          <p:cNvGrpSpPr/>
          <p:nvPr/>
        </p:nvGrpSpPr>
        <p:grpSpPr>
          <a:xfrm>
            <a:off x="5969000" y="2060575"/>
            <a:ext cx="3575050" cy="2736850"/>
            <a:chOff x="5969725" y="1801451"/>
            <a:chExt cx="2821578" cy="458423"/>
          </a:xfrm>
        </p:grpSpPr>
        <p:sp>
          <p:nvSpPr>
            <p:cNvPr id="11" name="矩形 10"/>
            <p:cNvSpPr/>
            <p:nvPr/>
          </p:nvSpPr>
          <p:spPr>
            <a:xfrm>
              <a:off x="5969725" y="1801451"/>
              <a:ext cx="2821578" cy="458423"/>
            </a:xfrm>
            <a:prstGeom prst="rect">
              <a:avLst/>
            </a:prstGeom>
            <a:solidFill>
              <a:srgbClr val="FCB0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矩形 11"/>
            <p:cNvSpPr/>
            <p:nvPr/>
          </p:nvSpPr>
          <p:spPr>
            <a:xfrm>
              <a:off x="5969725" y="1801451"/>
              <a:ext cx="92716" cy="458423"/>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19" name="椭圆 18"/>
          <p:cNvSpPr/>
          <p:nvPr/>
        </p:nvSpPr>
        <p:spPr>
          <a:xfrm>
            <a:off x="1838325" y="1936750"/>
            <a:ext cx="2447925" cy="2449513"/>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0" name="椭圆 19"/>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1" name="椭圆 20"/>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2" name="椭圆 21"/>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3" name="椭圆 22"/>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4" name="椭圆 23"/>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5" name="椭圆 24"/>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6" name="椭圆 25"/>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7" name="椭圆 26"/>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 name="椭圆 27"/>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9" name="椭圆 28"/>
          <p:cNvSpPr>
            <a:spLocks noChangeAspect="1"/>
          </p:cNvSpPr>
          <p:nvPr/>
        </p:nvSpPr>
        <p:spPr>
          <a:xfrm>
            <a:off x="3043238" y="1801813"/>
            <a:ext cx="71438" cy="71438"/>
          </a:xfrm>
          <a:prstGeom prst="ellipse">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1" name="椭圆 30"/>
          <p:cNvSpPr/>
          <p:nvPr/>
        </p:nvSpPr>
        <p:spPr>
          <a:xfrm>
            <a:off x="1941513" y="2041525"/>
            <a:ext cx="2241550" cy="2239963"/>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7601" name="矩形 35"/>
          <p:cNvSpPr/>
          <p:nvPr/>
        </p:nvSpPr>
        <p:spPr>
          <a:xfrm>
            <a:off x="6165850" y="2041525"/>
            <a:ext cx="3181350" cy="2676525"/>
          </a:xfrm>
          <a:prstGeom prst="rect">
            <a:avLst/>
          </a:prstGeom>
          <a:noFill/>
          <a:ln w="9525">
            <a:noFill/>
          </a:ln>
        </p:spPr>
        <p:txBody>
          <a:bodyPr anchor="t">
            <a:spAutoFit/>
          </a:bodyPr>
          <a:p>
            <a:pPr>
              <a:lnSpc>
                <a:spcPct val="150000"/>
              </a:lnSpc>
            </a:pPr>
            <a:r>
              <a:rPr lang="zh-CN" altLang="en-US" sz="1600" b="1" dirty="0">
                <a:solidFill>
                  <a:srgbClr val="202A36"/>
                </a:solidFill>
                <a:latin typeface="微软雅黑" panose="020B0503020204020204" pitchFamily="34" charset="-122"/>
                <a:ea typeface="微软雅黑" panose="020B0503020204020204" pitchFamily="34" charset="-122"/>
              </a:rPr>
              <a:t>民营资本参与体育场馆运营还处在探索发展阶段，广州爱奇体育作为民营场馆运营企业，将不断进取，努力提高场馆运营业务能力，为中国体育场馆运营增添活力，同各位一道为中国体育产业发展贡献绵薄之力！</a:t>
            </a:r>
            <a:endParaRPr lang="zh-CN" altLang="en-US" sz="1600" b="1" dirty="0">
              <a:solidFill>
                <a:srgbClr val="202A36"/>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1804988" y="4725988"/>
            <a:ext cx="2620962" cy="830262"/>
          </a:xfrm>
          <a:prstGeom prst="rect">
            <a:avLst/>
          </a:prstGeom>
          <a:noFill/>
          <a:ln w="9525">
            <a:noFill/>
          </a:ln>
        </p:spPr>
        <p:txBody>
          <a:bodyPr wrap="none" anchor="t">
            <a:spAutoFit/>
          </a:bodyPr>
          <a:p>
            <a:pPr algn="ctr"/>
            <a:r>
              <a:rPr lang="zh-CN" altLang="zh-CN" sz="4800" b="1" dirty="0">
                <a:solidFill>
                  <a:srgbClr val="202A36"/>
                </a:solidFill>
                <a:latin typeface="微软雅黑" panose="020B0503020204020204" pitchFamily="34" charset="-122"/>
                <a:ea typeface="微软雅黑" panose="020B0503020204020204" pitchFamily="34" charset="-122"/>
              </a:rPr>
              <a:t>与君共勉</a:t>
            </a:r>
            <a:endParaRPr lang="zh-CN" altLang="zh-CN" sz="4800" b="1" dirty="0">
              <a:solidFill>
                <a:srgbClr val="202A36"/>
              </a:solidFill>
              <a:latin typeface="微软雅黑" panose="020B0503020204020204" pitchFamily="34" charset="-122"/>
              <a:ea typeface="微软雅黑" panose="020B0503020204020204" pitchFamily="34" charset="-122"/>
            </a:endParaRPr>
          </a:p>
        </p:txBody>
      </p:sp>
      <p:sp>
        <p:nvSpPr>
          <p:cNvPr id="2050" name="握手"/>
          <p:cNvSpPr/>
          <p:nvPr/>
        </p:nvSpPr>
        <p:spPr bwMode="auto">
          <a:xfrm>
            <a:off x="2200275" y="2549525"/>
            <a:ext cx="1724025" cy="1223963"/>
          </a:xfrm>
          <a:custGeom>
            <a:avLst/>
            <a:gdLst>
              <a:gd name="T0" fmla="*/ 1080063 w 2505075"/>
              <a:gd name="T1" fmla="*/ 966238 h 1325562"/>
              <a:gd name="T2" fmla="*/ 1088548 w 2505075"/>
              <a:gd name="T3" fmla="*/ 914266 h 1325562"/>
              <a:gd name="T4" fmla="*/ 445929 w 2505075"/>
              <a:gd name="T5" fmla="*/ 319311 h 1325562"/>
              <a:gd name="T6" fmla="*/ 395237 w 2505075"/>
              <a:gd name="T7" fmla="*/ 468695 h 1325562"/>
              <a:gd name="T8" fmla="*/ 512532 w 2505075"/>
              <a:gd name="T9" fmla="*/ 623196 h 1325562"/>
              <a:gd name="T10" fmla="*/ 620333 w 2505075"/>
              <a:gd name="T11" fmla="*/ 560492 h 1325562"/>
              <a:gd name="T12" fmla="*/ 663973 w 2505075"/>
              <a:gd name="T13" fmla="*/ 607742 h 1325562"/>
              <a:gd name="T14" fmla="*/ 627744 w 2505075"/>
              <a:gd name="T15" fmla="*/ 704255 h 1325562"/>
              <a:gd name="T16" fmla="*/ 757606 w 2505075"/>
              <a:gd name="T17" fmla="*/ 646073 h 1325562"/>
              <a:gd name="T18" fmla="*/ 808359 w 2505075"/>
              <a:gd name="T19" fmla="*/ 688124 h 1325562"/>
              <a:gd name="T20" fmla="*/ 784197 w 2505075"/>
              <a:gd name="T21" fmla="*/ 779867 h 1325562"/>
              <a:gd name="T22" fmla="*/ 928622 w 2505075"/>
              <a:gd name="T23" fmla="*/ 732135 h 1325562"/>
              <a:gd name="T24" fmla="*/ 906958 w 2505075"/>
              <a:gd name="T25" fmla="*/ 833145 h 1325562"/>
              <a:gd name="T26" fmla="*/ 948878 w 2505075"/>
              <a:gd name="T27" fmla="*/ 791644 h 1325562"/>
              <a:gd name="T28" fmla="*/ 967469 w 2505075"/>
              <a:gd name="T29" fmla="*/ 765403 h 1325562"/>
              <a:gd name="T30" fmla="*/ 1192310 w 2505075"/>
              <a:gd name="T31" fmla="*/ 919736 h 1325562"/>
              <a:gd name="T32" fmla="*/ 1202207 w 2505075"/>
              <a:gd name="T33" fmla="*/ 871307 h 1325562"/>
              <a:gd name="T34" fmla="*/ 973023 w 2505075"/>
              <a:gd name="T35" fmla="*/ 652581 h 1325562"/>
              <a:gd name="T36" fmla="*/ 1002109 w 2505075"/>
              <a:gd name="T37" fmla="*/ 637876 h 1325562"/>
              <a:gd name="T38" fmla="*/ 1285729 w 2505075"/>
              <a:gd name="T39" fmla="*/ 841671 h 1325562"/>
              <a:gd name="T40" fmla="*/ 1311316 w 2505075"/>
              <a:gd name="T41" fmla="*/ 796856 h 1325562"/>
              <a:gd name="T42" fmla="*/ 1092057 w 2505075"/>
              <a:gd name="T43" fmla="*/ 582941 h 1325562"/>
              <a:gd name="T44" fmla="*/ 1113371 w 2505075"/>
              <a:gd name="T45" fmla="*/ 558323 h 1325562"/>
              <a:gd name="T46" fmla="*/ 1383250 w 2505075"/>
              <a:gd name="T47" fmla="*/ 746018 h 1325562"/>
              <a:gd name="T48" fmla="*/ 1396527 w 2505075"/>
              <a:gd name="T49" fmla="*/ 680240 h 1325562"/>
              <a:gd name="T50" fmla="*/ 1184656 w 2505075"/>
              <a:gd name="T51" fmla="*/ 460782 h 1325562"/>
              <a:gd name="T52" fmla="*/ 1032502 w 2505075"/>
              <a:gd name="T53" fmla="*/ 404883 h 1325562"/>
              <a:gd name="T54" fmla="*/ 933963 w 2505075"/>
              <a:gd name="T55" fmla="*/ 481262 h 1325562"/>
              <a:gd name="T56" fmla="*/ 789778 w 2505075"/>
              <a:gd name="T57" fmla="*/ 559328 h 1325562"/>
              <a:gd name="T58" fmla="*/ 748479 w 2505075"/>
              <a:gd name="T59" fmla="*/ 508971 h 1325562"/>
              <a:gd name="T60" fmla="*/ 835666 w 2505075"/>
              <a:gd name="T61" fmla="*/ 313325 h 1325562"/>
              <a:gd name="T62" fmla="*/ 973330 w 2505075"/>
              <a:gd name="T63" fmla="*/ 213093 h 1325562"/>
              <a:gd name="T64" fmla="*/ 1302757 w 2505075"/>
              <a:gd name="T65" fmla="*/ 188035 h 1325562"/>
              <a:gd name="T66" fmla="*/ 1466747 w 2505075"/>
              <a:gd name="T67" fmla="*/ 282003 h 1325562"/>
              <a:gd name="T68" fmla="*/ 1564078 w 2505075"/>
              <a:gd name="T69" fmla="*/ 493551 h 1325562"/>
              <a:gd name="T70" fmla="*/ 1442633 w 2505075"/>
              <a:gd name="T71" fmla="*/ 704094 h 1325562"/>
              <a:gd name="T72" fmla="*/ 1413666 w 2505075"/>
              <a:gd name="T73" fmla="*/ 773726 h 1325562"/>
              <a:gd name="T74" fmla="*/ 1355490 w 2505075"/>
              <a:gd name="T75" fmla="*/ 815650 h 1325562"/>
              <a:gd name="T76" fmla="*/ 1304074 w 2505075"/>
              <a:gd name="T77" fmla="*/ 877331 h 1325562"/>
              <a:gd name="T78" fmla="*/ 1255071 w 2505075"/>
              <a:gd name="T79" fmla="*/ 922146 h 1325562"/>
              <a:gd name="T80" fmla="*/ 1195931 w 2505075"/>
              <a:gd name="T81" fmla="*/ 958287 h 1325562"/>
              <a:gd name="T82" fmla="*/ 1126169 w 2505075"/>
              <a:gd name="T83" fmla="*/ 987441 h 1325562"/>
              <a:gd name="T84" fmla="*/ 1025026 w 2505075"/>
              <a:gd name="T85" fmla="*/ 983586 h 1325562"/>
              <a:gd name="T86" fmla="*/ 943732 w 2505075"/>
              <a:gd name="T87" fmla="*/ 991771 h 1325562"/>
              <a:gd name="T88" fmla="*/ 890447 w 2505075"/>
              <a:gd name="T89" fmla="*/ 926198 h 1325562"/>
              <a:gd name="T90" fmla="*/ 804898 w 2505075"/>
              <a:gd name="T91" fmla="*/ 942109 h 1325562"/>
              <a:gd name="T92" fmla="*/ 719687 w 2505075"/>
              <a:gd name="T93" fmla="*/ 932466 h 1325562"/>
              <a:gd name="T94" fmla="*/ 719687 w 2505075"/>
              <a:gd name="T95" fmla="*/ 847609 h 1325562"/>
              <a:gd name="T96" fmla="*/ 649845 w 2505075"/>
              <a:gd name="T97" fmla="*/ 864980 h 1325562"/>
              <a:gd name="T98" fmla="*/ 564935 w 2505075"/>
              <a:gd name="T99" fmla="*/ 841431 h 1325562"/>
              <a:gd name="T100" fmla="*/ 599332 w 2505075"/>
              <a:gd name="T101" fmla="*/ 735462 h 1325562"/>
              <a:gd name="T102" fmla="*/ 525336 w 2505075"/>
              <a:gd name="T103" fmla="*/ 717912 h 1325562"/>
              <a:gd name="T104" fmla="*/ 434824 w 2505075"/>
              <a:gd name="T105" fmla="*/ 613741 h 1325562"/>
              <a:gd name="T106" fmla="*/ 356614 w 2505075"/>
              <a:gd name="T107" fmla="*/ 485079 h 1325562"/>
              <a:gd name="T108" fmla="*/ 409961 w 2505075"/>
              <a:gd name="T109" fmla="*/ 302445 h 1325562"/>
              <a:gd name="T110" fmla="*/ 585452 w 2505075"/>
              <a:gd name="T111" fmla="*/ 140292 h 1325562"/>
              <a:gd name="T112" fmla="*/ 1604643 w 2505075"/>
              <a:gd name="T113" fmla="*/ 378724 h 1325562"/>
              <a:gd name="T114" fmla="*/ 1484403 w 2505075"/>
              <a:gd name="T115" fmla="*/ 188277 h 1325562"/>
              <a:gd name="T116" fmla="*/ 490090 w 2505075"/>
              <a:gd name="T117" fmla="*/ 133795 h 1325562"/>
              <a:gd name="T118" fmla="*/ 325035 w 2505075"/>
              <a:gd name="T119" fmla="*/ 287116 h 1325562"/>
              <a:gd name="T120" fmla="*/ 274770 w 2505075"/>
              <a:gd name="T121" fmla="*/ 490340 h 13255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05075" h="1325562">
                <a:moveTo>
                  <a:pt x="1393413" y="1171553"/>
                </a:moveTo>
                <a:lnTo>
                  <a:pt x="1392878" y="1173480"/>
                </a:lnTo>
                <a:lnTo>
                  <a:pt x="1390342" y="1178878"/>
                </a:lnTo>
                <a:lnTo>
                  <a:pt x="1387805" y="1184593"/>
                </a:lnTo>
                <a:lnTo>
                  <a:pt x="1384952" y="1190308"/>
                </a:lnTo>
                <a:lnTo>
                  <a:pt x="1381781" y="1196023"/>
                </a:lnTo>
                <a:lnTo>
                  <a:pt x="1378294" y="1201738"/>
                </a:lnTo>
                <a:lnTo>
                  <a:pt x="1374489" y="1207135"/>
                </a:lnTo>
                <a:lnTo>
                  <a:pt x="1370684" y="1212850"/>
                </a:lnTo>
                <a:lnTo>
                  <a:pt x="1362758" y="1223010"/>
                </a:lnTo>
                <a:lnTo>
                  <a:pt x="1354514" y="1233170"/>
                </a:lnTo>
                <a:lnTo>
                  <a:pt x="1350935" y="1237020"/>
                </a:lnTo>
                <a:lnTo>
                  <a:pt x="1356797" y="1240836"/>
                </a:lnTo>
                <a:lnTo>
                  <a:pt x="1369812" y="1248769"/>
                </a:lnTo>
                <a:lnTo>
                  <a:pt x="1382509" y="1256385"/>
                </a:lnTo>
                <a:lnTo>
                  <a:pt x="1394571" y="1262097"/>
                </a:lnTo>
                <a:lnTo>
                  <a:pt x="1405364" y="1267174"/>
                </a:lnTo>
                <a:lnTo>
                  <a:pt x="1410443" y="1269395"/>
                </a:lnTo>
                <a:lnTo>
                  <a:pt x="1415521" y="1271299"/>
                </a:lnTo>
                <a:lnTo>
                  <a:pt x="1420283" y="1272568"/>
                </a:lnTo>
                <a:lnTo>
                  <a:pt x="1424092" y="1273520"/>
                </a:lnTo>
                <a:lnTo>
                  <a:pt x="1428219" y="1274155"/>
                </a:lnTo>
                <a:lnTo>
                  <a:pt x="1432028" y="1274155"/>
                </a:lnTo>
                <a:lnTo>
                  <a:pt x="1433615" y="1274155"/>
                </a:lnTo>
                <a:lnTo>
                  <a:pt x="1434250" y="1274155"/>
                </a:lnTo>
                <a:lnTo>
                  <a:pt x="1436789" y="1272568"/>
                </a:lnTo>
                <a:lnTo>
                  <a:pt x="1439329" y="1270665"/>
                </a:lnTo>
                <a:lnTo>
                  <a:pt x="1440916" y="1268126"/>
                </a:lnTo>
                <a:lnTo>
                  <a:pt x="1442186" y="1265587"/>
                </a:lnTo>
                <a:lnTo>
                  <a:pt x="1443138" y="1261779"/>
                </a:lnTo>
                <a:lnTo>
                  <a:pt x="1443773" y="1258289"/>
                </a:lnTo>
                <a:lnTo>
                  <a:pt x="1444408" y="1253846"/>
                </a:lnTo>
                <a:lnTo>
                  <a:pt x="1443773" y="1250038"/>
                </a:lnTo>
                <a:lnTo>
                  <a:pt x="1443455" y="1245278"/>
                </a:lnTo>
                <a:lnTo>
                  <a:pt x="1442820" y="1240518"/>
                </a:lnTo>
                <a:lnTo>
                  <a:pt x="1440916" y="1231316"/>
                </a:lnTo>
                <a:lnTo>
                  <a:pt x="1438694" y="1222113"/>
                </a:lnTo>
                <a:lnTo>
                  <a:pt x="1435520" y="1213863"/>
                </a:lnTo>
                <a:lnTo>
                  <a:pt x="1432663" y="1206564"/>
                </a:lnTo>
                <a:lnTo>
                  <a:pt x="1431441" y="1204120"/>
                </a:lnTo>
                <a:lnTo>
                  <a:pt x="1393413" y="1171553"/>
                </a:lnTo>
                <a:close/>
                <a:moveTo>
                  <a:pt x="1213954" y="208886"/>
                </a:moveTo>
                <a:lnTo>
                  <a:pt x="787646" y="233955"/>
                </a:lnTo>
                <a:lnTo>
                  <a:pt x="777171" y="240302"/>
                </a:lnTo>
                <a:lnTo>
                  <a:pt x="761934" y="250456"/>
                </a:lnTo>
                <a:lnTo>
                  <a:pt x="752411" y="256803"/>
                </a:lnTo>
                <a:lnTo>
                  <a:pt x="742571" y="264101"/>
                </a:lnTo>
                <a:lnTo>
                  <a:pt x="731778" y="272352"/>
                </a:lnTo>
                <a:lnTo>
                  <a:pt x="720034" y="281237"/>
                </a:lnTo>
                <a:lnTo>
                  <a:pt x="707971" y="291391"/>
                </a:lnTo>
                <a:lnTo>
                  <a:pt x="695274" y="301546"/>
                </a:lnTo>
                <a:lnTo>
                  <a:pt x="682577" y="312970"/>
                </a:lnTo>
                <a:lnTo>
                  <a:pt x="669245" y="325028"/>
                </a:lnTo>
                <a:lnTo>
                  <a:pt x="656230" y="337721"/>
                </a:lnTo>
                <a:lnTo>
                  <a:pt x="642898" y="351366"/>
                </a:lnTo>
                <a:lnTo>
                  <a:pt x="629884" y="365329"/>
                </a:lnTo>
                <a:lnTo>
                  <a:pt x="617186" y="380243"/>
                </a:lnTo>
                <a:lnTo>
                  <a:pt x="604489" y="396110"/>
                </a:lnTo>
                <a:lnTo>
                  <a:pt x="592427" y="411976"/>
                </a:lnTo>
                <a:lnTo>
                  <a:pt x="586396" y="420544"/>
                </a:lnTo>
                <a:lnTo>
                  <a:pt x="580682" y="429112"/>
                </a:lnTo>
                <a:lnTo>
                  <a:pt x="575286" y="437679"/>
                </a:lnTo>
                <a:lnTo>
                  <a:pt x="569889" y="446565"/>
                </a:lnTo>
                <a:lnTo>
                  <a:pt x="564811" y="455450"/>
                </a:lnTo>
                <a:lnTo>
                  <a:pt x="559732" y="464335"/>
                </a:lnTo>
                <a:lnTo>
                  <a:pt x="554970" y="473855"/>
                </a:lnTo>
                <a:lnTo>
                  <a:pt x="550526" y="483057"/>
                </a:lnTo>
                <a:lnTo>
                  <a:pt x="546400" y="492894"/>
                </a:lnTo>
                <a:lnTo>
                  <a:pt x="542273" y="502097"/>
                </a:lnTo>
                <a:lnTo>
                  <a:pt x="538464" y="512251"/>
                </a:lnTo>
                <a:lnTo>
                  <a:pt x="534972" y="522089"/>
                </a:lnTo>
                <a:lnTo>
                  <a:pt x="532115" y="532243"/>
                </a:lnTo>
                <a:lnTo>
                  <a:pt x="528941" y="542397"/>
                </a:lnTo>
                <a:lnTo>
                  <a:pt x="526719" y="552552"/>
                </a:lnTo>
                <a:lnTo>
                  <a:pt x="524814" y="563341"/>
                </a:lnTo>
                <a:lnTo>
                  <a:pt x="522592" y="573496"/>
                </a:lnTo>
                <a:lnTo>
                  <a:pt x="521323" y="584285"/>
                </a:lnTo>
                <a:lnTo>
                  <a:pt x="520370" y="595391"/>
                </a:lnTo>
                <a:lnTo>
                  <a:pt x="519736" y="605863"/>
                </a:lnTo>
                <a:lnTo>
                  <a:pt x="519736" y="617287"/>
                </a:lnTo>
                <a:lnTo>
                  <a:pt x="519736" y="628393"/>
                </a:lnTo>
                <a:lnTo>
                  <a:pt x="520370" y="639817"/>
                </a:lnTo>
                <a:lnTo>
                  <a:pt x="521640" y="650924"/>
                </a:lnTo>
                <a:lnTo>
                  <a:pt x="522910" y="662347"/>
                </a:lnTo>
                <a:lnTo>
                  <a:pt x="525132" y="674088"/>
                </a:lnTo>
                <a:lnTo>
                  <a:pt x="527671" y="685830"/>
                </a:lnTo>
                <a:lnTo>
                  <a:pt x="530846" y="697571"/>
                </a:lnTo>
                <a:lnTo>
                  <a:pt x="531798" y="700109"/>
                </a:lnTo>
                <a:lnTo>
                  <a:pt x="533385" y="703283"/>
                </a:lnTo>
                <a:lnTo>
                  <a:pt x="535607" y="706138"/>
                </a:lnTo>
                <a:lnTo>
                  <a:pt x="538464" y="709629"/>
                </a:lnTo>
                <a:lnTo>
                  <a:pt x="545130" y="717245"/>
                </a:lnTo>
                <a:lnTo>
                  <a:pt x="553701" y="725813"/>
                </a:lnTo>
                <a:lnTo>
                  <a:pt x="563858" y="735333"/>
                </a:lnTo>
                <a:lnTo>
                  <a:pt x="575603" y="744852"/>
                </a:lnTo>
                <a:lnTo>
                  <a:pt x="588300" y="755642"/>
                </a:lnTo>
                <a:lnTo>
                  <a:pt x="601950" y="766113"/>
                </a:lnTo>
                <a:lnTo>
                  <a:pt x="630836" y="788961"/>
                </a:lnTo>
                <a:lnTo>
                  <a:pt x="660992" y="811174"/>
                </a:lnTo>
                <a:lnTo>
                  <a:pt x="673980" y="820771"/>
                </a:lnTo>
                <a:lnTo>
                  <a:pt x="676549" y="818197"/>
                </a:lnTo>
                <a:lnTo>
                  <a:pt x="682891" y="811847"/>
                </a:lnTo>
                <a:lnTo>
                  <a:pt x="690500" y="804545"/>
                </a:lnTo>
                <a:lnTo>
                  <a:pt x="700329" y="795655"/>
                </a:lnTo>
                <a:lnTo>
                  <a:pt x="712060" y="785494"/>
                </a:lnTo>
                <a:lnTo>
                  <a:pt x="718401" y="780732"/>
                </a:lnTo>
                <a:lnTo>
                  <a:pt x="725376" y="775334"/>
                </a:lnTo>
                <a:lnTo>
                  <a:pt x="732352" y="770254"/>
                </a:lnTo>
                <a:lnTo>
                  <a:pt x="739961" y="765174"/>
                </a:lnTo>
                <a:lnTo>
                  <a:pt x="747570" y="760412"/>
                </a:lnTo>
                <a:lnTo>
                  <a:pt x="755497" y="755649"/>
                </a:lnTo>
                <a:lnTo>
                  <a:pt x="763423" y="751522"/>
                </a:lnTo>
                <a:lnTo>
                  <a:pt x="771350" y="747712"/>
                </a:lnTo>
                <a:lnTo>
                  <a:pt x="779593" y="744537"/>
                </a:lnTo>
                <a:lnTo>
                  <a:pt x="787837" y="741997"/>
                </a:lnTo>
                <a:lnTo>
                  <a:pt x="796080" y="739774"/>
                </a:lnTo>
                <a:lnTo>
                  <a:pt x="804007" y="738504"/>
                </a:lnTo>
                <a:lnTo>
                  <a:pt x="808128" y="738187"/>
                </a:lnTo>
                <a:lnTo>
                  <a:pt x="811933" y="738187"/>
                </a:lnTo>
                <a:lnTo>
                  <a:pt x="815738" y="738187"/>
                </a:lnTo>
                <a:lnTo>
                  <a:pt x="819859" y="738504"/>
                </a:lnTo>
                <a:lnTo>
                  <a:pt x="823347" y="739139"/>
                </a:lnTo>
                <a:lnTo>
                  <a:pt x="827469" y="740092"/>
                </a:lnTo>
                <a:lnTo>
                  <a:pt x="830956" y="741362"/>
                </a:lnTo>
                <a:lnTo>
                  <a:pt x="834444" y="742949"/>
                </a:lnTo>
                <a:lnTo>
                  <a:pt x="837932" y="744537"/>
                </a:lnTo>
                <a:lnTo>
                  <a:pt x="841419" y="746442"/>
                </a:lnTo>
                <a:lnTo>
                  <a:pt x="845224" y="748982"/>
                </a:lnTo>
                <a:lnTo>
                  <a:pt x="848077" y="751522"/>
                </a:lnTo>
                <a:lnTo>
                  <a:pt x="851565" y="754697"/>
                </a:lnTo>
                <a:lnTo>
                  <a:pt x="854419" y="757554"/>
                </a:lnTo>
                <a:lnTo>
                  <a:pt x="857272" y="761364"/>
                </a:lnTo>
                <a:lnTo>
                  <a:pt x="860443" y="765174"/>
                </a:lnTo>
                <a:lnTo>
                  <a:pt x="862979" y="769937"/>
                </a:lnTo>
                <a:lnTo>
                  <a:pt x="865833" y="774699"/>
                </a:lnTo>
                <a:lnTo>
                  <a:pt x="868052" y="779779"/>
                </a:lnTo>
                <a:lnTo>
                  <a:pt x="870589" y="785177"/>
                </a:lnTo>
                <a:lnTo>
                  <a:pt x="872174" y="789939"/>
                </a:lnTo>
                <a:lnTo>
                  <a:pt x="872808" y="795337"/>
                </a:lnTo>
                <a:lnTo>
                  <a:pt x="873125" y="800417"/>
                </a:lnTo>
                <a:lnTo>
                  <a:pt x="872808" y="805815"/>
                </a:lnTo>
                <a:lnTo>
                  <a:pt x="872174" y="810895"/>
                </a:lnTo>
                <a:lnTo>
                  <a:pt x="870906" y="816610"/>
                </a:lnTo>
                <a:lnTo>
                  <a:pt x="868686" y="822325"/>
                </a:lnTo>
                <a:lnTo>
                  <a:pt x="866784" y="828040"/>
                </a:lnTo>
                <a:lnTo>
                  <a:pt x="864247" y="833755"/>
                </a:lnTo>
                <a:lnTo>
                  <a:pt x="861077" y="839470"/>
                </a:lnTo>
                <a:lnTo>
                  <a:pt x="858223" y="844867"/>
                </a:lnTo>
                <a:lnTo>
                  <a:pt x="854419" y="850582"/>
                </a:lnTo>
                <a:lnTo>
                  <a:pt x="850614" y="855980"/>
                </a:lnTo>
                <a:lnTo>
                  <a:pt x="846809" y="861377"/>
                </a:lnTo>
                <a:lnTo>
                  <a:pt x="838883" y="872172"/>
                </a:lnTo>
                <a:lnTo>
                  <a:pt x="830322" y="882015"/>
                </a:lnTo>
                <a:lnTo>
                  <a:pt x="822079" y="891222"/>
                </a:lnTo>
                <a:lnTo>
                  <a:pt x="814469" y="899477"/>
                </a:lnTo>
                <a:lnTo>
                  <a:pt x="807177" y="906780"/>
                </a:lnTo>
                <a:lnTo>
                  <a:pt x="801280" y="912179"/>
                </a:lnTo>
                <a:lnTo>
                  <a:pt x="807327" y="916209"/>
                </a:lnTo>
                <a:lnTo>
                  <a:pt x="820976" y="924777"/>
                </a:lnTo>
                <a:lnTo>
                  <a:pt x="825483" y="927528"/>
                </a:lnTo>
                <a:lnTo>
                  <a:pt x="830507" y="922740"/>
                </a:lnTo>
                <a:lnTo>
                  <a:pt x="837466" y="916726"/>
                </a:lnTo>
                <a:lnTo>
                  <a:pt x="844425" y="910397"/>
                </a:lnTo>
                <a:lnTo>
                  <a:pt x="852332" y="904384"/>
                </a:lnTo>
                <a:lnTo>
                  <a:pt x="859924" y="898687"/>
                </a:lnTo>
                <a:lnTo>
                  <a:pt x="867831" y="893307"/>
                </a:lnTo>
                <a:lnTo>
                  <a:pt x="875739" y="887927"/>
                </a:lnTo>
                <a:lnTo>
                  <a:pt x="884596" y="882864"/>
                </a:lnTo>
                <a:lnTo>
                  <a:pt x="893136" y="878117"/>
                </a:lnTo>
                <a:lnTo>
                  <a:pt x="902309" y="873686"/>
                </a:lnTo>
                <a:lnTo>
                  <a:pt x="911798" y="869572"/>
                </a:lnTo>
                <a:lnTo>
                  <a:pt x="921287" y="865774"/>
                </a:lnTo>
                <a:lnTo>
                  <a:pt x="931409" y="862293"/>
                </a:lnTo>
                <a:lnTo>
                  <a:pt x="941847" y="859445"/>
                </a:lnTo>
                <a:lnTo>
                  <a:pt x="952285" y="856596"/>
                </a:lnTo>
                <a:lnTo>
                  <a:pt x="963356" y="854698"/>
                </a:lnTo>
                <a:lnTo>
                  <a:pt x="972212" y="853432"/>
                </a:lnTo>
                <a:lnTo>
                  <a:pt x="980753" y="852166"/>
                </a:lnTo>
                <a:lnTo>
                  <a:pt x="988660" y="851533"/>
                </a:lnTo>
                <a:lnTo>
                  <a:pt x="996252" y="850900"/>
                </a:lnTo>
                <a:lnTo>
                  <a:pt x="1003527" y="850900"/>
                </a:lnTo>
                <a:lnTo>
                  <a:pt x="1010169" y="851533"/>
                </a:lnTo>
                <a:lnTo>
                  <a:pt x="1016812" y="852166"/>
                </a:lnTo>
                <a:lnTo>
                  <a:pt x="1022505" y="853115"/>
                </a:lnTo>
                <a:lnTo>
                  <a:pt x="1028199" y="854381"/>
                </a:lnTo>
                <a:lnTo>
                  <a:pt x="1033260" y="855963"/>
                </a:lnTo>
                <a:lnTo>
                  <a:pt x="1038004" y="858179"/>
                </a:lnTo>
                <a:lnTo>
                  <a:pt x="1042116" y="860394"/>
                </a:lnTo>
                <a:lnTo>
                  <a:pt x="1046228" y="862609"/>
                </a:lnTo>
                <a:lnTo>
                  <a:pt x="1049391" y="865458"/>
                </a:lnTo>
                <a:lnTo>
                  <a:pt x="1052871" y="868306"/>
                </a:lnTo>
                <a:lnTo>
                  <a:pt x="1055401" y="871787"/>
                </a:lnTo>
                <a:lnTo>
                  <a:pt x="1057931" y="875268"/>
                </a:lnTo>
                <a:lnTo>
                  <a:pt x="1059513" y="879066"/>
                </a:lnTo>
                <a:lnTo>
                  <a:pt x="1061095" y="882864"/>
                </a:lnTo>
                <a:lnTo>
                  <a:pt x="1062043" y="887294"/>
                </a:lnTo>
                <a:lnTo>
                  <a:pt x="1062992" y="891725"/>
                </a:lnTo>
                <a:lnTo>
                  <a:pt x="1063625" y="896472"/>
                </a:lnTo>
                <a:lnTo>
                  <a:pt x="1063625" y="901219"/>
                </a:lnTo>
                <a:lnTo>
                  <a:pt x="1062992" y="906283"/>
                </a:lnTo>
                <a:lnTo>
                  <a:pt x="1062360" y="911663"/>
                </a:lnTo>
                <a:lnTo>
                  <a:pt x="1061411" y="917043"/>
                </a:lnTo>
                <a:lnTo>
                  <a:pt x="1060146" y="922740"/>
                </a:lnTo>
                <a:lnTo>
                  <a:pt x="1058564" y="928436"/>
                </a:lnTo>
                <a:lnTo>
                  <a:pt x="1056350" y="934133"/>
                </a:lnTo>
                <a:lnTo>
                  <a:pt x="1054136" y="940146"/>
                </a:lnTo>
                <a:lnTo>
                  <a:pt x="1051605" y="946475"/>
                </a:lnTo>
                <a:lnTo>
                  <a:pt x="1048442" y="952805"/>
                </a:lnTo>
                <a:lnTo>
                  <a:pt x="1044963" y="959134"/>
                </a:lnTo>
                <a:lnTo>
                  <a:pt x="1041167" y="966096"/>
                </a:lnTo>
                <a:lnTo>
                  <a:pt x="1036739" y="973375"/>
                </a:lnTo>
                <a:lnTo>
                  <a:pt x="1031994" y="980654"/>
                </a:lnTo>
                <a:lnTo>
                  <a:pt x="1026933" y="988250"/>
                </a:lnTo>
                <a:lnTo>
                  <a:pt x="1021240" y="995845"/>
                </a:lnTo>
                <a:lnTo>
                  <a:pt x="1008904" y="1011353"/>
                </a:lnTo>
                <a:lnTo>
                  <a:pt x="997613" y="1025070"/>
                </a:lnTo>
                <a:lnTo>
                  <a:pt x="998737" y="1025688"/>
                </a:lnTo>
                <a:lnTo>
                  <a:pt x="1020087" y="1037234"/>
                </a:lnTo>
                <a:lnTo>
                  <a:pt x="1021090" y="1036320"/>
                </a:lnTo>
                <a:lnTo>
                  <a:pt x="1031219" y="1027112"/>
                </a:lnTo>
                <a:lnTo>
                  <a:pt x="1052110" y="1009332"/>
                </a:lnTo>
                <a:lnTo>
                  <a:pt x="1071419" y="993774"/>
                </a:lnTo>
                <a:lnTo>
                  <a:pt x="1088828" y="979804"/>
                </a:lnTo>
                <a:lnTo>
                  <a:pt x="1104021" y="968374"/>
                </a:lnTo>
                <a:lnTo>
                  <a:pt x="1116050" y="959802"/>
                </a:lnTo>
                <a:lnTo>
                  <a:pt x="1125862" y="952182"/>
                </a:lnTo>
                <a:lnTo>
                  <a:pt x="1136624" y="950277"/>
                </a:lnTo>
                <a:lnTo>
                  <a:pt x="1146437" y="949007"/>
                </a:lnTo>
                <a:lnTo>
                  <a:pt x="1156249" y="948372"/>
                </a:lnTo>
                <a:lnTo>
                  <a:pt x="1164795" y="947737"/>
                </a:lnTo>
                <a:lnTo>
                  <a:pt x="1172709" y="947737"/>
                </a:lnTo>
                <a:lnTo>
                  <a:pt x="1180622" y="948372"/>
                </a:lnTo>
                <a:lnTo>
                  <a:pt x="1187586" y="949007"/>
                </a:lnTo>
                <a:lnTo>
                  <a:pt x="1193916" y="949959"/>
                </a:lnTo>
                <a:lnTo>
                  <a:pt x="1199930" y="951547"/>
                </a:lnTo>
                <a:lnTo>
                  <a:pt x="1204995" y="953452"/>
                </a:lnTo>
                <a:lnTo>
                  <a:pt x="1209743" y="955674"/>
                </a:lnTo>
                <a:lnTo>
                  <a:pt x="1214174" y="958214"/>
                </a:lnTo>
                <a:lnTo>
                  <a:pt x="1217656" y="961072"/>
                </a:lnTo>
                <a:lnTo>
                  <a:pt x="1221138" y="964247"/>
                </a:lnTo>
                <a:lnTo>
                  <a:pt x="1223670" y="967739"/>
                </a:lnTo>
                <a:lnTo>
                  <a:pt x="1226202" y="971232"/>
                </a:lnTo>
                <a:lnTo>
                  <a:pt x="1228102" y="975359"/>
                </a:lnTo>
                <a:lnTo>
                  <a:pt x="1229684" y="979804"/>
                </a:lnTo>
                <a:lnTo>
                  <a:pt x="1230634" y="983932"/>
                </a:lnTo>
                <a:lnTo>
                  <a:pt x="1231583" y="988694"/>
                </a:lnTo>
                <a:lnTo>
                  <a:pt x="1231900" y="993774"/>
                </a:lnTo>
                <a:lnTo>
                  <a:pt x="1231900" y="998854"/>
                </a:lnTo>
                <a:lnTo>
                  <a:pt x="1231267" y="1003934"/>
                </a:lnTo>
                <a:lnTo>
                  <a:pt x="1230317" y="1009650"/>
                </a:lnTo>
                <a:lnTo>
                  <a:pt x="1229368" y="1015365"/>
                </a:lnTo>
                <a:lnTo>
                  <a:pt x="1228102" y="1021080"/>
                </a:lnTo>
                <a:lnTo>
                  <a:pt x="1226519" y="1027112"/>
                </a:lnTo>
                <a:lnTo>
                  <a:pt x="1224303" y="1033145"/>
                </a:lnTo>
                <a:lnTo>
                  <a:pt x="1222088" y="1039177"/>
                </a:lnTo>
                <a:lnTo>
                  <a:pt x="1219872" y="1045527"/>
                </a:lnTo>
                <a:lnTo>
                  <a:pt x="1214174" y="1058227"/>
                </a:lnTo>
                <a:lnTo>
                  <a:pt x="1207527" y="1070927"/>
                </a:lnTo>
                <a:lnTo>
                  <a:pt x="1200563" y="1084262"/>
                </a:lnTo>
                <a:lnTo>
                  <a:pt x="1192650" y="1097280"/>
                </a:lnTo>
                <a:lnTo>
                  <a:pt x="1184104" y="1110297"/>
                </a:lnTo>
                <a:lnTo>
                  <a:pt x="1177556" y="1120028"/>
                </a:lnTo>
                <a:lnTo>
                  <a:pt x="1226114" y="1144685"/>
                </a:lnTo>
                <a:lnTo>
                  <a:pt x="1235618" y="1136968"/>
                </a:lnTo>
                <a:lnTo>
                  <a:pt x="1241959" y="1131570"/>
                </a:lnTo>
                <a:lnTo>
                  <a:pt x="1248934" y="1126173"/>
                </a:lnTo>
                <a:lnTo>
                  <a:pt x="1256227" y="1121093"/>
                </a:lnTo>
                <a:lnTo>
                  <a:pt x="1263836" y="1116330"/>
                </a:lnTo>
                <a:lnTo>
                  <a:pt x="1271445" y="1111250"/>
                </a:lnTo>
                <a:lnTo>
                  <a:pt x="1279055" y="1106488"/>
                </a:lnTo>
                <a:lnTo>
                  <a:pt x="1286981" y="1102678"/>
                </a:lnTo>
                <a:lnTo>
                  <a:pt x="1295542" y="1098868"/>
                </a:lnTo>
                <a:lnTo>
                  <a:pt x="1303468" y="1095375"/>
                </a:lnTo>
                <a:lnTo>
                  <a:pt x="1304197" y="1095150"/>
                </a:lnTo>
                <a:lnTo>
                  <a:pt x="1255077" y="1053085"/>
                </a:lnTo>
                <a:lnTo>
                  <a:pt x="1253172" y="1051499"/>
                </a:lnTo>
                <a:lnTo>
                  <a:pt x="1251585" y="1049280"/>
                </a:lnTo>
                <a:lnTo>
                  <a:pt x="1249997" y="1047378"/>
                </a:lnTo>
                <a:lnTo>
                  <a:pt x="1248727" y="1045158"/>
                </a:lnTo>
                <a:lnTo>
                  <a:pt x="1247775" y="1042622"/>
                </a:lnTo>
                <a:lnTo>
                  <a:pt x="1247140" y="1040402"/>
                </a:lnTo>
                <a:lnTo>
                  <a:pt x="1246505" y="1038183"/>
                </a:lnTo>
                <a:lnTo>
                  <a:pt x="1246187" y="1035646"/>
                </a:lnTo>
                <a:lnTo>
                  <a:pt x="1246187" y="1033110"/>
                </a:lnTo>
                <a:lnTo>
                  <a:pt x="1246505" y="1030890"/>
                </a:lnTo>
                <a:lnTo>
                  <a:pt x="1246822" y="1028354"/>
                </a:lnTo>
                <a:lnTo>
                  <a:pt x="1247457" y="1026135"/>
                </a:lnTo>
                <a:lnTo>
                  <a:pt x="1248092" y="1023281"/>
                </a:lnTo>
                <a:lnTo>
                  <a:pt x="1249362" y="1021379"/>
                </a:lnTo>
                <a:lnTo>
                  <a:pt x="1250632" y="1019159"/>
                </a:lnTo>
                <a:lnTo>
                  <a:pt x="1252537" y="1016940"/>
                </a:lnTo>
                <a:lnTo>
                  <a:pt x="1254125" y="1015037"/>
                </a:lnTo>
                <a:lnTo>
                  <a:pt x="1256030" y="1013452"/>
                </a:lnTo>
                <a:lnTo>
                  <a:pt x="1258252" y="1012184"/>
                </a:lnTo>
                <a:lnTo>
                  <a:pt x="1260475" y="1010599"/>
                </a:lnTo>
                <a:lnTo>
                  <a:pt x="1262380" y="1009647"/>
                </a:lnTo>
                <a:lnTo>
                  <a:pt x="1264920" y="1009013"/>
                </a:lnTo>
                <a:lnTo>
                  <a:pt x="1267460" y="1008379"/>
                </a:lnTo>
                <a:lnTo>
                  <a:pt x="1269682" y="1008062"/>
                </a:lnTo>
                <a:lnTo>
                  <a:pt x="1272222" y="1008062"/>
                </a:lnTo>
                <a:lnTo>
                  <a:pt x="1274762" y="1008062"/>
                </a:lnTo>
                <a:lnTo>
                  <a:pt x="1277302" y="1008696"/>
                </a:lnTo>
                <a:lnTo>
                  <a:pt x="1279525" y="1009013"/>
                </a:lnTo>
                <a:lnTo>
                  <a:pt x="1281747" y="1009964"/>
                </a:lnTo>
                <a:lnTo>
                  <a:pt x="1284287" y="1010916"/>
                </a:lnTo>
                <a:lnTo>
                  <a:pt x="1286510" y="1012818"/>
                </a:lnTo>
                <a:lnTo>
                  <a:pt x="1288415" y="1014086"/>
                </a:lnTo>
                <a:lnTo>
                  <a:pt x="1476735" y="1175116"/>
                </a:lnTo>
                <a:lnTo>
                  <a:pt x="1485356" y="1180861"/>
                </a:lnTo>
                <a:lnTo>
                  <a:pt x="1496783" y="1187525"/>
                </a:lnTo>
                <a:lnTo>
                  <a:pt x="1503132" y="1191015"/>
                </a:lnTo>
                <a:lnTo>
                  <a:pt x="1509798" y="1194506"/>
                </a:lnTo>
                <a:lnTo>
                  <a:pt x="1516781" y="1197679"/>
                </a:lnTo>
                <a:lnTo>
                  <a:pt x="1523765" y="1200852"/>
                </a:lnTo>
                <a:lnTo>
                  <a:pt x="1531066" y="1203708"/>
                </a:lnTo>
                <a:lnTo>
                  <a:pt x="1538367" y="1206247"/>
                </a:lnTo>
                <a:lnTo>
                  <a:pt x="1545668" y="1208151"/>
                </a:lnTo>
                <a:lnTo>
                  <a:pt x="1552969" y="1209738"/>
                </a:lnTo>
                <a:lnTo>
                  <a:pt x="1560587" y="1210690"/>
                </a:lnTo>
                <a:lnTo>
                  <a:pt x="1567888" y="1211324"/>
                </a:lnTo>
                <a:lnTo>
                  <a:pt x="1572649" y="1210690"/>
                </a:lnTo>
                <a:lnTo>
                  <a:pt x="1577411" y="1210372"/>
                </a:lnTo>
                <a:lnTo>
                  <a:pt x="1581855" y="1209420"/>
                </a:lnTo>
                <a:lnTo>
                  <a:pt x="1586299" y="1208151"/>
                </a:lnTo>
                <a:lnTo>
                  <a:pt x="1590108" y="1206564"/>
                </a:lnTo>
                <a:lnTo>
                  <a:pt x="1593917" y="1204026"/>
                </a:lnTo>
                <a:lnTo>
                  <a:pt x="1597409" y="1201804"/>
                </a:lnTo>
                <a:lnTo>
                  <a:pt x="1600900" y="1198948"/>
                </a:lnTo>
                <a:lnTo>
                  <a:pt x="1601535" y="1197996"/>
                </a:lnTo>
                <a:lnTo>
                  <a:pt x="1601853" y="1197362"/>
                </a:lnTo>
                <a:lnTo>
                  <a:pt x="1602170" y="1195141"/>
                </a:lnTo>
                <a:lnTo>
                  <a:pt x="1602170" y="1191967"/>
                </a:lnTo>
                <a:lnTo>
                  <a:pt x="1601218" y="1188159"/>
                </a:lnTo>
                <a:lnTo>
                  <a:pt x="1599948" y="1183717"/>
                </a:lnTo>
                <a:lnTo>
                  <a:pt x="1597726" y="1178640"/>
                </a:lnTo>
                <a:lnTo>
                  <a:pt x="1595504" y="1173245"/>
                </a:lnTo>
                <a:lnTo>
                  <a:pt x="1592647" y="1167533"/>
                </a:lnTo>
                <a:lnTo>
                  <a:pt x="1589155" y="1161186"/>
                </a:lnTo>
                <a:lnTo>
                  <a:pt x="1585029" y="1154523"/>
                </a:lnTo>
                <a:lnTo>
                  <a:pt x="1580902" y="1147541"/>
                </a:lnTo>
                <a:lnTo>
                  <a:pt x="1576141" y="1140560"/>
                </a:lnTo>
                <a:lnTo>
                  <a:pt x="1570745" y="1132944"/>
                </a:lnTo>
                <a:lnTo>
                  <a:pt x="1565031" y="1125646"/>
                </a:lnTo>
                <a:lnTo>
                  <a:pt x="1559000" y="1118347"/>
                </a:lnTo>
                <a:lnTo>
                  <a:pt x="1552334" y="1111049"/>
                </a:lnTo>
                <a:lnTo>
                  <a:pt x="1550747" y="1109145"/>
                </a:lnTo>
                <a:lnTo>
                  <a:pt x="1549477" y="1106923"/>
                </a:lnTo>
                <a:lnTo>
                  <a:pt x="1548525" y="1105020"/>
                </a:lnTo>
                <a:lnTo>
                  <a:pt x="1548518" y="1105002"/>
                </a:lnTo>
                <a:lnTo>
                  <a:pt x="1288131" y="881697"/>
                </a:lnTo>
                <a:lnTo>
                  <a:pt x="1286218" y="880109"/>
                </a:lnTo>
                <a:lnTo>
                  <a:pt x="1284625" y="878204"/>
                </a:lnTo>
                <a:lnTo>
                  <a:pt x="1283350" y="875982"/>
                </a:lnTo>
                <a:lnTo>
                  <a:pt x="1282394" y="873759"/>
                </a:lnTo>
                <a:lnTo>
                  <a:pt x="1281119" y="871854"/>
                </a:lnTo>
                <a:lnTo>
                  <a:pt x="1280162" y="869314"/>
                </a:lnTo>
                <a:lnTo>
                  <a:pt x="1279844" y="866774"/>
                </a:lnTo>
                <a:lnTo>
                  <a:pt x="1279525" y="864552"/>
                </a:lnTo>
                <a:lnTo>
                  <a:pt x="1279525" y="862012"/>
                </a:lnTo>
                <a:lnTo>
                  <a:pt x="1279525" y="859472"/>
                </a:lnTo>
                <a:lnTo>
                  <a:pt x="1279844" y="857249"/>
                </a:lnTo>
                <a:lnTo>
                  <a:pt x="1280481" y="854709"/>
                </a:lnTo>
                <a:lnTo>
                  <a:pt x="1281437" y="852487"/>
                </a:lnTo>
                <a:lnTo>
                  <a:pt x="1282712" y="849947"/>
                </a:lnTo>
                <a:lnTo>
                  <a:pt x="1283987" y="847724"/>
                </a:lnTo>
                <a:lnTo>
                  <a:pt x="1285581" y="845819"/>
                </a:lnTo>
                <a:lnTo>
                  <a:pt x="1287493" y="843597"/>
                </a:lnTo>
                <a:lnTo>
                  <a:pt x="1289406" y="842009"/>
                </a:lnTo>
                <a:lnTo>
                  <a:pt x="1291637" y="840739"/>
                </a:lnTo>
                <a:lnTo>
                  <a:pt x="1293549" y="839469"/>
                </a:lnTo>
                <a:lnTo>
                  <a:pt x="1296099" y="838517"/>
                </a:lnTo>
                <a:lnTo>
                  <a:pt x="1298330" y="837882"/>
                </a:lnTo>
                <a:lnTo>
                  <a:pt x="1300561" y="837247"/>
                </a:lnTo>
                <a:lnTo>
                  <a:pt x="1303430" y="836929"/>
                </a:lnTo>
                <a:lnTo>
                  <a:pt x="1305661" y="836612"/>
                </a:lnTo>
                <a:lnTo>
                  <a:pt x="1308211" y="836929"/>
                </a:lnTo>
                <a:lnTo>
                  <a:pt x="1310761" y="837247"/>
                </a:lnTo>
                <a:lnTo>
                  <a:pt x="1312992" y="838199"/>
                </a:lnTo>
                <a:lnTo>
                  <a:pt x="1315542" y="839152"/>
                </a:lnTo>
                <a:lnTo>
                  <a:pt x="1317773" y="840104"/>
                </a:lnTo>
                <a:lnTo>
                  <a:pt x="1319685" y="841374"/>
                </a:lnTo>
                <a:lnTo>
                  <a:pt x="1322235" y="842962"/>
                </a:lnTo>
                <a:lnTo>
                  <a:pt x="1599213" y="1080452"/>
                </a:lnTo>
                <a:lnTo>
                  <a:pt x="1601126" y="1082675"/>
                </a:lnTo>
                <a:lnTo>
                  <a:pt x="1602720" y="1084262"/>
                </a:lnTo>
                <a:lnTo>
                  <a:pt x="1603369" y="1085394"/>
                </a:lnTo>
                <a:lnTo>
                  <a:pt x="1603757" y="1085663"/>
                </a:lnTo>
                <a:lnTo>
                  <a:pt x="1609153" y="1089153"/>
                </a:lnTo>
                <a:lnTo>
                  <a:pt x="1614867" y="1092326"/>
                </a:lnTo>
                <a:lnTo>
                  <a:pt x="1621216" y="1095500"/>
                </a:lnTo>
                <a:lnTo>
                  <a:pt x="1627882" y="1098673"/>
                </a:lnTo>
                <a:lnTo>
                  <a:pt x="1634865" y="1101529"/>
                </a:lnTo>
                <a:lnTo>
                  <a:pt x="1642484" y="1104385"/>
                </a:lnTo>
                <a:lnTo>
                  <a:pt x="1650737" y="1106289"/>
                </a:lnTo>
                <a:lnTo>
                  <a:pt x="1658673" y="1107875"/>
                </a:lnTo>
                <a:lnTo>
                  <a:pt x="1667243" y="1109462"/>
                </a:lnTo>
                <a:lnTo>
                  <a:pt x="1676131" y="1109779"/>
                </a:lnTo>
                <a:lnTo>
                  <a:pt x="1680893" y="1109462"/>
                </a:lnTo>
                <a:lnTo>
                  <a:pt x="1685654" y="1109145"/>
                </a:lnTo>
                <a:lnTo>
                  <a:pt x="1690733" y="1108510"/>
                </a:lnTo>
                <a:lnTo>
                  <a:pt x="1695494" y="1107241"/>
                </a:lnTo>
                <a:lnTo>
                  <a:pt x="1700256" y="1105971"/>
                </a:lnTo>
                <a:lnTo>
                  <a:pt x="1705017" y="1104702"/>
                </a:lnTo>
                <a:lnTo>
                  <a:pt x="1709461" y="1102798"/>
                </a:lnTo>
                <a:lnTo>
                  <a:pt x="1713905" y="1100577"/>
                </a:lnTo>
                <a:lnTo>
                  <a:pt x="1718349" y="1098356"/>
                </a:lnTo>
                <a:lnTo>
                  <a:pt x="1722158" y="1095817"/>
                </a:lnTo>
                <a:lnTo>
                  <a:pt x="1725015" y="1092961"/>
                </a:lnTo>
                <a:lnTo>
                  <a:pt x="1726920" y="1090740"/>
                </a:lnTo>
                <a:lnTo>
                  <a:pt x="1728824" y="1088201"/>
                </a:lnTo>
                <a:lnTo>
                  <a:pt x="1729777" y="1085980"/>
                </a:lnTo>
                <a:lnTo>
                  <a:pt x="1730411" y="1083759"/>
                </a:lnTo>
                <a:lnTo>
                  <a:pt x="1730729" y="1081220"/>
                </a:lnTo>
                <a:lnTo>
                  <a:pt x="1731046" y="1078681"/>
                </a:lnTo>
                <a:lnTo>
                  <a:pt x="1731364" y="1075508"/>
                </a:lnTo>
                <a:lnTo>
                  <a:pt x="1731046" y="1072652"/>
                </a:lnTo>
                <a:lnTo>
                  <a:pt x="1730729" y="1069796"/>
                </a:lnTo>
                <a:lnTo>
                  <a:pt x="1729459" y="1063450"/>
                </a:lnTo>
                <a:lnTo>
                  <a:pt x="1727237" y="1056468"/>
                </a:lnTo>
                <a:lnTo>
                  <a:pt x="1724380" y="1049487"/>
                </a:lnTo>
                <a:lnTo>
                  <a:pt x="1721523" y="1042506"/>
                </a:lnTo>
                <a:lnTo>
                  <a:pt x="1717397" y="1035525"/>
                </a:lnTo>
                <a:lnTo>
                  <a:pt x="1713270" y="1028226"/>
                </a:lnTo>
                <a:lnTo>
                  <a:pt x="1708826" y="1021245"/>
                </a:lnTo>
                <a:lnTo>
                  <a:pt x="1704065" y="1014581"/>
                </a:lnTo>
                <a:lnTo>
                  <a:pt x="1699303" y="1008235"/>
                </a:lnTo>
                <a:lnTo>
                  <a:pt x="1694542" y="1001888"/>
                </a:lnTo>
                <a:lnTo>
                  <a:pt x="1685337" y="990781"/>
                </a:lnTo>
                <a:lnTo>
                  <a:pt x="1677083" y="982213"/>
                </a:lnTo>
                <a:lnTo>
                  <a:pt x="1675496" y="980309"/>
                </a:lnTo>
                <a:lnTo>
                  <a:pt x="1674227" y="978406"/>
                </a:lnTo>
                <a:lnTo>
                  <a:pt x="1672005" y="974598"/>
                </a:lnTo>
                <a:lnTo>
                  <a:pt x="1671927" y="974324"/>
                </a:lnTo>
                <a:lnTo>
                  <a:pt x="1444336" y="780150"/>
                </a:lnTo>
                <a:lnTo>
                  <a:pt x="1442107" y="778243"/>
                </a:lnTo>
                <a:lnTo>
                  <a:pt x="1440514" y="776336"/>
                </a:lnTo>
                <a:lnTo>
                  <a:pt x="1439240" y="774429"/>
                </a:lnTo>
                <a:lnTo>
                  <a:pt x="1437966" y="771886"/>
                </a:lnTo>
                <a:lnTo>
                  <a:pt x="1436692" y="769978"/>
                </a:lnTo>
                <a:lnTo>
                  <a:pt x="1436055" y="767753"/>
                </a:lnTo>
                <a:lnTo>
                  <a:pt x="1435418" y="764892"/>
                </a:lnTo>
                <a:lnTo>
                  <a:pt x="1435100" y="762667"/>
                </a:lnTo>
                <a:lnTo>
                  <a:pt x="1435100" y="760442"/>
                </a:lnTo>
                <a:lnTo>
                  <a:pt x="1435418" y="757581"/>
                </a:lnTo>
                <a:lnTo>
                  <a:pt x="1435737" y="755356"/>
                </a:lnTo>
                <a:lnTo>
                  <a:pt x="1436374" y="752813"/>
                </a:lnTo>
                <a:lnTo>
                  <a:pt x="1437329" y="750588"/>
                </a:lnTo>
                <a:lnTo>
                  <a:pt x="1438603" y="748363"/>
                </a:lnTo>
                <a:lnTo>
                  <a:pt x="1439877" y="745820"/>
                </a:lnTo>
                <a:lnTo>
                  <a:pt x="1441470" y="743912"/>
                </a:lnTo>
                <a:lnTo>
                  <a:pt x="1443062" y="742005"/>
                </a:lnTo>
                <a:lnTo>
                  <a:pt x="1445292" y="740098"/>
                </a:lnTo>
                <a:lnTo>
                  <a:pt x="1447203" y="738826"/>
                </a:lnTo>
                <a:lnTo>
                  <a:pt x="1449114" y="737555"/>
                </a:lnTo>
                <a:lnTo>
                  <a:pt x="1451662" y="736601"/>
                </a:lnTo>
                <a:lnTo>
                  <a:pt x="1453891" y="735966"/>
                </a:lnTo>
                <a:lnTo>
                  <a:pt x="1456120" y="735330"/>
                </a:lnTo>
                <a:lnTo>
                  <a:pt x="1458987" y="735012"/>
                </a:lnTo>
                <a:lnTo>
                  <a:pt x="1461216" y="735012"/>
                </a:lnTo>
                <a:lnTo>
                  <a:pt x="1464083" y="735330"/>
                </a:lnTo>
                <a:lnTo>
                  <a:pt x="1466312" y="735648"/>
                </a:lnTo>
                <a:lnTo>
                  <a:pt x="1468542" y="736283"/>
                </a:lnTo>
                <a:lnTo>
                  <a:pt x="1471089" y="736919"/>
                </a:lnTo>
                <a:lnTo>
                  <a:pt x="1473319" y="738191"/>
                </a:lnTo>
                <a:lnTo>
                  <a:pt x="1475548" y="739462"/>
                </a:lnTo>
                <a:lnTo>
                  <a:pt x="1477778" y="741369"/>
                </a:lnTo>
                <a:lnTo>
                  <a:pt x="1720261" y="947946"/>
                </a:lnTo>
                <a:lnTo>
                  <a:pt x="1725967" y="950798"/>
                </a:lnTo>
                <a:lnTo>
                  <a:pt x="1748505" y="962222"/>
                </a:lnTo>
                <a:lnTo>
                  <a:pt x="1760250" y="967934"/>
                </a:lnTo>
                <a:lnTo>
                  <a:pt x="1771043" y="972694"/>
                </a:lnTo>
                <a:lnTo>
                  <a:pt x="1782153" y="976819"/>
                </a:lnTo>
                <a:lnTo>
                  <a:pt x="1787549" y="978723"/>
                </a:lnTo>
                <a:lnTo>
                  <a:pt x="1792628" y="980309"/>
                </a:lnTo>
                <a:lnTo>
                  <a:pt x="1797389" y="981579"/>
                </a:lnTo>
                <a:lnTo>
                  <a:pt x="1802468" y="982531"/>
                </a:lnTo>
                <a:lnTo>
                  <a:pt x="1806912" y="982848"/>
                </a:lnTo>
                <a:lnTo>
                  <a:pt x="1811673" y="983165"/>
                </a:lnTo>
                <a:lnTo>
                  <a:pt x="1814848" y="983165"/>
                </a:lnTo>
                <a:lnTo>
                  <a:pt x="1818974" y="982531"/>
                </a:lnTo>
                <a:lnTo>
                  <a:pt x="1820879" y="981896"/>
                </a:lnTo>
                <a:lnTo>
                  <a:pt x="1823101" y="981261"/>
                </a:lnTo>
                <a:lnTo>
                  <a:pt x="1825640" y="979992"/>
                </a:lnTo>
                <a:lnTo>
                  <a:pt x="1827862" y="977771"/>
                </a:lnTo>
                <a:lnTo>
                  <a:pt x="1829767" y="975867"/>
                </a:lnTo>
                <a:lnTo>
                  <a:pt x="1832306" y="973328"/>
                </a:lnTo>
                <a:lnTo>
                  <a:pt x="1834528" y="969838"/>
                </a:lnTo>
                <a:lnTo>
                  <a:pt x="1836433" y="965395"/>
                </a:lnTo>
                <a:lnTo>
                  <a:pt x="1838972" y="960953"/>
                </a:lnTo>
                <a:lnTo>
                  <a:pt x="1840559" y="955558"/>
                </a:lnTo>
                <a:lnTo>
                  <a:pt x="1842464" y="948894"/>
                </a:lnTo>
                <a:lnTo>
                  <a:pt x="1844369" y="941596"/>
                </a:lnTo>
                <a:lnTo>
                  <a:pt x="1845321" y="935884"/>
                </a:lnTo>
                <a:lnTo>
                  <a:pt x="1845638" y="929854"/>
                </a:lnTo>
                <a:lnTo>
                  <a:pt x="1845321" y="924143"/>
                </a:lnTo>
                <a:lnTo>
                  <a:pt x="1844686" y="918113"/>
                </a:lnTo>
                <a:lnTo>
                  <a:pt x="1843099" y="912401"/>
                </a:lnTo>
                <a:lnTo>
                  <a:pt x="1841194" y="906689"/>
                </a:lnTo>
                <a:lnTo>
                  <a:pt x="1839290" y="901295"/>
                </a:lnTo>
                <a:lnTo>
                  <a:pt x="1836433" y="895900"/>
                </a:lnTo>
                <a:lnTo>
                  <a:pt x="1833576" y="890188"/>
                </a:lnTo>
                <a:lnTo>
                  <a:pt x="1830719" y="884794"/>
                </a:lnTo>
                <a:lnTo>
                  <a:pt x="1823101" y="874005"/>
                </a:lnTo>
                <a:lnTo>
                  <a:pt x="1815483" y="863216"/>
                </a:lnTo>
                <a:lnTo>
                  <a:pt x="1807864" y="852744"/>
                </a:lnTo>
                <a:lnTo>
                  <a:pt x="1798976" y="841320"/>
                </a:lnTo>
                <a:lnTo>
                  <a:pt x="1794850" y="835608"/>
                </a:lnTo>
                <a:lnTo>
                  <a:pt x="1791041" y="829896"/>
                </a:lnTo>
                <a:lnTo>
                  <a:pt x="1783105" y="817520"/>
                </a:lnTo>
                <a:lnTo>
                  <a:pt x="1775487" y="804510"/>
                </a:lnTo>
                <a:lnTo>
                  <a:pt x="1772927" y="799925"/>
                </a:lnTo>
                <a:lnTo>
                  <a:pt x="1762353" y="789648"/>
                </a:lnTo>
                <a:lnTo>
                  <a:pt x="1738534" y="767435"/>
                </a:lnTo>
                <a:lnTo>
                  <a:pt x="1711856" y="742048"/>
                </a:lnTo>
                <a:lnTo>
                  <a:pt x="1682955" y="714758"/>
                </a:lnTo>
                <a:lnTo>
                  <a:pt x="1652148" y="686833"/>
                </a:lnTo>
                <a:lnTo>
                  <a:pt x="1620389" y="659225"/>
                </a:lnTo>
                <a:lnTo>
                  <a:pt x="1588630" y="631935"/>
                </a:lnTo>
                <a:lnTo>
                  <a:pt x="1573385" y="619242"/>
                </a:lnTo>
                <a:lnTo>
                  <a:pt x="1557823" y="606866"/>
                </a:lnTo>
                <a:lnTo>
                  <a:pt x="1542896" y="595125"/>
                </a:lnTo>
                <a:lnTo>
                  <a:pt x="1528605" y="584018"/>
                </a:lnTo>
                <a:lnTo>
                  <a:pt x="1514948" y="574181"/>
                </a:lnTo>
                <a:lnTo>
                  <a:pt x="1501609" y="564661"/>
                </a:lnTo>
                <a:lnTo>
                  <a:pt x="1489223" y="557045"/>
                </a:lnTo>
                <a:lnTo>
                  <a:pt x="1477790" y="550064"/>
                </a:lnTo>
                <a:lnTo>
                  <a:pt x="1466992" y="544669"/>
                </a:lnTo>
                <a:lnTo>
                  <a:pt x="1462228" y="542448"/>
                </a:lnTo>
                <a:lnTo>
                  <a:pt x="1457781" y="540544"/>
                </a:lnTo>
                <a:lnTo>
                  <a:pt x="1453335" y="538957"/>
                </a:lnTo>
                <a:lnTo>
                  <a:pt x="1449206" y="538005"/>
                </a:lnTo>
                <a:lnTo>
                  <a:pt x="1445713" y="537371"/>
                </a:lnTo>
                <a:lnTo>
                  <a:pt x="1442219" y="537371"/>
                </a:lnTo>
                <a:lnTo>
                  <a:pt x="1429516" y="537053"/>
                </a:lnTo>
                <a:lnTo>
                  <a:pt x="1417129" y="536101"/>
                </a:lnTo>
                <a:lnTo>
                  <a:pt x="1393310" y="533563"/>
                </a:lnTo>
                <a:lnTo>
                  <a:pt x="1381559" y="532928"/>
                </a:lnTo>
                <a:lnTo>
                  <a:pt x="1369808" y="532611"/>
                </a:lnTo>
                <a:lnTo>
                  <a:pt x="1363774" y="532928"/>
                </a:lnTo>
                <a:lnTo>
                  <a:pt x="1357740" y="533245"/>
                </a:lnTo>
                <a:lnTo>
                  <a:pt x="1351705" y="533880"/>
                </a:lnTo>
                <a:lnTo>
                  <a:pt x="1345671" y="535149"/>
                </a:lnTo>
                <a:lnTo>
                  <a:pt x="1339637" y="536419"/>
                </a:lnTo>
                <a:lnTo>
                  <a:pt x="1333920" y="538323"/>
                </a:lnTo>
                <a:lnTo>
                  <a:pt x="1327568" y="540227"/>
                </a:lnTo>
                <a:lnTo>
                  <a:pt x="1321534" y="543083"/>
                </a:lnTo>
                <a:lnTo>
                  <a:pt x="1315182" y="546256"/>
                </a:lnTo>
                <a:lnTo>
                  <a:pt x="1308830" y="549746"/>
                </a:lnTo>
                <a:lnTo>
                  <a:pt x="1302161" y="553872"/>
                </a:lnTo>
                <a:lnTo>
                  <a:pt x="1295491" y="558949"/>
                </a:lnTo>
                <a:lnTo>
                  <a:pt x="1288822" y="564344"/>
                </a:lnTo>
                <a:lnTo>
                  <a:pt x="1281517" y="570373"/>
                </a:lnTo>
                <a:lnTo>
                  <a:pt x="1274530" y="577037"/>
                </a:lnTo>
                <a:lnTo>
                  <a:pt x="1267225" y="584653"/>
                </a:lnTo>
                <a:lnTo>
                  <a:pt x="1259921" y="593221"/>
                </a:lnTo>
                <a:lnTo>
                  <a:pt x="1252616" y="602106"/>
                </a:lnTo>
                <a:lnTo>
                  <a:pt x="1244676" y="612260"/>
                </a:lnTo>
                <a:lnTo>
                  <a:pt x="1236737" y="622732"/>
                </a:lnTo>
                <a:lnTo>
                  <a:pt x="1232608" y="628444"/>
                </a:lnTo>
                <a:lnTo>
                  <a:pt x="1228162" y="633839"/>
                </a:lnTo>
                <a:lnTo>
                  <a:pt x="1219269" y="644628"/>
                </a:lnTo>
                <a:lnTo>
                  <a:pt x="1209424" y="654783"/>
                </a:lnTo>
                <a:lnTo>
                  <a:pt x="1199261" y="664937"/>
                </a:lnTo>
                <a:lnTo>
                  <a:pt x="1188145" y="674140"/>
                </a:lnTo>
                <a:lnTo>
                  <a:pt x="1177029" y="683342"/>
                </a:lnTo>
                <a:lnTo>
                  <a:pt x="1165278" y="691593"/>
                </a:lnTo>
                <a:lnTo>
                  <a:pt x="1153845" y="699526"/>
                </a:lnTo>
                <a:lnTo>
                  <a:pt x="1141776" y="706508"/>
                </a:lnTo>
                <a:lnTo>
                  <a:pt x="1129390" y="713171"/>
                </a:lnTo>
                <a:lnTo>
                  <a:pt x="1117322" y="718883"/>
                </a:lnTo>
                <a:lnTo>
                  <a:pt x="1105253" y="724278"/>
                </a:lnTo>
                <a:lnTo>
                  <a:pt x="1093184" y="728403"/>
                </a:lnTo>
                <a:lnTo>
                  <a:pt x="1081433" y="731894"/>
                </a:lnTo>
                <a:lnTo>
                  <a:pt x="1070318" y="734433"/>
                </a:lnTo>
                <a:lnTo>
                  <a:pt x="1064601" y="735385"/>
                </a:lnTo>
                <a:lnTo>
                  <a:pt x="1059202" y="736019"/>
                </a:lnTo>
                <a:lnTo>
                  <a:pt x="1053803" y="736654"/>
                </a:lnTo>
                <a:lnTo>
                  <a:pt x="1048404" y="736971"/>
                </a:lnTo>
                <a:lnTo>
                  <a:pt x="1043322" y="736971"/>
                </a:lnTo>
                <a:lnTo>
                  <a:pt x="1038558" y="736654"/>
                </a:lnTo>
                <a:lnTo>
                  <a:pt x="1033795" y="736019"/>
                </a:lnTo>
                <a:lnTo>
                  <a:pt x="1029031" y="735385"/>
                </a:lnTo>
                <a:lnTo>
                  <a:pt x="1024267" y="734433"/>
                </a:lnTo>
                <a:lnTo>
                  <a:pt x="1020138" y="732846"/>
                </a:lnTo>
                <a:lnTo>
                  <a:pt x="1016009" y="731259"/>
                </a:lnTo>
                <a:lnTo>
                  <a:pt x="1012198" y="729355"/>
                </a:lnTo>
                <a:lnTo>
                  <a:pt x="1008387" y="727134"/>
                </a:lnTo>
                <a:lnTo>
                  <a:pt x="1004894" y="724595"/>
                </a:lnTo>
                <a:lnTo>
                  <a:pt x="1001718" y="722057"/>
                </a:lnTo>
                <a:lnTo>
                  <a:pt x="998542" y="718883"/>
                </a:lnTo>
                <a:lnTo>
                  <a:pt x="996001" y="715710"/>
                </a:lnTo>
                <a:lnTo>
                  <a:pt x="993778" y="711902"/>
                </a:lnTo>
                <a:lnTo>
                  <a:pt x="991237" y="707777"/>
                </a:lnTo>
                <a:lnTo>
                  <a:pt x="989331" y="703652"/>
                </a:lnTo>
                <a:lnTo>
                  <a:pt x="987744" y="698892"/>
                </a:lnTo>
                <a:lnTo>
                  <a:pt x="986473" y="693814"/>
                </a:lnTo>
                <a:lnTo>
                  <a:pt x="985203" y="688420"/>
                </a:lnTo>
                <a:lnTo>
                  <a:pt x="984568" y="683025"/>
                </a:lnTo>
                <a:lnTo>
                  <a:pt x="984250" y="676678"/>
                </a:lnTo>
                <a:lnTo>
                  <a:pt x="984250" y="670332"/>
                </a:lnTo>
                <a:lnTo>
                  <a:pt x="984250" y="663668"/>
                </a:lnTo>
                <a:lnTo>
                  <a:pt x="984885" y="656369"/>
                </a:lnTo>
                <a:lnTo>
                  <a:pt x="986156" y="648753"/>
                </a:lnTo>
                <a:lnTo>
                  <a:pt x="987744" y="641138"/>
                </a:lnTo>
                <a:lnTo>
                  <a:pt x="989331" y="632887"/>
                </a:lnTo>
                <a:lnTo>
                  <a:pt x="991237" y="624002"/>
                </a:lnTo>
                <a:lnTo>
                  <a:pt x="994095" y="615116"/>
                </a:lnTo>
                <a:lnTo>
                  <a:pt x="996954" y="605914"/>
                </a:lnTo>
                <a:lnTo>
                  <a:pt x="1002035" y="594173"/>
                </a:lnTo>
                <a:lnTo>
                  <a:pt x="1007752" y="580845"/>
                </a:lnTo>
                <a:lnTo>
                  <a:pt x="1015692" y="563074"/>
                </a:lnTo>
                <a:lnTo>
                  <a:pt x="1025855" y="542131"/>
                </a:lnTo>
                <a:lnTo>
                  <a:pt x="1037606" y="518648"/>
                </a:lnTo>
                <a:lnTo>
                  <a:pt x="1050627" y="492944"/>
                </a:lnTo>
                <a:lnTo>
                  <a:pt x="1057932" y="479934"/>
                </a:lnTo>
                <a:lnTo>
                  <a:pt x="1065554" y="466606"/>
                </a:lnTo>
                <a:lnTo>
                  <a:pt x="1073176" y="452961"/>
                </a:lnTo>
                <a:lnTo>
                  <a:pt x="1081433" y="439316"/>
                </a:lnTo>
                <a:lnTo>
                  <a:pt x="1090326" y="425988"/>
                </a:lnTo>
                <a:lnTo>
                  <a:pt x="1098901" y="412660"/>
                </a:lnTo>
                <a:lnTo>
                  <a:pt x="1107794" y="399015"/>
                </a:lnTo>
                <a:lnTo>
                  <a:pt x="1117322" y="386321"/>
                </a:lnTo>
                <a:lnTo>
                  <a:pt x="1126532" y="374263"/>
                </a:lnTo>
                <a:lnTo>
                  <a:pt x="1136695" y="362522"/>
                </a:lnTo>
                <a:lnTo>
                  <a:pt x="1146223" y="351098"/>
                </a:lnTo>
                <a:lnTo>
                  <a:pt x="1156703" y="340626"/>
                </a:lnTo>
                <a:lnTo>
                  <a:pt x="1166866" y="331106"/>
                </a:lnTo>
                <a:lnTo>
                  <a:pt x="1177029" y="322538"/>
                </a:lnTo>
                <a:lnTo>
                  <a:pt x="1182428" y="318095"/>
                </a:lnTo>
                <a:lnTo>
                  <a:pt x="1187827" y="314287"/>
                </a:lnTo>
                <a:lnTo>
                  <a:pt x="1193226" y="311114"/>
                </a:lnTo>
                <a:lnTo>
                  <a:pt x="1197990" y="307624"/>
                </a:lnTo>
                <a:lnTo>
                  <a:pt x="1203389" y="304768"/>
                </a:lnTo>
                <a:lnTo>
                  <a:pt x="1208788" y="301912"/>
                </a:lnTo>
                <a:lnTo>
                  <a:pt x="1214187" y="299690"/>
                </a:lnTo>
                <a:lnTo>
                  <a:pt x="1219587" y="297786"/>
                </a:lnTo>
                <a:lnTo>
                  <a:pt x="1233878" y="293026"/>
                </a:lnTo>
                <a:lnTo>
                  <a:pt x="1248805" y="288584"/>
                </a:lnTo>
                <a:lnTo>
                  <a:pt x="1264367" y="284458"/>
                </a:lnTo>
                <a:lnTo>
                  <a:pt x="1279929" y="280651"/>
                </a:lnTo>
                <a:lnTo>
                  <a:pt x="1296126" y="276843"/>
                </a:lnTo>
                <a:lnTo>
                  <a:pt x="1312324" y="273352"/>
                </a:lnTo>
                <a:lnTo>
                  <a:pt x="1329156" y="270179"/>
                </a:lnTo>
                <a:lnTo>
                  <a:pt x="1345989" y="267323"/>
                </a:lnTo>
                <a:lnTo>
                  <a:pt x="1363456" y="264784"/>
                </a:lnTo>
                <a:lnTo>
                  <a:pt x="1380606" y="261928"/>
                </a:lnTo>
                <a:lnTo>
                  <a:pt x="1398391" y="259707"/>
                </a:lnTo>
                <a:lnTo>
                  <a:pt x="1402962" y="259030"/>
                </a:lnTo>
                <a:lnTo>
                  <a:pt x="1213954" y="208886"/>
                </a:lnTo>
                <a:close/>
                <a:moveTo>
                  <a:pt x="1214906" y="157162"/>
                </a:moveTo>
                <a:lnTo>
                  <a:pt x="1219033" y="157479"/>
                </a:lnTo>
                <a:lnTo>
                  <a:pt x="1222842" y="158114"/>
                </a:lnTo>
                <a:lnTo>
                  <a:pt x="1555169" y="246562"/>
                </a:lnTo>
                <a:lnTo>
                  <a:pt x="1581643" y="245744"/>
                </a:lnTo>
                <a:lnTo>
                  <a:pt x="1610544" y="244792"/>
                </a:lnTo>
                <a:lnTo>
                  <a:pt x="1637221" y="244475"/>
                </a:lnTo>
                <a:lnTo>
                  <a:pt x="1661041" y="244792"/>
                </a:lnTo>
                <a:lnTo>
                  <a:pt x="1682002" y="245744"/>
                </a:lnTo>
                <a:lnTo>
                  <a:pt x="1698835" y="246379"/>
                </a:lnTo>
                <a:lnTo>
                  <a:pt x="1713126" y="247648"/>
                </a:lnTo>
                <a:lnTo>
                  <a:pt x="1727418" y="249552"/>
                </a:lnTo>
                <a:lnTo>
                  <a:pt x="1740757" y="252091"/>
                </a:lnTo>
                <a:lnTo>
                  <a:pt x="1754096" y="254947"/>
                </a:lnTo>
                <a:lnTo>
                  <a:pt x="1766799" y="258755"/>
                </a:lnTo>
                <a:lnTo>
                  <a:pt x="1779503" y="262563"/>
                </a:lnTo>
                <a:lnTo>
                  <a:pt x="1791572" y="267323"/>
                </a:lnTo>
                <a:lnTo>
                  <a:pt x="1803323" y="272400"/>
                </a:lnTo>
                <a:lnTo>
                  <a:pt x="1814756" y="277795"/>
                </a:lnTo>
                <a:lnTo>
                  <a:pt x="1826189" y="283506"/>
                </a:lnTo>
                <a:lnTo>
                  <a:pt x="1836988" y="289853"/>
                </a:lnTo>
                <a:lnTo>
                  <a:pt x="1847468" y="296834"/>
                </a:lnTo>
                <a:lnTo>
                  <a:pt x="1857631" y="303816"/>
                </a:lnTo>
                <a:lnTo>
                  <a:pt x="1867477" y="311114"/>
                </a:lnTo>
                <a:lnTo>
                  <a:pt x="1877322" y="318730"/>
                </a:lnTo>
                <a:lnTo>
                  <a:pt x="1886532" y="326981"/>
                </a:lnTo>
                <a:lnTo>
                  <a:pt x="1895742" y="335549"/>
                </a:lnTo>
                <a:lnTo>
                  <a:pt x="1904317" y="344117"/>
                </a:lnTo>
                <a:lnTo>
                  <a:pt x="1912575" y="352684"/>
                </a:lnTo>
                <a:lnTo>
                  <a:pt x="1921150" y="362204"/>
                </a:lnTo>
                <a:lnTo>
                  <a:pt x="1928772" y="371407"/>
                </a:lnTo>
                <a:lnTo>
                  <a:pt x="1936394" y="380927"/>
                </a:lnTo>
                <a:lnTo>
                  <a:pt x="1943699" y="390764"/>
                </a:lnTo>
                <a:lnTo>
                  <a:pt x="1951003" y="400601"/>
                </a:lnTo>
                <a:lnTo>
                  <a:pt x="1957673" y="410439"/>
                </a:lnTo>
                <a:lnTo>
                  <a:pt x="1964342" y="420910"/>
                </a:lnTo>
                <a:lnTo>
                  <a:pt x="1970694" y="431065"/>
                </a:lnTo>
                <a:lnTo>
                  <a:pt x="1976729" y="441537"/>
                </a:lnTo>
                <a:lnTo>
                  <a:pt x="1982445" y="452009"/>
                </a:lnTo>
                <a:lnTo>
                  <a:pt x="1988162" y="462163"/>
                </a:lnTo>
                <a:lnTo>
                  <a:pt x="1993561" y="472635"/>
                </a:lnTo>
                <a:lnTo>
                  <a:pt x="1998643" y="483424"/>
                </a:lnTo>
                <a:lnTo>
                  <a:pt x="2008170" y="504051"/>
                </a:lnTo>
                <a:lnTo>
                  <a:pt x="2017063" y="524677"/>
                </a:lnTo>
                <a:lnTo>
                  <a:pt x="2025003" y="544986"/>
                </a:lnTo>
                <a:lnTo>
                  <a:pt x="2031990" y="564661"/>
                </a:lnTo>
                <a:lnTo>
                  <a:pt x="2038342" y="584018"/>
                </a:lnTo>
                <a:lnTo>
                  <a:pt x="2044058" y="602106"/>
                </a:lnTo>
                <a:lnTo>
                  <a:pt x="2048505" y="619559"/>
                </a:lnTo>
                <a:lnTo>
                  <a:pt x="2052951" y="635426"/>
                </a:lnTo>
                <a:lnTo>
                  <a:pt x="2056762" y="650023"/>
                </a:lnTo>
                <a:lnTo>
                  <a:pt x="2059620" y="663668"/>
                </a:lnTo>
                <a:lnTo>
                  <a:pt x="2064067" y="685246"/>
                </a:lnTo>
                <a:lnTo>
                  <a:pt x="2066290" y="699209"/>
                </a:lnTo>
                <a:lnTo>
                  <a:pt x="2066925" y="703969"/>
                </a:lnTo>
                <a:lnTo>
                  <a:pt x="1845974" y="818319"/>
                </a:lnTo>
                <a:lnTo>
                  <a:pt x="1848495" y="821646"/>
                </a:lnTo>
                <a:lnTo>
                  <a:pt x="1858018" y="834339"/>
                </a:lnTo>
                <a:lnTo>
                  <a:pt x="1862462" y="841003"/>
                </a:lnTo>
                <a:lnTo>
                  <a:pt x="1867541" y="847667"/>
                </a:lnTo>
                <a:lnTo>
                  <a:pt x="1872303" y="854965"/>
                </a:lnTo>
                <a:lnTo>
                  <a:pt x="1877064" y="862264"/>
                </a:lnTo>
                <a:lnTo>
                  <a:pt x="1880873" y="870514"/>
                </a:lnTo>
                <a:lnTo>
                  <a:pt x="1885000" y="878447"/>
                </a:lnTo>
                <a:lnTo>
                  <a:pt x="1888174" y="886698"/>
                </a:lnTo>
                <a:lnTo>
                  <a:pt x="1891348" y="894948"/>
                </a:lnTo>
                <a:lnTo>
                  <a:pt x="1893888" y="904151"/>
                </a:lnTo>
                <a:lnTo>
                  <a:pt x="1895792" y="913036"/>
                </a:lnTo>
                <a:lnTo>
                  <a:pt x="1896427" y="917796"/>
                </a:lnTo>
                <a:lnTo>
                  <a:pt x="1896745" y="922556"/>
                </a:lnTo>
                <a:lnTo>
                  <a:pt x="1897062" y="927316"/>
                </a:lnTo>
                <a:lnTo>
                  <a:pt x="1897062" y="932076"/>
                </a:lnTo>
                <a:lnTo>
                  <a:pt x="1896745" y="937153"/>
                </a:lnTo>
                <a:lnTo>
                  <a:pt x="1896427" y="942230"/>
                </a:lnTo>
                <a:lnTo>
                  <a:pt x="1895475" y="946990"/>
                </a:lnTo>
                <a:lnTo>
                  <a:pt x="1894523" y="952067"/>
                </a:lnTo>
                <a:lnTo>
                  <a:pt x="1892935" y="958414"/>
                </a:lnTo>
                <a:lnTo>
                  <a:pt x="1891666" y="964443"/>
                </a:lnTo>
                <a:lnTo>
                  <a:pt x="1890079" y="969838"/>
                </a:lnTo>
                <a:lnTo>
                  <a:pt x="1887857" y="975232"/>
                </a:lnTo>
                <a:lnTo>
                  <a:pt x="1886269" y="980309"/>
                </a:lnTo>
                <a:lnTo>
                  <a:pt x="1884047" y="985069"/>
                </a:lnTo>
                <a:lnTo>
                  <a:pt x="1881825" y="989512"/>
                </a:lnTo>
                <a:lnTo>
                  <a:pt x="1879603" y="993955"/>
                </a:lnTo>
                <a:lnTo>
                  <a:pt x="1877381" y="997762"/>
                </a:lnTo>
                <a:lnTo>
                  <a:pt x="1874842" y="1001570"/>
                </a:lnTo>
                <a:lnTo>
                  <a:pt x="1872620" y="1004744"/>
                </a:lnTo>
                <a:lnTo>
                  <a:pt x="1870081" y="1008235"/>
                </a:lnTo>
                <a:lnTo>
                  <a:pt x="1867224" y="1011091"/>
                </a:lnTo>
                <a:lnTo>
                  <a:pt x="1864684" y="1013947"/>
                </a:lnTo>
                <a:lnTo>
                  <a:pt x="1858971" y="1019024"/>
                </a:lnTo>
                <a:lnTo>
                  <a:pt x="1852939" y="1022832"/>
                </a:lnTo>
                <a:lnTo>
                  <a:pt x="1847226" y="1026640"/>
                </a:lnTo>
                <a:lnTo>
                  <a:pt x="1841194" y="1029178"/>
                </a:lnTo>
                <a:lnTo>
                  <a:pt x="1834846" y="1031400"/>
                </a:lnTo>
                <a:lnTo>
                  <a:pt x="1828815" y="1032986"/>
                </a:lnTo>
                <a:lnTo>
                  <a:pt x="1822783" y="1033938"/>
                </a:lnTo>
                <a:lnTo>
                  <a:pt x="1817070" y="1034255"/>
                </a:lnTo>
                <a:lnTo>
                  <a:pt x="1811673" y="1034573"/>
                </a:lnTo>
                <a:lnTo>
                  <a:pt x="1806595" y="1034255"/>
                </a:lnTo>
                <a:lnTo>
                  <a:pt x="1801516" y="1033938"/>
                </a:lnTo>
                <a:lnTo>
                  <a:pt x="1796119" y="1033303"/>
                </a:lnTo>
                <a:lnTo>
                  <a:pt x="1791041" y="1032669"/>
                </a:lnTo>
                <a:lnTo>
                  <a:pt x="1781200" y="1030130"/>
                </a:lnTo>
                <a:lnTo>
                  <a:pt x="1770725" y="1027274"/>
                </a:lnTo>
                <a:lnTo>
                  <a:pt x="1773899" y="1034890"/>
                </a:lnTo>
                <a:lnTo>
                  <a:pt x="1776756" y="1042506"/>
                </a:lnTo>
                <a:lnTo>
                  <a:pt x="1778661" y="1050757"/>
                </a:lnTo>
                <a:lnTo>
                  <a:pt x="1780883" y="1058372"/>
                </a:lnTo>
                <a:lnTo>
                  <a:pt x="1781835" y="1066306"/>
                </a:lnTo>
                <a:lnTo>
                  <a:pt x="1782470" y="1074239"/>
                </a:lnTo>
                <a:lnTo>
                  <a:pt x="1782470" y="1081855"/>
                </a:lnTo>
                <a:lnTo>
                  <a:pt x="1781518" y="1090105"/>
                </a:lnTo>
                <a:lnTo>
                  <a:pt x="1780248" y="1096769"/>
                </a:lnTo>
                <a:lnTo>
                  <a:pt x="1779296" y="1099942"/>
                </a:lnTo>
                <a:lnTo>
                  <a:pt x="1777709" y="1103750"/>
                </a:lnTo>
                <a:lnTo>
                  <a:pt x="1776439" y="1107241"/>
                </a:lnTo>
                <a:lnTo>
                  <a:pt x="1774534" y="1111049"/>
                </a:lnTo>
                <a:lnTo>
                  <a:pt x="1772312" y="1115174"/>
                </a:lnTo>
                <a:lnTo>
                  <a:pt x="1770090" y="1118665"/>
                </a:lnTo>
                <a:lnTo>
                  <a:pt x="1767551" y="1122473"/>
                </a:lnTo>
                <a:lnTo>
                  <a:pt x="1764059" y="1125963"/>
                </a:lnTo>
                <a:lnTo>
                  <a:pt x="1760885" y="1129771"/>
                </a:lnTo>
                <a:lnTo>
                  <a:pt x="1756758" y="1133262"/>
                </a:lnTo>
                <a:lnTo>
                  <a:pt x="1752632" y="1137070"/>
                </a:lnTo>
                <a:lnTo>
                  <a:pt x="1747870" y="1140560"/>
                </a:lnTo>
                <a:lnTo>
                  <a:pt x="1742791" y="1143416"/>
                </a:lnTo>
                <a:lnTo>
                  <a:pt x="1737077" y="1146907"/>
                </a:lnTo>
                <a:lnTo>
                  <a:pt x="1729777" y="1150080"/>
                </a:lnTo>
                <a:lnTo>
                  <a:pt x="1722476" y="1152619"/>
                </a:lnTo>
                <a:lnTo>
                  <a:pt x="1714857" y="1155475"/>
                </a:lnTo>
                <a:lnTo>
                  <a:pt x="1707239" y="1157379"/>
                </a:lnTo>
                <a:lnTo>
                  <a:pt x="1699621" y="1158965"/>
                </a:lnTo>
                <a:lnTo>
                  <a:pt x="1691685" y="1160235"/>
                </a:lnTo>
                <a:lnTo>
                  <a:pt x="1683749" y="1160869"/>
                </a:lnTo>
                <a:lnTo>
                  <a:pt x="1676131" y="1161186"/>
                </a:lnTo>
                <a:lnTo>
                  <a:pt x="1667878" y="1160869"/>
                </a:lnTo>
                <a:lnTo>
                  <a:pt x="1659942" y="1160235"/>
                </a:lnTo>
                <a:lnTo>
                  <a:pt x="1652324" y="1158965"/>
                </a:lnTo>
                <a:lnTo>
                  <a:pt x="1644706" y="1157696"/>
                </a:lnTo>
                <a:lnTo>
                  <a:pt x="1646928" y="1163090"/>
                </a:lnTo>
                <a:lnTo>
                  <a:pt x="1648515" y="1168485"/>
                </a:lnTo>
                <a:lnTo>
                  <a:pt x="1650419" y="1173880"/>
                </a:lnTo>
                <a:lnTo>
                  <a:pt x="1651372" y="1179274"/>
                </a:lnTo>
                <a:lnTo>
                  <a:pt x="1652324" y="1184034"/>
                </a:lnTo>
                <a:lnTo>
                  <a:pt x="1652959" y="1189429"/>
                </a:lnTo>
                <a:lnTo>
                  <a:pt x="1653276" y="1194823"/>
                </a:lnTo>
                <a:lnTo>
                  <a:pt x="1653276" y="1199900"/>
                </a:lnTo>
                <a:lnTo>
                  <a:pt x="1652641" y="1204978"/>
                </a:lnTo>
                <a:lnTo>
                  <a:pt x="1651689" y="1209738"/>
                </a:lnTo>
                <a:lnTo>
                  <a:pt x="1650419" y="1214498"/>
                </a:lnTo>
                <a:lnTo>
                  <a:pt x="1648515" y="1219257"/>
                </a:lnTo>
                <a:lnTo>
                  <a:pt x="1646293" y="1223700"/>
                </a:lnTo>
                <a:lnTo>
                  <a:pt x="1643118" y="1228143"/>
                </a:lnTo>
                <a:lnTo>
                  <a:pt x="1639944" y="1232585"/>
                </a:lnTo>
                <a:lnTo>
                  <a:pt x="1635817" y="1236393"/>
                </a:lnTo>
                <a:lnTo>
                  <a:pt x="1632643" y="1239566"/>
                </a:lnTo>
                <a:lnTo>
                  <a:pt x="1628834" y="1242422"/>
                </a:lnTo>
                <a:lnTo>
                  <a:pt x="1625342" y="1245278"/>
                </a:lnTo>
                <a:lnTo>
                  <a:pt x="1621216" y="1247817"/>
                </a:lnTo>
                <a:lnTo>
                  <a:pt x="1617089" y="1250356"/>
                </a:lnTo>
                <a:lnTo>
                  <a:pt x="1613280" y="1252260"/>
                </a:lnTo>
                <a:lnTo>
                  <a:pt x="1609153" y="1254163"/>
                </a:lnTo>
                <a:lnTo>
                  <a:pt x="1604709" y="1255750"/>
                </a:lnTo>
                <a:lnTo>
                  <a:pt x="1600583" y="1257654"/>
                </a:lnTo>
                <a:lnTo>
                  <a:pt x="1596139" y="1258923"/>
                </a:lnTo>
                <a:lnTo>
                  <a:pt x="1591377" y="1259875"/>
                </a:lnTo>
                <a:lnTo>
                  <a:pt x="1587251" y="1260827"/>
                </a:lnTo>
                <a:lnTo>
                  <a:pt x="1582489" y="1261462"/>
                </a:lnTo>
                <a:lnTo>
                  <a:pt x="1577411" y="1261779"/>
                </a:lnTo>
                <a:lnTo>
                  <a:pt x="1572649" y="1262097"/>
                </a:lnTo>
                <a:lnTo>
                  <a:pt x="1567888" y="1262414"/>
                </a:lnTo>
                <a:lnTo>
                  <a:pt x="1558047" y="1261779"/>
                </a:lnTo>
                <a:lnTo>
                  <a:pt x="1548842" y="1260827"/>
                </a:lnTo>
                <a:lnTo>
                  <a:pt x="1539319" y="1259241"/>
                </a:lnTo>
                <a:lnTo>
                  <a:pt x="1530113" y="1257337"/>
                </a:lnTo>
                <a:lnTo>
                  <a:pt x="1520591" y="1254481"/>
                </a:lnTo>
                <a:lnTo>
                  <a:pt x="1512020" y="1251308"/>
                </a:lnTo>
                <a:lnTo>
                  <a:pt x="1503449" y="1247817"/>
                </a:lnTo>
                <a:lnTo>
                  <a:pt x="1494879" y="1244326"/>
                </a:lnTo>
                <a:lnTo>
                  <a:pt x="1495196" y="1249086"/>
                </a:lnTo>
                <a:lnTo>
                  <a:pt x="1495196" y="1253846"/>
                </a:lnTo>
                <a:lnTo>
                  <a:pt x="1495196" y="1258923"/>
                </a:lnTo>
                <a:lnTo>
                  <a:pt x="1494879" y="1264001"/>
                </a:lnTo>
                <a:lnTo>
                  <a:pt x="1494244" y="1268443"/>
                </a:lnTo>
                <a:lnTo>
                  <a:pt x="1493292" y="1273520"/>
                </a:lnTo>
                <a:lnTo>
                  <a:pt x="1492022" y="1278280"/>
                </a:lnTo>
                <a:lnTo>
                  <a:pt x="1490752" y="1283040"/>
                </a:lnTo>
                <a:lnTo>
                  <a:pt x="1487895" y="1289387"/>
                </a:lnTo>
                <a:lnTo>
                  <a:pt x="1484721" y="1295099"/>
                </a:lnTo>
                <a:lnTo>
                  <a:pt x="1480912" y="1300493"/>
                </a:lnTo>
                <a:lnTo>
                  <a:pt x="1477103" y="1305571"/>
                </a:lnTo>
                <a:lnTo>
                  <a:pt x="1472024" y="1310330"/>
                </a:lnTo>
                <a:lnTo>
                  <a:pt x="1466945" y="1314456"/>
                </a:lnTo>
                <a:lnTo>
                  <a:pt x="1460914" y="1317946"/>
                </a:lnTo>
                <a:lnTo>
                  <a:pt x="1454883" y="1321120"/>
                </a:lnTo>
                <a:lnTo>
                  <a:pt x="1449486" y="1323024"/>
                </a:lnTo>
                <a:lnTo>
                  <a:pt x="1443773" y="1324293"/>
                </a:lnTo>
                <a:lnTo>
                  <a:pt x="1438059" y="1325245"/>
                </a:lnTo>
                <a:lnTo>
                  <a:pt x="1432028" y="1325562"/>
                </a:lnTo>
                <a:lnTo>
                  <a:pt x="1425679" y="1325245"/>
                </a:lnTo>
                <a:lnTo>
                  <a:pt x="1418696" y="1324293"/>
                </a:lnTo>
                <a:lnTo>
                  <a:pt x="1411395" y="1323024"/>
                </a:lnTo>
                <a:lnTo>
                  <a:pt x="1404094" y="1321120"/>
                </a:lnTo>
                <a:lnTo>
                  <a:pt x="1396793" y="1318581"/>
                </a:lnTo>
                <a:lnTo>
                  <a:pt x="1389175" y="1315725"/>
                </a:lnTo>
                <a:lnTo>
                  <a:pt x="1381239" y="1312234"/>
                </a:lnTo>
                <a:lnTo>
                  <a:pt x="1372669" y="1308744"/>
                </a:lnTo>
                <a:lnTo>
                  <a:pt x="1364733" y="1304619"/>
                </a:lnTo>
                <a:lnTo>
                  <a:pt x="1356480" y="1299859"/>
                </a:lnTo>
                <a:lnTo>
                  <a:pt x="1347909" y="1295416"/>
                </a:lnTo>
                <a:lnTo>
                  <a:pt x="1339338" y="1290656"/>
                </a:lnTo>
                <a:lnTo>
                  <a:pt x="1322515" y="1279867"/>
                </a:lnTo>
                <a:lnTo>
                  <a:pt x="1313888" y="1274172"/>
                </a:lnTo>
                <a:lnTo>
                  <a:pt x="1313614" y="1274446"/>
                </a:lnTo>
                <a:lnTo>
                  <a:pt x="1311077" y="1277303"/>
                </a:lnTo>
                <a:lnTo>
                  <a:pt x="1307590" y="1280796"/>
                </a:lnTo>
                <a:lnTo>
                  <a:pt x="1303151" y="1284923"/>
                </a:lnTo>
                <a:lnTo>
                  <a:pt x="1297761" y="1289368"/>
                </a:lnTo>
                <a:lnTo>
                  <a:pt x="1291737" y="1293496"/>
                </a:lnTo>
                <a:lnTo>
                  <a:pt x="1285079" y="1297623"/>
                </a:lnTo>
                <a:lnTo>
                  <a:pt x="1280957" y="1299211"/>
                </a:lnTo>
                <a:lnTo>
                  <a:pt x="1277469" y="1301116"/>
                </a:lnTo>
                <a:lnTo>
                  <a:pt x="1273348" y="1302703"/>
                </a:lnTo>
                <a:lnTo>
                  <a:pt x="1268909" y="1303973"/>
                </a:lnTo>
                <a:lnTo>
                  <a:pt x="1264787" y="1305243"/>
                </a:lnTo>
                <a:lnTo>
                  <a:pt x="1260348" y="1305878"/>
                </a:lnTo>
                <a:lnTo>
                  <a:pt x="1255592" y="1306513"/>
                </a:lnTo>
                <a:lnTo>
                  <a:pt x="1251154" y="1306513"/>
                </a:lnTo>
                <a:lnTo>
                  <a:pt x="1246081" y="1306513"/>
                </a:lnTo>
                <a:lnTo>
                  <a:pt x="1241008" y="1306196"/>
                </a:lnTo>
                <a:lnTo>
                  <a:pt x="1235935" y="1305243"/>
                </a:lnTo>
                <a:lnTo>
                  <a:pt x="1230545" y="1303973"/>
                </a:lnTo>
                <a:lnTo>
                  <a:pt x="1225472" y="1302068"/>
                </a:lnTo>
                <a:lnTo>
                  <a:pt x="1220082" y="1299528"/>
                </a:lnTo>
                <a:lnTo>
                  <a:pt x="1214692" y="1296671"/>
                </a:lnTo>
                <a:lnTo>
                  <a:pt x="1208985" y="1293178"/>
                </a:lnTo>
                <a:lnTo>
                  <a:pt x="1201693" y="1287781"/>
                </a:lnTo>
                <a:lnTo>
                  <a:pt x="1195352" y="1283018"/>
                </a:lnTo>
                <a:lnTo>
                  <a:pt x="1189645" y="1277621"/>
                </a:lnTo>
                <a:lnTo>
                  <a:pt x="1184889" y="1272223"/>
                </a:lnTo>
                <a:lnTo>
                  <a:pt x="1180767" y="1266508"/>
                </a:lnTo>
                <a:lnTo>
                  <a:pt x="1177279" y="1261111"/>
                </a:lnTo>
                <a:lnTo>
                  <a:pt x="1174743" y="1255713"/>
                </a:lnTo>
                <a:lnTo>
                  <a:pt x="1172523" y="1250633"/>
                </a:lnTo>
                <a:lnTo>
                  <a:pt x="1171255" y="1245235"/>
                </a:lnTo>
                <a:lnTo>
                  <a:pt x="1170304" y="1239838"/>
                </a:lnTo>
                <a:lnTo>
                  <a:pt x="1169987" y="1234758"/>
                </a:lnTo>
                <a:lnTo>
                  <a:pt x="1169987" y="1229678"/>
                </a:lnTo>
                <a:lnTo>
                  <a:pt x="1170304" y="1224915"/>
                </a:lnTo>
                <a:lnTo>
                  <a:pt x="1170938" y="1219835"/>
                </a:lnTo>
                <a:lnTo>
                  <a:pt x="1172206" y="1215073"/>
                </a:lnTo>
                <a:lnTo>
                  <a:pt x="1173792" y="1210310"/>
                </a:lnTo>
                <a:lnTo>
                  <a:pt x="1175377" y="1206183"/>
                </a:lnTo>
                <a:lnTo>
                  <a:pt x="1177279" y="1201738"/>
                </a:lnTo>
                <a:lnTo>
                  <a:pt x="1179182" y="1197610"/>
                </a:lnTo>
                <a:lnTo>
                  <a:pt x="1181401" y="1193800"/>
                </a:lnTo>
                <a:lnTo>
                  <a:pt x="1185523" y="1186815"/>
                </a:lnTo>
                <a:lnTo>
                  <a:pt x="1188434" y="1183124"/>
                </a:lnTo>
                <a:lnTo>
                  <a:pt x="1179671" y="1178640"/>
                </a:lnTo>
                <a:lnTo>
                  <a:pt x="1146133" y="1161542"/>
                </a:lnTo>
                <a:lnTo>
                  <a:pt x="1139156" y="1169987"/>
                </a:lnTo>
                <a:lnTo>
                  <a:pt x="1130294" y="1180465"/>
                </a:lnTo>
                <a:lnTo>
                  <a:pt x="1122064" y="1189990"/>
                </a:lnTo>
                <a:lnTo>
                  <a:pt x="1113517" y="1198563"/>
                </a:lnTo>
                <a:lnTo>
                  <a:pt x="1105921" y="1206183"/>
                </a:lnTo>
                <a:lnTo>
                  <a:pt x="1098957" y="1212533"/>
                </a:lnTo>
                <a:lnTo>
                  <a:pt x="1092943" y="1217930"/>
                </a:lnTo>
                <a:lnTo>
                  <a:pt x="1087562" y="1221740"/>
                </a:lnTo>
                <a:lnTo>
                  <a:pt x="1068253" y="1234440"/>
                </a:lnTo>
                <a:lnTo>
                  <a:pt x="1058441" y="1240790"/>
                </a:lnTo>
                <a:lnTo>
                  <a:pt x="1048629" y="1246505"/>
                </a:lnTo>
                <a:lnTo>
                  <a:pt x="1038816" y="1251585"/>
                </a:lnTo>
                <a:lnTo>
                  <a:pt x="1033752" y="1253808"/>
                </a:lnTo>
                <a:lnTo>
                  <a:pt x="1028371" y="1256030"/>
                </a:lnTo>
                <a:lnTo>
                  <a:pt x="1023306" y="1257300"/>
                </a:lnTo>
                <a:lnTo>
                  <a:pt x="1018242" y="1258570"/>
                </a:lnTo>
                <a:lnTo>
                  <a:pt x="1013494" y="1259523"/>
                </a:lnTo>
                <a:lnTo>
                  <a:pt x="1008429" y="1260158"/>
                </a:lnTo>
                <a:lnTo>
                  <a:pt x="1003048" y="1260475"/>
                </a:lnTo>
                <a:lnTo>
                  <a:pt x="997984" y="1260158"/>
                </a:lnTo>
                <a:lnTo>
                  <a:pt x="992603" y="1259523"/>
                </a:lnTo>
                <a:lnTo>
                  <a:pt x="987855" y="1258253"/>
                </a:lnTo>
                <a:lnTo>
                  <a:pt x="982790" y="1256665"/>
                </a:lnTo>
                <a:lnTo>
                  <a:pt x="977409" y="1254443"/>
                </a:lnTo>
                <a:lnTo>
                  <a:pt x="972345" y="1251585"/>
                </a:lnTo>
                <a:lnTo>
                  <a:pt x="966964" y="1248093"/>
                </a:lnTo>
                <a:lnTo>
                  <a:pt x="961899" y="1244283"/>
                </a:lnTo>
                <a:lnTo>
                  <a:pt x="956835" y="1239520"/>
                </a:lnTo>
                <a:lnTo>
                  <a:pt x="951454" y="1234123"/>
                </a:lnTo>
                <a:lnTo>
                  <a:pt x="946389" y="1228090"/>
                </a:lnTo>
                <a:lnTo>
                  <a:pt x="941008" y="1221105"/>
                </a:lnTo>
                <a:lnTo>
                  <a:pt x="935943" y="1213485"/>
                </a:lnTo>
                <a:lnTo>
                  <a:pt x="930879" y="1205230"/>
                </a:lnTo>
                <a:lnTo>
                  <a:pt x="925498" y="1196023"/>
                </a:lnTo>
                <a:lnTo>
                  <a:pt x="923915" y="1192530"/>
                </a:lnTo>
                <a:lnTo>
                  <a:pt x="922333" y="1188720"/>
                </a:lnTo>
                <a:lnTo>
                  <a:pt x="921700" y="1184593"/>
                </a:lnTo>
                <a:lnTo>
                  <a:pt x="921067" y="1180783"/>
                </a:lnTo>
                <a:lnTo>
                  <a:pt x="920750" y="1176655"/>
                </a:lnTo>
                <a:lnTo>
                  <a:pt x="921067" y="1172845"/>
                </a:lnTo>
                <a:lnTo>
                  <a:pt x="921700" y="1168400"/>
                </a:lnTo>
                <a:lnTo>
                  <a:pt x="922333" y="1163955"/>
                </a:lnTo>
                <a:lnTo>
                  <a:pt x="923915" y="1159510"/>
                </a:lnTo>
                <a:lnTo>
                  <a:pt x="925181" y="1155065"/>
                </a:lnTo>
                <a:lnTo>
                  <a:pt x="926764" y="1150302"/>
                </a:lnTo>
                <a:lnTo>
                  <a:pt x="928980" y="1145540"/>
                </a:lnTo>
                <a:lnTo>
                  <a:pt x="931512" y="1140777"/>
                </a:lnTo>
                <a:lnTo>
                  <a:pt x="933728" y="1136015"/>
                </a:lnTo>
                <a:lnTo>
                  <a:pt x="939742" y="1126172"/>
                </a:lnTo>
                <a:lnTo>
                  <a:pt x="946389" y="1116330"/>
                </a:lnTo>
                <a:lnTo>
                  <a:pt x="953986" y="1106170"/>
                </a:lnTo>
                <a:lnTo>
                  <a:pt x="962532" y="1096010"/>
                </a:lnTo>
                <a:lnTo>
                  <a:pt x="971078" y="1085850"/>
                </a:lnTo>
                <a:lnTo>
                  <a:pt x="980258" y="1075690"/>
                </a:lnTo>
                <a:lnTo>
                  <a:pt x="981263" y="1074682"/>
                </a:lnTo>
                <a:lnTo>
                  <a:pt x="961294" y="1063855"/>
                </a:lnTo>
                <a:lnTo>
                  <a:pt x="958295" y="1066735"/>
                </a:lnTo>
                <a:lnTo>
                  <a:pt x="950387" y="1074331"/>
                </a:lnTo>
                <a:lnTo>
                  <a:pt x="942480" y="1081610"/>
                </a:lnTo>
                <a:lnTo>
                  <a:pt x="934256" y="1088889"/>
                </a:lnTo>
                <a:lnTo>
                  <a:pt x="926032" y="1095535"/>
                </a:lnTo>
                <a:lnTo>
                  <a:pt x="917808" y="1102181"/>
                </a:lnTo>
                <a:lnTo>
                  <a:pt x="909900" y="1108194"/>
                </a:lnTo>
                <a:lnTo>
                  <a:pt x="901360" y="1113890"/>
                </a:lnTo>
                <a:lnTo>
                  <a:pt x="893452" y="1119270"/>
                </a:lnTo>
                <a:lnTo>
                  <a:pt x="885545" y="1124334"/>
                </a:lnTo>
                <a:lnTo>
                  <a:pt x="877637" y="1128764"/>
                </a:lnTo>
                <a:lnTo>
                  <a:pt x="869413" y="1132562"/>
                </a:lnTo>
                <a:lnTo>
                  <a:pt x="861822" y="1136360"/>
                </a:lnTo>
                <a:lnTo>
                  <a:pt x="854546" y="1139208"/>
                </a:lnTo>
                <a:lnTo>
                  <a:pt x="847271" y="1141740"/>
                </a:lnTo>
                <a:lnTo>
                  <a:pt x="840313" y="1143322"/>
                </a:lnTo>
                <a:lnTo>
                  <a:pt x="833354" y="1144272"/>
                </a:lnTo>
                <a:lnTo>
                  <a:pt x="826712" y="1144588"/>
                </a:lnTo>
                <a:lnTo>
                  <a:pt x="820385" y="1144588"/>
                </a:lnTo>
                <a:lnTo>
                  <a:pt x="814059" y="1143955"/>
                </a:lnTo>
                <a:lnTo>
                  <a:pt x="808049" y="1143322"/>
                </a:lnTo>
                <a:lnTo>
                  <a:pt x="801723" y="1142056"/>
                </a:lnTo>
                <a:lnTo>
                  <a:pt x="795713" y="1140790"/>
                </a:lnTo>
                <a:lnTo>
                  <a:pt x="790020" y="1138575"/>
                </a:lnTo>
                <a:lnTo>
                  <a:pt x="784326" y="1136676"/>
                </a:lnTo>
                <a:lnTo>
                  <a:pt x="778633" y="1134461"/>
                </a:lnTo>
                <a:lnTo>
                  <a:pt x="773256" y="1131929"/>
                </a:lnTo>
                <a:lnTo>
                  <a:pt x="768511" y="1129081"/>
                </a:lnTo>
                <a:lnTo>
                  <a:pt x="763450" y="1125916"/>
                </a:lnTo>
                <a:lnTo>
                  <a:pt x="758706" y="1123068"/>
                </a:lnTo>
                <a:lnTo>
                  <a:pt x="753961" y="1119270"/>
                </a:lnTo>
                <a:lnTo>
                  <a:pt x="750165" y="1115789"/>
                </a:lnTo>
                <a:lnTo>
                  <a:pt x="746053" y="1111991"/>
                </a:lnTo>
                <a:lnTo>
                  <a:pt x="742890" y="1108194"/>
                </a:lnTo>
                <a:lnTo>
                  <a:pt x="739411" y="1103763"/>
                </a:lnTo>
                <a:lnTo>
                  <a:pt x="736564" y="1099332"/>
                </a:lnTo>
                <a:lnTo>
                  <a:pt x="734034" y="1095218"/>
                </a:lnTo>
                <a:lnTo>
                  <a:pt x="731820" y="1090471"/>
                </a:lnTo>
                <a:lnTo>
                  <a:pt x="730238" y="1085724"/>
                </a:lnTo>
                <a:lnTo>
                  <a:pt x="728657" y="1080660"/>
                </a:lnTo>
                <a:lnTo>
                  <a:pt x="727708" y="1076230"/>
                </a:lnTo>
                <a:lnTo>
                  <a:pt x="727391" y="1071166"/>
                </a:lnTo>
                <a:lnTo>
                  <a:pt x="727075" y="1065786"/>
                </a:lnTo>
                <a:lnTo>
                  <a:pt x="727708" y="1060722"/>
                </a:lnTo>
                <a:lnTo>
                  <a:pt x="728657" y="1055659"/>
                </a:lnTo>
                <a:lnTo>
                  <a:pt x="730238" y="1050595"/>
                </a:lnTo>
                <a:lnTo>
                  <a:pt x="732136" y="1045215"/>
                </a:lnTo>
                <a:lnTo>
                  <a:pt x="734666" y="1040152"/>
                </a:lnTo>
                <a:lnTo>
                  <a:pt x="737829" y="1034772"/>
                </a:lnTo>
                <a:lnTo>
                  <a:pt x="741309" y="1029392"/>
                </a:lnTo>
                <a:lnTo>
                  <a:pt x="758389" y="1006922"/>
                </a:lnTo>
                <a:lnTo>
                  <a:pt x="767562" y="994579"/>
                </a:lnTo>
                <a:lnTo>
                  <a:pt x="777368" y="981920"/>
                </a:lnTo>
                <a:lnTo>
                  <a:pt x="788122" y="968628"/>
                </a:lnTo>
                <a:lnTo>
                  <a:pt x="790242" y="966009"/>
                </a:lnTo>
                <a:lnTo>
                  <a:pt x="789233" y="965395"/>
                </a:lnTo>
                <a:lnTo>
                  <a:pt x="776219" y="957145"/>
                </a:lnTo>
                <a:lnTo>
                  <a:pt x="763839" y="949211"/>
                </a:lnTo>
                <a:lnTo>
                  <a:pt x="760189" y="946743"/>
                </a:lnTo>
                <a:lnTo>
                  <a:pt x="757399" y="948372"/>
                </a:lnTo>
                <a:lnTo>
                  <a:pt x="753277" y="949960"/>
                </a:lnTo>
                <a:lnTo>
                  <a:pt x="749473" y="951547"/>
                </a:lnTo>
                <a:lnTo>
                  <a:pt x="745351" y="952817"/>
                </a:lnTo>
                <a:lnTo>
                  <a:pt x="740912" y="954087"/>
                </a:lnTo>
                <a:lnTo>
                  <a:pt x="736473" y="955040"/>
                </a:lnTo>
                <a:lnTo>
                  <a:pt x="732035" y="955357"/>
                </a:lnTo>
                <a:lnTo>
                  <a:pt x="726962" y="955675"/>
                </a:lnTo>
                <a:lnTo>
                  <a:pt x="722206" y="955675"/>
                </a:lnTo>
                <a:lnTo>
                  <a:pt x="717450" y="955040"/>
                </a:lnTo>
                <a:lnTo>
                  <a:pt x="712377" y="954087"/>
                </a:lnTo>
                <a:lnTo>
                  <a:pt x="706987" y="952500"/>
                </a:lnTo>
                <a:lnTo>
                  <a:pt x="701597" y="950912"/>
                </a:lnTo>
                <a:lnTo>
                  <a:pt x="696207" y="948690"/>
                </a:lnTo>
                <a:lnTo>
                  <a:pt x="690817" y="945515"/>
                </a:lnTo>
                <a:lnTo>
                  <a:pt x="685427" y="942340"/>
                </a:lnTo>
                <a:lnTo>
                  <a:pt x="678135" y="936942"/>
                </a:lnTo>
                <a:lnTo>
                  <a:pt x="671477" y="931545"/>
                </a:lnTo>
                <a:lnTo>
                  <a:pt x="666087" y="926147"/>
                </a:lnTo>
                <a:lnTo>
                  <a:pt x="661014" y="920750"/>
                </a:lnTo>
                <a:lnTo>
                  <a:pt x="656892" y="915670"/>
                </a:lnTo>
                <a:lnTo>
                  <a:pt x="653721" y="910272"/>
                </a:lnTo>
                <a:lnTo>
                  <a:pt x="650868" y="904875"/>
                </a:lnTo>
                <a:lnTo>
                  <a:pt x="648966" y="899477"/>
                </a:lnTo>
                <a:lnTo>
                  <a:pt x="647380" y="894080"/>
                </a:lnTo>
                <a:lnTo>
                  <a:pt x="646746" y="889000"/>
                </a:lnTo>
                <a:lnTo>
                  <a:pt x="646112" y="883920"/>
                </a:lnTo>
                <a:lnTo>
                  <a:pt x="646112" y="878522"/>
                </a:lnTo>
                <a:lnTo>
                  <a:pt x="646746" y="873442"/>
                </a:lnTo>
                <a:lnTo>
                  <a:pt x="647380" y="868680"/>
                </a:lnTo>
                <a:lnTo>
                  <a:pt x="648039" y="865599"/>
                </a:lnTo>
                <a:lnTo>
                  <a:pt x="643850" y="862581"/>
                </a:lnTo>
                <a:lnTo>
                  <a:pt x="605442" y="834021"/>
                </a:lnTo>
                <a:lnTo>
                  <a:pt x="588300" y="821011"/>
                </a:lnTo>
                <a:lnTo>
                  <a:pt x="571794" y="808318"/>
                </a:lnTo>
                <a:lnTo>
                  <a:pt x="557192" y="796260"/>
                </a:lnTo>
                <a:lnTo>
                  <a:pt x="543225" y="784836"/>
                </a:lnTo>
                <a:lnTo>
                  <a:pt x="530846" y="774047"/>
                </a:lnTo>
                <a:lnTo>
                  <a:pt x="519736" y="763575"/>
                </a:lnTo>
                <a:lnTo>
                  <a:pt x="509578" y="753738"/>
                </a:lnTo>
                <a:lnTo>
                  <a:pt x="501325" y="744535"/>
                </a:lnTo>
                <a:lnTo>
                  <a:pt x="497516" y="739775"/>
                </a:lnTo>
                <a:lnTo>
                  <a:pt x="494341" y="735650"/>
                </a:lnTo>
                <a:lnTo>
                  <a:pt x="491484" y="731207"/>
                </a:lnTo>
                <a:lnTo>
                  <a:pt x="488627" y="727082"/>
                </a:lnTo>
                <a:lnTo>
                  <a:pt x="486405" y="723274"/>
                </a:lnTo>
                <a:lnTo>
                  <a:pt x="484183" y="719149"/>
                </a:lnTo>
                <a:lnTo>
                  <a:pt x="482596" y="715024"/>
                </a:lnTo>
                <a:lnTo>
                  <a:pt x="481327" y="711533"/>
                </a:lnTo>
                <a:lnTo>
                  <a:pt x="478152" y="699475"/>
                </a:lnTo>
                <a:lnTo>
                  <a:pt x="475613" y="687099"/>
                </a:lnTo>
                <a:lnTo>
                  <a:pt x="473391" y="675040"/>
                </a:lnTo>
                <a:lnTo>
                  <a:pt x="471169" y="662982"/>
                </a:lnTo>
                <a:lnTo>
                  <a:pt x="469899" y="650606"/>
                </a:lnTo>
                <a:lnTo>
                  <a:pt x="468947" y="638865"/>
                </a:lnTo>
                <a:lnTo>
                  <a:pt x="468312" y="626807"/>
                </a:lnTo>
                <a:lnTo>
                  <a:pt x="468312" y="614431"/>
                </a:lnTo>
                <a:lnTo>
                  <a:pt x="468629" y="602372"/>
                </a:lnTo>
                <a:lnTo>
                  <a:pt x="469264" y="589997"/>
                </a:lnTo>
                <a:lnTo>
                  <a:pt x="470217" y="577938"/>
                </a:lnTo>
                <a:lnTo>
                  <a:pt x="471804" y="565562"/>
                </a:lnTo>
                <a:lnTo>
                  <a:pt x="474026" y="553504"/>
                </a:lnTo>
                <a:lnTo>
                  <a:pt x="476248" y="541446"/>
                </a:lnTo>
                <a:lnTo>
                  <a:pt x="479422" y="529704"/>
                </a:lnTo>
                <a:lnTo>
                  <a:pt x="482596" y="517329"/>
                </a:lnTo>
                <a:lnTo>
                  <a:pt x="486405" y="505270"/>
                </a:lnTo>
                <a:lnTo>
                  <a:pt x="490215" y="493212"/>
                </a:lnTo>
                <a:lnTo>
                  <a:pt x="494976" y="481153"/>
                </a:lnTo>
                <a:lnTo>
                  <a:pt x="500055" y="469412"/>
                </a:lnTo>
                <a:lnTo>
                  <a:pt x="505451" y="457354"/>
                </a:lnTo>
                <a:lnTo>
                  <a:pt x="511482" y="445613"/>
                </a:lnTo>
                <a:lnTo>
                  <a:pt x="517831" y="433871"/>
                </a:lnTo>
                <a:lnTo>
                  <a:pt x="524497" y="421813"/>
                </a:lnTo>
                <a:lnTo>
                  <a:pt x="531480" y="410072"/>
                </a:lnTo>
                <a:lnTo>
                  <a:pt x="539099" y="398331"/>
                </a:lnTo>
                <a:lnTo>
                  <a:pt x="547035" y="386590"/>
                </a:lnTo>
                <a:lnTo>
                  <a:pt x="555288" y="375166"/>
                </a:lnTo>
                <a:lnTo>
                  <a:pt x="564176" y="363742"/>
                </a:lnTo>
                <a:lnTo>
                  <a:pt x="573064" y="352001"/>
                </a:lnTo>
                <a:lnTo>
                  <a:pt x="582904" y="340577"/>
                </a:lnTo>
                <a:lnTo>
                  <a:pt x="592744" y="329153"/>
                </a:lnTo>
                <a:lnTo>
                  <a:pt x="608298" y="312970"/>
                </a:lnTo>
                <a:lnTo>
                  <a:pt x="623535" y="297738"/>
                </a:lnTo>
                <a:lnTo>
                  <a:pt x="638454" y="282824"/>
                </a:lnTo>
                <a:lnTo>
                  <a:pt x="653691" y="269496"/>
                </a:lnTo>
                <a:lnTo>
                  <a:pt x="668293" y="256803"/>
                </a:lnTo>
                <a:lnTo>
                  <a:pt x="682577" y="245062"/>
                </a:lnTo>
                <a:lnTo>
                  <a:pt x="695909" y="234590"/>
                </a:lnTo>
                <a:lnTo>
                  <a:pt x="708924" y="224753"/>
                </a:lnTo>
                <a:lnTo>
                  <a:pt x="720668" y="216502"/>
                </a:lnTo>
                <a:lnTo>
                  <a:pt x="731778" y="208886"/>
                </a:lnTo>
                <a:lnTo>
                  <a:pt x="749872" y="196828"/>
                </a:lnTo>
                <a:lnTo>
                  <a:pt x="762252" y="189212"/>
                </a:lnTo>
                <a:lnTo>
                  <a:pt x="767013" y="186039"/>
                </a:lnTo>
                <a:lnTo>
                  <a:pt x="769870" y="184769"/>
                </a:lnTo>
                <a:lnTo>
                  <a:pt x="772727" y="183817"/>
                </a:lnTo>
                <a:lnTo>
                  <a:pt x="775584" y="183183"/>
                </a:lnTo>
                <a:lnTo>
                  <a:pt x="778441" y="182865"/>
                </a:lnTo>
                <a:lnTo>
                  <a:pt x="1214906" y="157162"/>
                </a:lnTo>
                <a:close/>
                <a:moveTo>
                  <a:pt x="2261552" y="58737"/>
                </a:moveTo>
                <a:lnTo>
                  <a:pt x="2505075" y="597852"/>
                </a:lnTo>
                <a:lnTo>
                  <a:pt x="2166937" y="725487"/>
                </a:lnTo>
                <a:lnTo>
                  <a:pt x="2163762" y="705484"/>
                </a:lnTo>
                <a:lnTo>
                  <a:pt x="2160587" y="685799"/>
                </a:lnTo>
                <a:lnTo>
                  <a:pt x="2157095" y="666749"/>
                </a:lnTo>
                <a:lnTo>
                  <a:pt x="2153602" y="647699"/>
                </a:lnTo>
                <a:lnTo>
                  <a:pt x="2149475" y="629284"/>
                </a:lnTo>
                <a:lnTo>
                  <a:pt x="2145030" y="611504"/>
                </a:lnTo>
                <a:lnTo>
                  <a:pt x="2140902" y="594359"/>
                </a:lnTo>
                <a:lnTo>
                  <a:pt x="2136140" y="577214"/>
                </a:lnTo>
                <a:lnTo>
                  <a:pt x="2131060" y="560387"/>
                </a:lnTo>
                <a:lnTo>
                  <a:pt x="2126297" y="544512"/>
                </a:lnTo>
                <a:lnTo>
                  <a:pt x="2121217" y="528954"/>
                </a:lnTo>
                <a:lnTo>
                  <a:pt x="2115820" y="513397"/>
                </a:lnTo>
                <a:lnTo>
                  <a:pt x="2110105" y="498792"/>
                </a:lnTo>
                <a:lnTo>
                  <a:pt x="2104707" y="484187"/>
                </a:lnTo>
                <a:lnTo>
                  <a:pt x="2098675" y="469899"/>
                </a:lnTo>
                <a:lnTo>
                  <a:pt x="2092960" y="456564"/>
                </a:lnTo>
                <a:lnTo>
                  <a:pt x="2086927" y="443229"/>
                </a:lnTo>
                <a:lnTo>
                  <a:pt x="2080577" y="430212"/>
                </a:lnTo>
                <a:lnTo>
                  <a:pt x="2074862" y="417829"/>
                </a:lnTo>
                <a:lnTo>
                  <a:pt x="2068512" y="405764"/>
                </a:lnTo>
                <a:lnTo>
                  <a:pt x="2062162" y="394334"/>
                </a:lnTo>
                <a:lnTo>
                  <a:pt x="2055812" y="382904"/>
                </a:lnTo>
                <a:lnTo>
                  <a:pt x="2049145" y="371792"/>
                </a:lnTo>
                <a:lnTo>
                  <a:pt x="2042795" y="361314"/>
                </a:lnTo>
                <a:lnTo>
                  <a:pt x="2036127" y="350837"/>
                </a:lnTo>
                <a:lnTo>
                  <a:pt x="2029142" y="340994"/>
                </a:lnTo>
                <a:lnTo>
                  <a:pt x="2022792" y="331469"/>
                </a:lnTo>
                <a:lnTo>
                  <a:pt x="2016125" y="321944"/>
                </a:lnTo>
                <a:lnTo>
                  <a:pt x="2002790" y="304799"/>
                </a:lnTo>
                <a:lnTo>
                  <a:pt x="1989772" y="288607"/>
                </a:lnTo>
                <a:lnTo>
                  <a:pt x="1977072" y="273684"/>
                </a:lnTo>
                <a:lnTo>
                  <a:pt x="1964372" y="260349"/>
                </a:lnTo>
                <a:lnTo>
                  <a:pt x="1951990" y="247967"/>
                </a:lnTo>
                <a:lnTo>
                  <a:pt x="1940242" y="236537"/>
                </a:lnTo>
                <a:lnTo>
                  <a:pt x="1928812" y="226377"/>
                </a:lnTo>
                <a:lnTo>
                  <a:pt x="1918017" y="217169"/>
                </a:lnTo>
                <a:lnTo>
                  <a:pt x="1907857" y="209232"/>
                </a:lnTo>
                <a:lnTo>
                  <a:pt x="1898332" y="202247"/>
                </a:lnTo>
                <a:lnTo>
                  <a:pt x="1889760" y="196214"/>
                </a:lnTo>
                <a:lnTo>
                  <a:pt x="1882140" y="191134"/>
                </a:lnTo>
                <a:lnTo>
                  <a:pt x="1875472" y="187007"/>
                </a:lnTo>
                <a:lnTo>
                  <a:pt x="1869757" y="183514"/>
                </a:lnTo>
                <a:lnTo>
                  <a:pt x="1861502" y="179387"/>
                </a:lnTo>
                <a:lnTo>
                  <a:pt x="1858962" y="177799"/>
                </a:lnTo>
                <a:lnTo>
                  <a:pt x="2261552" y="58737"/>
                </a:lnTo>
                <a:close/>
                <a:moveTo>
                  <a:pt x="371173" y="0"/>
                </a:moveTo>
                <a:lnTo>
                  <a:pt x="708025" y="151447"/>
                </a:lnTo>
                <a:lnTo>
                  <a:pt x="701351" y="153352"/>
                </a:lnTo>
                <a:lnTo>
                  <a:pt x="693089" y="155892"/>
                </a:lnTo>
                <a:lnTo>
                  <a:pt x="682284" y="159702"/>
                </a:lnTo>
                <a:lnTo>
                  <a:pt x="668937" y="165100"/>
                </a:lnTo>
                <a:lnTo>
                  <a:pt x="653366" y="172085"/>
                </a:lnTo>
                <a:lnTo>
                  <a:pt x="644468" y="176212"/>
                </a:lnTo>
                <a:lnTo>
                  <a:pt x="635570" y="180657"/>
                </a:lnTo>
                <a:lnTo>
                  <a:pt x="626354" y="186055"/>
                </a:lnTo>
                <a:lnTo>
                  <a:pt x="616185" y="191770"/>
                </a:lnTo>
                <a:lnTo>
                  <a:pt x="606016" y="198120"/>
                </a:lnTo>
                <a:lnTo>
                  <a:pt x="595529" y="204787"/>
                </a:lnTo>
                <a:lnTo>
                  <a:pt x="584724" y="212090"/>
                </a:lnTo>
                <a:lnTo>
                  <a:pt x="573602" y="220345"/>
                </a:lnTo>
                <a:lnTo>
                  <a:pt x="562479" y="228917"/>
                </a:lnTo>
                <a:lnTo>
                  <a:pt x="550721" y="237807"/>
                </a:lnTo>
                <a:lnTo>
                  <a:pt x="538963" y="247967"/>
                </a:lnTo>
                <a:lnTo>
                  <a:pt x="527205" y="258445"/>
                </a:lnTo>
                <a:lnTo>
                  <a:pt x="515129" y="269875"/>
                </a:lnTo>
                <a:lnTo>
                  <a:pt x="503054" y="281940"/>
                </a:lnTo>
                <a:lnTo>
                  <a:pt x="491296" y="294640"/>
                </a:lnTo>
                <a:lnTo>
                  <a:pt x="479220" y="308292"/>
                </a:lnTo>
                <a:lnTo>
                  <a:pt x="467462" y="322580"/>
                </a:lnTo>
                <a:lnTo>
                  <a:pt x="455386" y="337820"/>
                </a:lnTo>
                <a:lnTo>
                  <a:pt x="443628" y="353695"/>
                </a:lnTo>
                <a:lnTo>
                  <a:pt x="431870" y="370840"/>
                </a:lnTo>
                <a:lnTo>
                  <a:pt x="427421" y="378142"/>
                </a:lnTo>
                <a:lnTo>
                  <a:pt x="422654" y="385445"/>
                </a:lnTo>
                <a:lnTo>
                  <a:pt x="418205" y="392747"/>
                </a:lnTo>
                <a:lnTo>
                  <a:pt x="414392" y="400050"/>
                </a:lnTo>
                <a:lnTo>
                  <a:pt x="406447" y="415290"/>
                </a:lnTo>
                <a:lnTo>
                  <a:pt x="399774" y="430530"/>
                </a:lnTo>
                <a:lnTo>
                  <a:pt x="393418" y="446087"/>
                </a:lnTo>
                <a:lnTo>
                  <a:pt x="388015" y="461327"/>
                </a:lnTo>
                <a:lnTo>
                  <a:pt x="383249" y="476567"/>
                </a:lnTo>
                <a:lnTo>
                  <a:pt x="378800" y="492125"/>
                </a:lnTo>
                <a:lnTo>
                  <a:pt x="375304" y="507365"/>
                </a:lnTo>
                <a:lnTo>
                  <a:pt x="371808" y="522287"/>
                </a:lnTo>
                <a:lnTo>
                  <a:pt x="369266" y="537527"/>
                </a:lnTo>
                <a:lnTo>
                  <a:pt x="366724" y="552132"/>
                </a:lnTo>
                <a:lnTo>
                  <a:pt x="365135" y="566737"/>
                </a:lnTo>
                <a:lnTo>
                  <a:pt x="363864" y="581025"/>
                </a:lnTo>
                <a:lnTo>
                  <a:pt x="362910" y="594995"/>
                </a:lnTo>
                <a:lnTo>
                  <a:pt x="362275" y="608330"/>
                </a:lnTo>
                <a:lnTo>
                  <a:pt x="361322" y="621347"/>
                </a:lnTo>
                <a:lnTo>
                  <a:pt x="361322" y="633730"/>
                </a:lnTo>
                <a:lnTo>
                  <a:pt x="361322" y="645795"/>
                </a:lnTo>
                <a:lnTo>
                  <a:pt x="361957" y="656907"/>
                </a:lnTo>
                <a:lnTo>
                  <a:pt x="363228" y="678180"/>
                </a:lnTo>
                <a:lnTo>
                  <a:pt x="364499" y="695642"/>
                </a:lnTo>
                <a:lnTo>
                  <a:pt x="366088" y="710247"/>
                </a:lnTo>
                <a:lnTo>
                  <a:pt x="367359" y="721042"/>
                </a:lnTo>
                <a:lnTo>
                  <a:pt x="369266" y="730250"/>
                </a:lnTo>
                <a:lnTo>
                  <a:pt x="0" y="553720"/>
                </a:lnTo>
                <a:lnTo>
                  <a:pt x="371173"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000000"/>
                                          </p:val>
                                        </p:tav>
                                        <p:tav tm="100000">
                                          <p:val>
                                            <p:strVal val="#ppt_w"/>
                                          </p:val>
                                        </p:tav>
                                      </p:tavLst>
                                    </p:anim>
                                    <p:anim calcmode="lin" valueType="num">
                                      <p:cBhvr>
                                        <p:cTn id="8" dur="500" fill="hold"/>
                                        <p:tgtEl>
                                          <p:spTgt spid="19"/>
                                        </p:tgtEl>
                                        <p:attrNameLst>
                                          <p:attrName>ppt_h</p:attrName>
                                        </p:attrNameLst>
                                      </p:cBhvr>
                                      <p:tavLst>
                                        <p:tav tm="0">
                                          <p:val>
                                            <p:fltVal val="0.00000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000000"/>
                                          </p:val>
                                        </p:tav>
                                        <p:tav tm="100000">
                                          <p:val>
                                            <p:strVal val="#ppt_w"/>
                                          </p:val>
                                        </p:tav>
                                      </p:tavLst>
                                    </p:anim>
                                    <p:anim calcmode="lin" valueType="num">
                                      <p:cBhvr>
                                        <p:cTn id="14" dur="500" fill="hold"/>
                                        <p:tgtEl>
                                          <p:spTgt spid="31"/>
                                        </p:tgtEl>
                                        <p:attrNameLst>
                                          <p:attrName>ppt_h</p:attrName>
                                        </p:attrNameLst>
                                      </p:cBhvr>
                                      <p:tavLst>
                                        <p:tav tm="0">
                                          <p:val>
                                            <p:fltVal val="0.00000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dissolve">
                                      <p:cBhvr>
                                        <p:cTn id="19" dur="500"/>
                                        <p:tgtEl>
                                          <p:spTgt spid="37"/>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ppt_x</p:attrName>
                                        </p:attrNameLst>
                                      </p:cBhvr>
                                      <p:tavLst>
                                        <p:tav tm="0">
                                          <p:val>
                                            <p:strVal val="1+#ppt_w/2"/>
                                          </p:val>
                                        </p:tav>
                                        <p:tav tm="100000">
                                          <p:val>
                                            <p:strVal val="#ppt_x"/>
                                          </p:val>
                                        </p:tav>
                                      </p:tavLst>
                                    </p:anim>
                                    <p:anim calcmode="lin" valueType="num">
                                      <p:cBhvr>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0" presetClass="entr" presetSubtype="0" fill="hold" grpId="1"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p:stCondLst>
                              <p:cond delay="3000"/>
                            </p:stCondLst>
                            <p:childTnLst>
                              <p:par>
                                <p:cTn id="61" presetID="1" presetClass="path" presetSubtype="0" repeatCount="3000" accel="50000" decel="50000" fill="remove" grpId="0" nodeType="afterEffect">
                                  <p:stCondLst>
                                    <p:cond delay="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62" dur="2000" fill="hold"/>
                                        <p:tgtEl>
                                          <p:spTgt spid="20"/>
                                        </p:tgtEl>
                                        <p:attrNameLst>
                                          <p:attrName>ppt_x</p:attrName>
                                          <p:attrName>ppt_y</p:attrName>
                                        </p:attrNameLst>
                                      </p:cBhvr>
                                      <p:rCtr x="0" y="18900"/>
                                    </p:animMotion>
                                  </p:childTnLst>
                                </p:cTn>
                              </p:par>
                              <p:par>
                                <p:cTn id="63" presetID="1" presetClass="path" presetSubtype="0" repeatCount="3000" accel="50000" decel="50000" fill="remove" grpId="0" nodeType="withEffect">
                                  <p:stCondLst>
                                    <p:cond delay="1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64" dur="2000" fill="hold"/>
                                        <p:tgtEl>
                                          <p:spTgt spid="21"/>
                                        </p:tgtEl>
                                        <p:attrNameLst>
                                          <p:attrName>ppt_x</p:attrName>
                                          <p:attrName>ppt_y</p:attrName>
                                        </p:attrNameLst>
                                      </p:cBhvr>
                                      <p:rCtr x="0" y="18900"/>
                                    </p:animMotion>
                                  </p:childTnLst>
                                </p:cTn>
                              </p:par>
                              <p:par>
                                <p:cTn id="65" presetID="1" presetClass="path" presetSubtype="0" repeatCount="3000" accel="50000" decel="50000" fill="remove" grpId="0" nodeType="withEffect">
                                  <p:stCondLst>
                                    <p:cond delay="2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66" dur="2000" fill="hold"/>
                                        <p:tgtEl>
                                          <p:spTgt spid="22"/>
                                        </p:tgtEl>
                                        <p:attrNameLst>
                                          <p:attrName>ppt_x</p:attrName>
                                          <p:attrName>ppt_y</p:attrName>
                                        </p:attrNameLst>
                                      </p:cBhvr>
                                      <p:rCtr x="0" y="18900"/>
                                    </p:animMotion>
                                  </p:childTnLst>
                                </p:cTn>
                              </p:par>
                              <p:par>
                                <p:cTn id="67" presetID="1" presetClass="path" presetSubtype="0" repeatCount="3000" accel="50000" decel="50000" fill="remove" grpId="0" nodeType="withEffect">
                                  <p:stCondLst>
                                    <p:cond delay="3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68" dur="2000" fill="hold"/>
                                        <p:tgtEl>
                                          <p:spTgt spid="23"/>
                                        </p:tgtEl>
                                        <p:attrNameLst>
                                          <p:attrName>ppt_x</p:attrName>
                                          <p:attrName>ppt_y</p:attrName>
                                        </p:attrNameLst>
                                      </p:cBhvr>
                                      <p:rCtr x="0" y="18900"/>
                                    </p:animMotion>
                                  </p:childTnLst>
                                </p:cTn>
                              </p:par>
                              <p:par>
                                <p:cTn id="69" presetID="1" presetClass="path" presetSubtype="0" repeatCount="3000" accel="50000" decel="50000" fill="remove" grpId="0" nodeType="withEffect">
                                  <p:stCondLst>
                                    <p:cond delay="4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70" dur="2000" fill="hold"/>
                                        <p:tgtEl>
                                          <p:spTgt spid="24"/>
                                        </p:tgtEl>
                                        <p:attrNameLst>
                                          <p:attrName>ppt_x</p:attrName>
                                          <p:attrName>ppt_y</p:attrName>
                                        </p:attrNameLst>
                                      </p:cBhvr>
                                      <p:rCtr x="0" y="18900"/>
                                    </p:animMotion>
                                  </p:childTnLst>
                                </p:cTn>
                              </p:par>
                              <p:par>
                                <p:cTn id="71" presetID="1" presetClass="path" presetSubtype="0" repeatCount="3000" accel="50000" decel="50000" fill="remove" grpId="0" nodeType="withEffect">
                                  <p:stCondLst>
                                    <p:cond delay="5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72" dur="2000" fill="hold"/>
                                        <p:tgtEl>
                                          <p:spTgt spid="25"/>
                                        </p:tgtEl>
                                        <p:attrNameLst>
                                          <p:attrName>ppt_x</p:attrName>
                                          <p:attrName>ppt_y</p:attrName>
                                        </p:attrNameLst>
                                      </p:cBhvr>
                                      <p:rCtr x="0" y="18900"/>
                                    </p:animMotion>
                                  </p:childTnLst>
                                </p:cTn>
                              </p:par>
                              <p:par>
                                <p:cTn id="73" presetID="1" presetClass="path" presetSubtype="0" repeatCount="3000" accel="50000" decel="50000" fill="remove" grpId="0" nodeType="withEffect">
                                  <p:stCondLst>
                                    <p:cond delay="6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74" dur="2000" fill="hold"/>
                                        <p:tgtEl>
                                          <p:spTgt spid="26"/>
                                        </p:tgtEl>
                                        <p:attrNameLst>
                                          <p:attrName>ppt_x</p:attrName>
                                          <p:attrName>ppt_y</p:attrName>
                                        </p:attrNameLst>
                                      </p:cBhvr>
                                      <p:rCtr x="0" y="18900"/>
                                    </p:animMotion>
                                  </p:childTnLst>
                                </p:cTn>
                              </p:par>
                              <p:par>
                                <p:cTn id="75" presetID="1" presetClass="path" presetSubtype="0" repeatCount="3000" accel="50000" decel="50000" fill="remove" grpId="0" nodeType="withEffect">
                                  <p:stCondLst>
                                    <p:cond delay="7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76" dur="2000" fill="hold"/>
                                        <p:tgtEl>
                                          <p:spTgt spid="27"/>
                                        </p:tgtEl>
                                        <p:attrNameLst>
                                          <p:attrName>ppt_x</p:attrName>
                                          <p:attrName>ppt_y</p:attrName>
                                        </p:attrNameLst>
                                      </p:cBhvr>
                                      <p:rCtr x="0" y="18900"/>
                                    </p:animMotion>
                                  </p:childTnLst>
                                </p:cTn>
                              </p:par>
                              <p:par>
                                <p:cTn id="77" presetID="1" presetClass="path" presetSubtype="0" repeatCount="3000" accel="50000" decel="50000" fill="remove" grpId="0" nodeType="withEffect">
                                  <p:stCondLst>
                                    <p:cond delay="8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78" dur="2000" fill="hold"/>
                                        <p:tgtEl>
                                          <p:spTgt spid="28"/>
                                        </p:tgtEl>
                                        <p:attrNameLst>
                                          <p:attrName>ppt_x</p:attrName>
                                          <p:attrName>ppt_y</p:attrName>
                                        </p:attrNameLst>
                                      </p:cBhvr>
                                      <p:rCtr x="0" y="18900"/>
                                    </p:animMotion>
                                  </p:childTnLst>
                                </p:cTn>
                              </p:par>
                              <p:par>
                                <p:cTn id="79" presetID="1" presetClass="path" presetSubtype="0" repeatCount="3000" accel="50000" decel="50000" fill="remove" grpId="0" nodeType="withEffect">
                                  <p:stCondLst>
                                    <p:cond delay="900"/>
                                  </p:stCondLst>
                                  <p:childTnLst>
                                    <p:animMotion origin="layout" path="M -0.00087 0.00309 C 0.05885 0.00309 0.10781 0.08673 0.10781 0.19167 C 0.10781 0.29722 0.05885 0.38303 -0.00087 0.38303 C -0.06076 0.38303 -0.1092 0.29722 -0.1092 0.19167 C -0.1092 0.08673 -0.06076 0.00309 -0.00087 0.00309 Z " pathEditMode="relative" rAng="0" ptsTypes="fffff">
                                      <p:cBhvr>
                                        <p:cTn id="80" dur="2000" fill="hold"/>
                                        <p:tgtEl>
                                          <p:spTgt spid="29"/>
                                        </p:tgtEl>
                                        <p:attrNameLst>
                                          <p:attrName>ppt_x</p:attrName>
                                          <p:attrName>ppt_y</p:attrName>
                                        </p:attrNameLst>
                                      </p:cBhvr>
                                      <p:rCtr x="0" y="18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1" grpId="0" animBg="1"/>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3" name="图片 21"/>
          <p:cNvPicPr>
            <a:picLocks noChangeAspect="1"/>
          </p:cNvPicPr>
          <p:nvPr/>
        </p:nvPicPr>
        <p:blipFill>
          <a:blip r:embed="rId1">
            <a:grayscl/>
          </a:blip>
          <a:stretch>
            <a:fillRect/>
          </a:stretch>
        </p:blipFill>
        <p:spPr>
          <a:xfrm>
            <a:off x="0" y="0"/>
            <a:ext cx="12192000" cy="6858000"/>
          </a:xfrm>
          <a:prstGeom prst="rect">
            <a:avLst/>
          </a:prstGeom>
          <a:noFill/>
          <a:ln w="9525">
            <a:noFill/>
          </a:ln>
        </p:spPr>
      </p:pic>
      <p:sp>
        <p:nvSpPr>
          <p:cNvPr id="23" name="任意多边形 22"/>
          <p:cNvSpPr/>
          <p:nvPr/>
        </p:nvSpPr>
        <p:spPr>
          <a:xfrm>
            <a:off x="-1338262" y="708025"/>
            <a:ext cx="1204913" cy="741363"/>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4" name="任意多边形 23"/>
          <p:cNvSpPr/>
          <p:nvPr/>
        </p:nvSpPr>
        <p:spPr>
          <a:xfrm>
            <a:off x="-784225" y="2800350"/>
            <a:ext cx="633413" cy="390525"/>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25" name="图片 24"/>
          <p:cNvPicPr>
            <a:picLocks noChangeAspect="1"/>
          </p:cNvPicPr>
          <p:nvPr/>
        </p:nvPicPr>
        <p:blipFill>
          <a:blip r:embed="rId2"/>
          <a:srcRect t="10860" b="38213"/>
          <a:stretch>
            <a:fillRect/>
          </a:stretch>
        </p:blipFill>
        <p:spPr>
          <a:xfrm>
            <a:off x="974725" y="247650"/>
            <a:ext cx="10058400" cy="3997325"/>
          </a:xfrm>
          <a:prstGeom prst="rect">
            <a:avLst/>
          </a:prstGeom>
          <a:noFill/>
          <a:ln w="9525">
            <a:noFill/>
          </a:ln>
        </p:spPr>
      </p:pic>
      <p:sp>
        <p:nvSpPr>
          <p:cNvPr id="27" name="Freeform 6"/>
          <p:cNvSpPr/>
          <p:nvPr/>
        </p:nvSpPr>
        <p:spPr>
          <a:xfrm rot="-5400000">
            <a:off x="4519613" y="-722312"/>
            <a:ext cx="3111500" cy="12231687"/>
          </a:xfrm>
          <a:custGeom>
            <a:avLst/>
            <a:gdLst/>
            <a:ahLst/>
            <a:cxnLst>
              <a:cxn ang="0">
                <a:pos x="525507911" y="2147483647"/>
              </a:cxn>
              <a:cxn ang="0">
                <a:pos x="458674925" y="31287782"/>
              </a:cxn>
              <a:cxn ang="0">
                <a:pos x="228173" y="0"/>
              </a:cxn>
              <a:cxn ang="0">
                <a:pos x="6104269" y="2147483647"/>
              </a:cxn>
              <a:cxn ang="0">
                <a:pos x="443613968" y="2147483647"/>
              </a:cxn>
              <a:cxn ang="0">
                <a:pos x="525507911" y="2147483647"/>
              </a:cxn>
            </a:cxnLst>
            <a:pathLst>
              <a:path w="18423" h="10021">
                <a:moveTo>
                  <a:pt x="18423" y="4827"/>
                </a:moveTo>
                <a:cubicBezTo>
                  <a:pt x="18423" y="2933"/>
                  <a:pt x="17515" y="1241"/>
                  <a:pt x="16080" y="21"/>
                </a:cubicBezTo>
                <a:lnTo>
                  <a:pt x="8" y="0"/>
                </a:lnTo>
                <a:cubicBezTo>
                  <a:pt x="-49" y="-31"/>
                  <a:pt x="214" y="10021"/>
                  <a:pt x="214" y="10021"/>
                </a:cubicBezTo>
                <a:lnTo>
                  <a:pt x="15552" y="10021"/>
                </a:lnTo>
                <a:cubicBezTo>
                  <a:pt x="17301" y="8801"/>
                  <a:pt x="18423" y="6922"/>
                  <a:pt x="18423" y="4827"/>
                </a:cubicBezTo>
                <a:close/>
              </a:path>
            </a:pathLst>
          </a:custGeom>
          <a:solidFill>
            <a:srgbClr val="14171B"/>
          </a:solidFill>
          <a:ln w="9525">
            <a:noFill/>
          </a:ln>
        </p:spPr>
        <p:txBody>
          <a:bodyPr/>
          <a:p>
            <a:endParaRPr lang="zh-CN" altLang="en-US"/>
          </a:p>
        </p:txBody>
      </p:sp>
      <p:sp>
        <p:nvSpPr>
          <p:cNvPr id="29" name="矩形 28"/>
          <p:cNvSpPr/>
          <p:nvPr/>
        </p:nvSpPr>
        <p:spPr>
          <a:xfrm>
            <a:off x="4022725" y="4516438"/>
            <a:ext cx="4144963" cy="644525"/>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3600" b="1" i="0" u="none" strike="noStrike" kern="1200" cap="none" spc="300" normalizeH="0" baseline="0" noProof="1">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rPr>
              <a:t>谢谢各位嘉宾聆听</a:t>
            </a:r>
            <a:endParaRPr kumimoji="0" lang="zh-CN" altLang="en-US" sz="3600" b="1" i="0" u="none" strike="noStrike" kern="1200" cap="none" spc="300" normalizeH="0" baseline="0" noProof="1">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n-cs"/>
            </a:endParaRPr>
          </a:p>
        </p:txBody>
      </p:sp>
      <p:sp>
        <p:nvSpPr>
          <p:cNvPr id="31" name="TextBox 25"/>
          <p:cNvSpPr txBox="1"/>
          <p:nvPr/>
        </p:nvSpPr>
        <p:spPr>
          <a:xfrm>
            <a:off x="4454525" y="5546725"/>
            <a:ext cx="3098800" cy="336550"/>
          </a:xfrm>
          <a:prstGeom prst="rect">
            <a:avLst/>
          </a:prstGeom>
          <a:solidFill>
            <a:schemeClr val="bg1"/>
          </a:solidFill>
          <a:ln w="9525">
            <a:noFill/>
          </a:ln>
        </p:spPr>
        <p:txBody>
          <a:bodyPr anchor="t">
            <a:spAutoFit/>
          </a:bodyPr>
          <a:p>
            <a:pPr algn="ctr"/>
            <a:r>
              <a:rPr lang="zh-CN" altLang="en-US" sz="1600" b="1" dirty="0">
                <a:solidFill>
                  <a:srgbClr val="202A36"/>
                </a:solidFill>
                <a:latin typeface="微软雅黑" panose="020B0503020204020204" pitchFamily="34" charset="-122"/>
                <a:ea typeface="微软雅黑" panose="020B0503020204020204" pitchFamily="34" charset="-122"/>
                <a:sym typeface="宋体" panose="02010600030101010101" pitchFamily="2" charset="-122"/>
              </a:rPr>
              <a:t>演讲人 </a:t>
            </a:r>
            <a:r>
              <a:rPr lang="en-US" altLang="zh-CN" sz="1600" b="1" dirty="0">
                <a:solidFill>
                  <a:srgbClr val="202A36"/>
                </a:solidFill>
                <a:latin typeface="微软雅黑" panose="020B0503020204020204" pitchFamily="34" charset="-122"/>
                <a:ea typeface="微软雅黑" panose="020B0503020204020204" pitchFamily="34" charset="-122"/>
                <a:sym typeface="宋体" panose="02010600030101010101" pitchFamily="2" charset="-122"/>
              </a:rPr>
              <a:t>: </a:t>
            </a:r>
            <a:r>
              <a:rPr lang="zh-CN" altLang="zh-CN" sz="1600" b="1" dirty="0">
                <a:solidFill>
                  <a:srgbClr val="202A36"/>
                </a:solidFill>
                <a:latin typeface="微软雅黑" panose="020B0503020204020204" pitchFamily="34" charset="-122"/>
                <a:ea typeface="微软雅黑" panose="020B0503020204020204" pitchFamily="34" charset="-122"/>
                <a:sym typeface="宋体" panose="02010600030101010101" pitchFamily="2" charset="-122"/>
              </a:rPr>
              <a:t>雷雨田</a:t>
            </a:r>
            <a:endParaRPr lang="zh-CN" altLang="zh-CN" sz="1600" b="1" dirty="0">
              <a:solidFill>
                <a:srgbClr val="202A36"/>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任意多边形 32"/>
          <p:cNvSpPr/>
          <p:nvPr/>
        </p:nvSpPr>
        <p:spPr>
          <a:xfrm>
            <a:off x="9513888" y="1533525"/>
            <a:ext cx="835025" cy="512763"/>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4" name="任意多边形 33"/>
          <p:cNvSpPr/>
          <p:nvPr/>
        </p:nvSpPr>
        <p:spPr>
          <a:xfrm>
            <a:off x="1792288" y="1566863"/>
            <a:ext cx="1525588" cy="939800"/>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5" name="任意多边形 34"/>
          <p:cNvSpPr/>
          <p:nvPr/>
        </p:nvSpPr>
        <p:spPr>
          <a:xfrm>
            <a:off x="1303338" y="1327150"/>
            <a:ext cx="633413" cy="390525"/>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6" name="任意多边形 35"/>
          <p:cNvSpPr/>
          <p:nvPr/>
        </p:nvSpPr>
        <p:spPr>
          <a:xfrm>
            <a:off x="7234238" y="319088"/>
            <a:ext cx="1525588" cy="938213"/>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7" name="任意多边形 36"/>
          <p:cNvSpPr/>
          <p:nvPr/>
        </p:nvSpPr>
        <p:spPr>
          <a:xfrm>
            <a:off x="9442450" y="2605088"/>
            <a:ext cx="633413" cy="390525"/>
          </a:xfrm>
          <a:custGeom>
            <a:avLst/>
            <a:gdLst>
              <a:gd name="connsiteX0" fmla="*/ 863600 w 1792827"/>
              <a:gd name="connsiteY0" fmla="*/ 0 h 1103086"/>
              <a:gd name="connsiteX1" fmla="*/ 1347060 w 1792827"/>
              <a:gd name="connsiteY1" fmla="*/ 370853 h 1103086"/>
              <a:gd name="connsiteX2" fmla="*/ 1351590 w 1792827"/>
              <a:gd name="connsiteY2" fmla="*/ 413148 h 1103086"/>
              <a:gd name="connsiteX3" fmla="*/ 1422712 w 1792827"/>
              <a:gd name="connsiteY3" fmla="*/ 406400 h 1103086"/>
              <a:gd name="connsiteX4" fmla="*/ 1792827 w 1792827"/>
              <a:gd name="connsiteY4" fmla="*/ 754743 h 1103086"/>
              <a:gd name="connsiteX5" fmla="*/ 1422712 w 1792827"/>
              <a:gd name="connsiteY5" fmla="*/ 1103086 h 1103086"/>
              <a:gd name="connsiteX6" fmla="*/ 450111 w 1792827"/>
              <a:gd name="connsiteY6" fmla="*/ 1103086 h 1103086"/>
              <a:gd name="connsiteX7" fmla="*/ 450111 w 1792827"/>
              <a:gd name="connsiteY7" fmla="*/ 1094430 h 1103086"/>
              <a:gd name="connsiteX8" fmla="*/ 444706 w 1792827"/>
              <a:gd name="connsiteY8" fmla="*/ 1096009 h 1103086"/>
              <a:gd name="connsiteX9" fmla="*/ 370115 w 1792827"/>
              <a:gd name="connsiteY9" fmla="*/ 1103086 h 1103086"/>
              <a:gd name="connsiteX10" fmla="*/ 0 w 1792827"/>
              <a:gd name="connsiteY10" fmla="*/ 754743 h 1103086"/>
              <a:gd name="connsiteX11" fmla="*/ 370115 w 1792827"/>
              <a:gd name="connsiteY11" fmla="*/ 406400 h 1103086"/>
              <a:gd name="connsiteX12" fmla="*/ 376270 w 1792827"/>
              <a:gd name="connsiteY12" fmla="*/ 406984 h 1103086"/>
              <a:gd name="connsiteX13" fmla="*/ 380140 w 1792827"/>
              <a:gd name="connsiteY13" fmla="*/ 370853 h 1103086"/>
              <a:gd name="connsiteX14" fmla="*/ 863600 w 1792827"/>
              <a:gd name="connsiteY14" fmla="*/ 0 h 1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2827" h="1103086">
                <a:moveTo>
                  <a:pt x="863600" y="0"/>
                </a:moveTo>
                <a:cubicBezTo>
                  <a:pt x="1102077" y="0"/>
                  <a:pt x="1301044" y="159207"/>
                  <a:pt x="1347060" y="370853"/>
                </a:cubicBezTo>
                <a:lnTo>
                  <a:pt x="1351590" y="413148"/>
                </a:lnTo>
                <a:lnTo>
                  <a:pt x="1422712" y="406400"/>
                </a:lnTo>
                <a:cubicBezTo>
                  <a:pt x="1627121" y="406400"/>
                  <a:pt x="1792827" y="562358"/>
                  <a:pt x="1792827" y="754743"/>
                </a:cubicBezTo>
                <a:cubicBezTo>
                  <a:pt x="1792827" y="947128"/>
                  <a:pt x="1627121" y="1103086"/>
                  <a:pt x="1422712" y="1103086"/>
                </a:cubicBezTo>
                <a:lnTo>
                  <a:pt x="450111" y="1103086"/>
                </a:lnTo>
                <a:lnTo>
                  <a:pt x="450111" y="1094430"/>
                </a:lnTo>
                <a:lnTo>
                  <a:pt x="444706" y="1096009"/>
                </a:lnTo>
                <a:cubicBezTo>
                  <a:pt x="420613" y="1100649"/>
                  <a:pt x="395666" y="1103086"/>
                  <a:pt x="370115" y="1103086"/>
                </a:cubicBezTo>
                <a:cubicBezTo>
                  <a:pt x="165706" y="1103086"/>
                  <a:pt x="0" y="947128"/>
                  <a:pt x="0" y="754743"/>
                </a:cubicBezTo>
                <a:cubicBezTo>
                  <a:pt x="0" y="562358"/>
                  <a:pt x="165706" y="406400"/>
                  <a:pt x="370115" y="406400"/>
                </a:cubicBezTo>
                <a:lnTo>
                  <a:pt x="376270" y="406984"/>
                </a:lnTo>
                <a:lnTo>
                  <a:pt x="380140" y="370853"/>
                </a:lnTo>
                <a:cubicBezTo>
                  <a:pt x="426156" y="159207"/>
                  <a:pt x="625123" y="0"/>
                  <a:pt x="863600" y="0"/>
                </a:cubicBezTo>
                <a:close/>
              </a:path>
            </a:pathLst>
          </a:custGeom>
          <a:gradFill flip="none" rotWithShape="1">
            <a:gsLst>
              <a:gs pos="0">
                <a:schemeClr val="bg1">
                  <a:lumMod val="95000"/>
                  <a:shade val="30000"/>
                  <a:satMod val="115000"/>
                </a:schemeClr>
              </a:gs>
              <a:gs pos="54000">
                <a:schemeClr val="bg1">
                  <a:lumMod val="95000"/>
                  <a:shade val="100000"/>
                  <a:satMod val="115000"/>
                </a:schemeClr>
              </a:gs>
            </a:gsLst>
            <a:lin ang="8100000" scaled="1"/>
            <a:tileRect/>
          </a:gradFill>
          <a:ln>
            <a:solidFill>
              <a:schemeClr val="bg1"/>
            </a:solidFill>
          </a:ln>
          <a:effectLst>
            <a:outerShdw blurRad="228600" dist="165100" dir="8100000" algn="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3" presetClass="path" presetSubtype="0" repeatCount="2000" accel="50000" decel="50000" fill="hold" nodeType="afterEffect">
                                  <p:stCondLst>
                                    <p:cond delay="0"/>
                                  </p:stCondLst>
                                  <p:childTnLst>
                                    <p:animMotion origin="layout" path="M -3.54167E-6 4.07407E-6 L 1.12631 4.07407E-6 " pathEditMode="relative" rAng="0" ptsTypes="AA">
                                      <p:cBhvr>
                                        <p:cTn id="16" dur="4250" fill="hold"/>
                                        <p:tgtEl>
                                          <p:spTgt spid="23"/>
                                        </p:tgtEl>
                                        <p:attrNameLst>
                                          <p:attrName>ppt_x</p:attrName>
                                          <p:attrName>ppt_y</p:attrName>
                                        </p:attrNameLst>
                                      </p:cBhvr>
                                      <p:rCtr x="56300" y="0"/>
                                    </p:animMotion>
                                  </p:childTnLst>
                                </p:cTn>
                              </p:par>
                              <p:par>
                                <p:cTn id="17" presetID="63" presetClass="path" presetSubtype="0" accel="50000" decel="50000" fill="hold" nodeType="withEffect">
                                  <p:stCondLst>
                                    <p:cond delay="3500"/>
                                  </p:stCondLst>
                                  <p:childTnLst>
                                    <p:animMotion origin="layout" path="M 1.25E-6 4.44444E-6 L 1.10482 4.44444E-6 " pathEditMode="relative" rAng="0" ptsTypes="AA">
                                      <p:cBhvr>
                                        <p:cTn id="18" dur="5000" fill="hold"/>
                                        <p:tgtEl>
                                          <p:spTgt spid="24"/>
                                        </p:tgtEl>
                                        <p:attrNameLst>
                                          <p:attrName>ppt_x</p:attrName>
                                          <p:attrName>ppt_y</p:attrName>
                                        </p:attrNameLst>
                                      </p:cBhvr>
                                      <p:rCtr x="55200" y="0"/>
                                    </p:animMotion>
                                  </p:childTnLst>
                                </p:cTn>
                              </p:par>
                              <p:par>
                                <p:cTn id="19" presetID="16" presetClass="entr" presetSubtype="37" fill="hold" grpId="0" nodeType="withEffect">
                                  <p:stCondLst>
                                    <p:cond delay="1000"/>
                                  </p:stCondLst>
                                  <p:childTnLst>
                                    <p:set>
                                      <p:cBhvr>
                                        <p:cTn id="20" dur="1" fill="hold">
                                          <p:stCondLst>
                                            <p:cond delay="0"/>
                                          </p:stCondLst>
                                        </p:cTn>
                                        <p:tgtEl>
                                          <p:spTgt spid="29"/>
                                        </p:tgtEl>
                                        <p:attrNameLst>
                                          <p:attrName>style.visibility</p:attrName>
                                        </p:attrNameLst>
                                      </p:cBhvr>
                                      <p:to>
                                        <p:strVal val="visible"/>
                                      </p:to>
                                    </p:set>
                                    <p:animEffect transition="in" filter="barn(outVertical)">
                                      <p:cBhvr>
                                        <p:cTn id="21" dur="1000"/>
                                        <p:tgtEl>
                                          <p:spTgt spid="29"/>
                                        </p:tgtEl>
                                      </p:cBhvr>
                                    </p:animEffect>
                                  </p:childTnLst>
                                </p:cTn>
                              </p:par>
                              <p:par>
                                <p:cTn id="22" presetID="49" presetClass="entr" presetSubtype="0" decel="100000" fill="hold" grpId="0" nodeType="withEffect">
                                  <p:stCondLst>
                                    <p:cond delay="250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000000"/>
                                          </p:val>
                                        </p:tav>
                                        <p:tav tm="100000">
                                          <p:val>
                                            <p:strVal val="#ppt_w"/>
                                          </p:val>
                                        </p:tav>
                                      </p:tavLst>
                                    </p:anim>
                                    <p:anim calcmode="lin" valueType="num">
                                      <p:cBhvr>
                                        <p:cTn id="25" dur="500" fill="hold"/>
                                        <p:tgtEl>
                                          <p:spTgt spid="31"/>
                                        </p:tgtEl>
                                        <p:attrNameLst>
                                          <p:attrName>ppt_h</p:attrName>
                                        </p:attrNameLst>
                                      </p:cBhvr>
                                      <p:tavLst>
                                        <p:tav tm="0">
                                          <p:val>
                                            <p:fltVal val="0.000000"/>
                                          </p:val>
                                        </p:tav>
                                        <p:tav tm="100000">
                                          <p:val>
                                            <p:strVal val="#ppt_h"/>
                                          </p:val>
                                        </p:tav>
                                      </p:tavLst>
                                    </p:anim>
                                    <p:anim calcmode="lin" valueType="num">
                                      <p:cBhvr>
                                        <p:cTn id="26" dur="500" fill="hold"/>
                                        <p:tgtEl>
                                          <p:spTgt spid="31"/>
                                        </p:tgtEl>
                                        <p:attrNameLst>
                                          <p:attrName>style.rotation</p:attrName>
                                        </p:attrNameLst>
                                      </p:cBhvr>
                                      <p:tavLst>
                                        <p:tav tm="0">
                                          <p:val>
                                            <p:fltVal val="360.000000"/>
                                          </p:val>
                                        </p:tav>
                                        <p:tav tm="100000">
                                          <p:val>
                                            <p:fltVal val="0.000000"/>
                                          </p:val>
                                        </p:tav>
                                      </p:tavLst>
                                    </p:anim>
                                    <p:animEffect transition="in" filter="fade">
                                      <p:cBhvr>
                                        <p:cTn id="27" dur="500"/>
                                        <p:tgtEl>
                                          <p:spTgt spid="31"/>
                                        </p:tgtEl>
                                      </p:cBhvr>
                                    </p:animEffect>
                                  </p:childTnLst>
                                </p:cTn>
                              </p:par>
                              <p:par>
                                <p:cTn id="28" presetID="2" presetClass="entr" presetSubtype="2" fill="hold" nodeType="withEffect">
                                  <p:stCondLst>
                                    <p:cond delay="250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250" fill="hold"/>
                                        <p:tgtEl>
                                          <p:spTgt spid="35"/>
                                        </p:tgtEl>
                                        <p:attrNameLst>
                                          <p:attrName>ppt_x</p:attrName>
                                        </p:attrNameLst>
                                      </p:cBhvr>
                                      <p:tavLst>
                                        <p:tav tm="0">
                                          <p:val>
                                            <p:strVal val="1+#ppt_w/2"/>
                                          </p:val>
                                        </p:tav>
                                        <p:tav tm="100000">
                                          <p:val>
                                            <p:strVal val="#ppt_x"/>
                                          </p:val>
                                        </p:tav>
                                      </p:tavLst>
                                    </p:anim>
                                    <p:anim calcmode="lin" valueType="num">
                                      <p:cBhvr>
                                        <p:cTn id="31" dur="1250" fill="hold"/>
                                        <p:tgtEl>
                                          <p:spTgt spid="35"/>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3000"/>
                                  </p:stCondLst>
                                  <p:childTnLst>
                                    <p:set>
                                      <p:cBhvr>
                                        <p:cTn id="33" dur="1" fill="hold">
                                          <p:stCondLst>
                                            <p:cond delay="0"/>
                                          </p:stCondLst>
                                        </p:cTn>
                                        <p:tgtEl>
                                          <p:spTgt spid="34"/>
                                        </p:tgtEl>
                                        <p:attrNameLst>
                                          <p:attrName>style.visibility</p:attrName>
                                        </p:attrNameLst>
                                      </p:cBhvr>
                                      <p:to>
                                        <p:strVal val="visible"/>
                                      </p:to>
                                    </p:set>
                                    <p:anim calcmode="lin" valueType="num">
                                      <p:cBhvr>
                                        <p:cTn id="34" dur="1250" fill="hold"/>
                                        <p:tgtEl>
                                          <p:spTgt spid="34"/>
                                        </p:tgtEl>
                                        <p:attrNameLst>
                                          <p:attrName>ppt_x</p:attrName>
                                        </p:attrNameLst>
                                      </p:cBhvr>
                                      <p:tavLst>
                                        <p:tav tm="0">
                                          <p:val>
                                            <p:strVal val="1+#ppt_w/2"/>
                                          </p:val>
                                        </p:tav>
                                        <p:tav tm="100000">
                                          <p:val>
                                            <p:strVal val="#ppt_x"/>
                                          </p:val>
                                        </p:tav>
                                      </p:tavLst>
                                    </p:anim>
                                    <p:anim calcmode="lin" valueType="num">
                                      <p:cBhvr>
                                        <p:cTn id="35" dur="1250" fill="hold"/>
                                        <p:tgtEl>
                                          <p:spTgt spid="34"/>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2500"/>
                                  </p:stCondLst>
                                  <p:childTnLst>
                                    <p:set>
                                      <p:cBhvr>
                                        <p:cTn id="37" dur="1" fill="hold">
                                          <p:stCondLst>
                                            <p:cond delay="0"/>
                                          </p:stCondLst>
                                        </p:cTn>
                                        <p:tgtEl>
                                          <p:spTgt spid="36"/>
                                        </p:tgtEl>
                                        <p:attrNameLst>
                                          <p:attrName>style.visibility</p:attrName>
                                        </p:attrNameLst>
                                      </p:cBhvr>
                                      <p:to>
                                        <p:strVal val="visible"/>
                                      </p:to>
                                    </p:set>
                                    <p:anim calcmode="lin" valueType="num">
                                      <p:cBhvr>
                                        <p:cTn id="38" dur="1250" fill="hold"/>
                                        <p:tgtEl>
                                          <p:spTgt spid="36"/>
                                        </p:tgtEl>
                                        <p:attrNameLst>
                                          <p:attrName>ppt_x</p:attrName>
                                        </p:attrNameLst>
                                      </p:cBhvr>
                                      <p:tavLst>
                                        <p:tav tm="0">
                                          <p:val>
                                            <p:strVal val="1+#ppt_w/2"/>
                                          </p:val>
                                        </p:tav>
                                        <p:tav tm="100000">
                                          <p:val>
                                            <p:strVal val="#ppt_x"/>
                                          </p:val>
                                        </p:tav>
                                      </p:tavLst>
                                    </p:anim>
                                    <p:anim calcmode="lin" valueType="num">
                                      <p:cBhvr>
                                        <p:cTn id="39" dur="1250" fill="hold"/>
                                        <p:tgtEl>
                                          <p:spTgt spid="36"/>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300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250" fill="hold"/>
                                        <p:tgtEl>
                                          <p:spTgt spid="33"/>
                                        </p:tgtEl>
                                        <p:attrNameLst>
                                          <p:attrName>ppt_x</p:attrName>
                                        </p:attrNameLst>
                                      </p:cBhvr>
                                      <p:tavLst>
                                        <p:tav tm="0">
                                          <p:val>
                                            <p:strVal val="1+#ppt_w/2"/>
                                          </p:val>
                                        </p:tav>
                                        <p:tav tm="100000">
                                          <p:val>
                                            <p:strVal val="#ppt_x"/>
                                          </p:val>
                                        </p:tav>
                                      </p:tavLst>
                                    </p:anim>
                                    <p:anim calcmode="lin" valueType="num">
                                      <p:cBhvr>
                                        <p:cTn id="43" dur="1250" fill="hold"/>
                                        <p:tgtEl>
                                          <p:spTgt spid="33"/>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25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1250" fill="hold"/>
                                        <p:tgtEl>
                                          <p:spTgt spid="37"/>
                                        </p:tgtEl>
                                        <p:attrNameLst>
                                          <p:attrName>ppt_x</p:attrName>
                                        </p:attrNameLst>
                                      </p:cBhvr>
                                      <p:tavLst>
                                        <p:tav tm="0">
                                          <p:val>
                                            <p:strVal val="1+#ppt_w/2"/>
                                          </p:val>
                                        </p:tav>
                                        <p:tav tm="100000">
                                          <p:val>
                                            <p:strVal val="#ppt_x"/>
                                          </p:val>
                                        </p:tav>
                                      </p:tavLst>
                                    </p:anim>
                                    <p:anim calcmode="lin" valueType="num">
                                      <p:cBhvr>
                                        <p:cTn id="47" dur="12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p:nvPr/>
        </p:nvSpPr>
        <p:spPr>
          <a:xfrm>
            <a:off x="2706688" y="515938"/>
            <a:ext cx="1674812" cy="541337"/>
          </a:xfrm>
          <a:prstGeom prst="rect">
            <a:avLst/>
          </a:prstGeom>
          <a:noFill/>
          <a:ln w="9525">
            <a:noFill/>
          </a:ln>
        </p:spPr>
        <p:txBody>
          <a:bodyPr wrap="none" lIns="91431" tIns="45716" rIns="91431" bIns="45716" anchor="t">
            <a:spAutoFit/>
          </a:bodyPr>
          <a:p>
            <a:r>
              <a:rPr lang="" altLang="en-US" sz="2900" b="1" dirty="0">
                <a:solidFill>
                  <a:srgbClr val="202A36"/>
                </a:solidFill>
                <a:latin typeface="Arial" panose="020B0604020202020204" pitchFamily="34" charset="0"/>
                <a:ea typeface="微软雅黑" panose="020B0503020204020204" pitchFamily="34" charset="-122"/>
                <a:sym typeface="Impact" panose="020B0806030902050204" pitchFamily="34" charset="0"/>
              </a:rPr>
              <a:t>选题背景</a:t>
            </a:r>
            <a:endParaRPr lang="" altLang="en-US" sz="2900" b="1" dirty="0">
              <a:solidFill>
                <a:srgbClr val="202A36"/>
              </a:solidFill>
              <a:latin typeface="Arial" panose="020B0604020202020204" pitchFamily="34" charset="0"/>
              <a:ea typeface="微软雅黑" panose="020B0503020204020204" pitchFamily="34" charset="-122"/>
              <a:sym typeface="Calibri" panose="020F0502020204030204" pitchFamily="34" charset="0"/>
            </a:endParaRPr>
          </a:p>
        </p:txBody>
      </p:sp>
      <p:sp>
        <p:nvSpPr>
          <p:cNvPr id="66" name="矩形 47"/>
          <p:cNvSpPr/>
          <p:nvPr/>
        </p:nvSpPr>
        <p:spPr>
          <a:xfrm>
            <a:off x="6886575" y="2652713"/>
            <a:ext cx="4556125" cy="3143250"/>
          </a:xfrm>
          <a:prstGeom prst="rect">
            <a:avLst/>
          </a:prstGeom>
          <a:noFill/>
          <a:ln w="9525">
            <a:noFill/>
          </a:ln>
        </p:spPr>
        <p:txBody>
          <a:bodyPr lIns="68573" tIns="34287" rIns="68573" bIns="34287" anchor="t">
            <a:spAutoFit/>
          </a:bodyPr>
          <a:p>
            <a:pPr>
              <a:lnSpc>
                <a:spcPct val="130000"/>
              </a:lnSpc>
            </a:pPr>
            <a:r>
              <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体育产业被称为朝阳产业，近几年来，随着国务院印发的关于加快发展体育产业的第46号文件，及之后的全民健身上升为“国家战略”，从上到下，从政府到企业，体育热席卷全国。有了政府的推动、社会资本的参与，体育产业的经济价值也正在被持续放大，随着对体育消费的需求日益增加，未来几年将会是我国体育产业高速发展的黄金时期。</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rPr>
              <a:t>在体育产业发展过程中，体育场馆作为体育赛事与其他活动的基础载体，拥有举足轻重的地位。随着政府放开体育赛事审批和对场馆运营的市场化改革的推进，我国体育场馆运营将面临重大发展机遇。</a:t>
            </a:r>
            <a:endParaRPr lang="zh-CN" altLang="en-US" sz="1400" dirty="0">
              <a:solidFill>
                <a:srgbClr val="202A3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3"/>
          <p:cNvSpPr/>
          <p:nvPr/>
        </p:nvSpPr>
        <p:spPr>
          <a:xfrm>
            <a:off x="6902450" y="2100263"/>
            <a:ext cx="1152525" cy="374650"/>
          </a:xfrm>
          <a:prstGeom prst="rect">
            <a:avLst/>
          </a:prstGeom>
          <a:noFill/>
          <a:ln w="9525">
            <a:noFill/>
          </a:ln>
        </p:spPr>
        <p:txBody>
          <a:bodyPr wrap="none" lIns="68573" tIns="34287" rIns="68573" bIns="34287" anchor="t">
            <a:spAutoFit/>
          </a:bodyPr>
          <a:p>
            <a:r>
              <a:rPr lang="zh-CN" altLang="en-US" sz="2000" b="1" dirty="0">
                <a:solidFill>
                  <a:srgbClr val="202A36"/>
                </a:solidFill>
                <a:latin typeface="Arial" panose="020B0604020202020204" pitchFamily="34" charset="0"/>
                <a:ea typeface="微软雅黑" panose="020B0503020204020204" pitchFamily="34" charset="-122"/>
              </a:rPr>
              <a:t>行业现状</a:t>
            </a:r>
            <a:endParaRPr lang="zh-CN" altLang="en-US" sz="2000" b="1" dirty="0">
              <a:solidFill>
                <a:srgbClr val="202A36"/>
              </a:solidFill>
              <a:latin typeface="Arial" panose="020B0604020202020204" pitchFamily="34" charset="0"/>
              <a:ea typeface="微软雅黑" panose="020B0503020204020204" pitchFamily="34" charset="-122"/>
            </a:endParaRPr>
          </a:p>
        </p:txBody>
      </p:sp>
      <p:sp>
        <p:nvSpPr>
          <p:cNvPr id="68" name="矩形 67"/>
          <p:cNvSpPr/>
          <p:nvPr/>
        </p:nvSpPr>
        <p:spPr>
          <a:xfrm>
            <a:off x="6961188" y="2562225"/>
            <a:ext cx="600075" cy="39688"/>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bg1"/>
              </a:solidFill>
              <a:effectLst/>
              <a:uLnTx/>
              <a:uFillTx/>
              <a:latin typeface="+mn-lt"/>
              <a:ea typeface="+mn-ea"/>
              <a:cs typeface="+mn-cs"/>
            </a:endParaRPr>
          </a:p>
        </p:txBody>
      </p:sp>
      <p:sp>
        <p:nvSpPr>
          <p:cNvPr id="69" name="矩形 68"/>
          <p:cNvSpPr/>
          <p:nvPr/>
        </p:nvSpPr>
        <p:spPr>
          <a:xfrm>
            <a:off x="7577138" y="2562225"/>
            <a:ext cx="1214438" cy="39688"/>
          </a:xfrm>
          <a:prstGeom prst="rect">
            <a:avLst/>
          </a:prstGeom>
          <a:solidFill>
            <a:srgbClr val="FCB00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bg1"/>
              </a:solidFill>
              <a:effectLst/>
              <a:uLnTx/>
              <a:uFillTx/>
              <a:latin typeface="+mn-lt"/>
              <a:ea typeface="+mn-ea"/>
              <a:cs typeface="+mn-cs"/>
            </a:endParaRPr>
          </a:p>
        </p:txBody>
      </p:sp>
      <p:sp>
        <p:nvSpPr>
          <p:cNvPr id="12" name="矩形 83"/>
          <p:cNvSpPr/>
          <p:nvPr/>
        </p:nvSpPr>
        <p:spPr>
          <a:xfrm>
            <a:off x="2801938" y="1706563"/>
            <a:ext cx="3933825" cy="4073525"/>
          </a:xfrm>
          <a:prstGeom prst="rect">
            <a:avLst/>
          </a:prstGeom>
          <a:blipFill rotWithShape="1">
            <a:blip r:embed="rId1"/>
            <a:stretch>
              <a:fillRect/>
            </a:stretch>
          </a:blipFill>
          <a:ln w="76200" cap="flat" cmpd="sng">
            <a:solidFill>
              <a:srgbClr val="202A36"/>
            </a:solidFill>
            <a:prstDash val="solid"/>
            <a:miter/>
            <a:headEnd type="none" w="med" len="med"/>
            <a:tailEnd type="none" w="med" len="med"/>
          </a:ln>
        </p:spPr>
        <p:txBody>
          <a:bodyPr anchor="t"/>
          <a:p>
            <a:endParaRPr lang="zh-CN" altLang="en-US" dirty="0">
              <a:latin typeface="Calibri" panose="020F0502020204030204" pitchFamily="34" charset="0"/>
              <a:ea typeface="宋体" panose="02010600030101010101" pitchFamily="2" charset="-122"/>
            </a:endParaRPr>
          </a:p>
        </p:txBody>
      </p:sp>
      <p:sp>
        <p:nvSpPr>
          <p:cNvPr id="13" name="Freeform 12"/>
          <p:cNvSpPr/>
          <p:nvPr/>
        </p:nvSpPr>
        <p:spPr>
          <a:xfrm>
            <a:off x="2706688" y="1536700"/>
            <a:ext cx="528637" cy="530225"/>
          </a:xfrm>
          <a:custGeom>
            <a:avLst/>
            <a:gdLst/>
            <a:ahLst/>
            <a:cxnLst>
              <a:cxn ang="0">
                <a:pos x="0" y="0"/>
              </a:cxn>
              <a:cxn ang="0">
                <a:pos x="193262156" y="0"/>
              </a:cxn>
              <a:cxn ang="0">
                <a:pos x="193262156" y="61581270"/>
              </a:cxn>
              <a:cxn ang="0">
                <a:pos x="58540150" y="61581270"/>
              </a:cxn>
              <a:cxn ang="0">
                <a:pos x="58540150" y="194425000"/>
              </a:cxn>
              <a:cxn ang="0">
                <a:pos x="0" y="194425000"/>
              </a:cxn>
              <a:cxn ang="0">
                <a:pos x="0" y="0"/>
              </a:cxn>
            </a:cxnLst>
            <a:pathLst>
              <a:path w="1446" h="1446">
                <a:moveTo>
                  <a:pt x="0" y="0"/>
                </a:moveTo>
                <a:lnTo>
                  <a:pt x="1446" y="0"/>
                </a:lnTo>
                <a:lnTo>
                  <a:pt x="1446" y="458"/>
                </a:lnTo>
                <a:lnTo>
                  <a:pt x="438" y="458"/>
                </a:lnTo>
                <a:lnTo>
                  <a:pt x="438" y="1446"/>
                </a:lnTo>
                <a:lnTo>
                  <a:pt x="0" y="1446"/>
                </a:lnTo>
                <a:lnTo>
                  <a:pt x="0" y="0"/>
                </a:lnTo>
                <a:close/>
              </a:path>
            </a:pathLst>
          </a:custGeom>
          <a:solidFill>
            <a:srgbClr val="FCB00F"/>
          </a:solidFill>
          <a:ln w="9525">
            <a:noFill/>
          </a:ln>
        </p:spPr>
        <p:txBody>
          <a:bodyPr/>
          <a:p>
            <a:endParaRPr lang="zh-CN" altLang="en-US"/>
          </a:p>
        </p:txBody>
      </p:sp>
      <p:sp>
        <p:nvSpPr>
          <p:cNvPr id="14" name="Freeform 12"/>
          <p:cNvSpPr/>
          <p:nvPr/>
        </p:nvSpPr>
        <p:spPr>
          <a:xfrm flipH="1" flipV="1">
            <a:off x="6303963" y="5353050"/>
            <a:ext cx="528637" cy="530225"/>
          </a:xfrm>
          <a:custGeom>
            <a:avLst/>
            <a:gdLst/>
            <a:ahLst/>
            <a:cxnLst>
              <a:cxn ang="0">
                <a:pos x="0" y="0"/>
              </a:cxn>
              <a:cxn ang="0">
                <a:pos x="193262156" y="0"/>
              </a:cxn>
              <a:cxn ang="0">
                <a:pos x="193262156" y="61581270"/>
              </a:cxn>
              <a:cxn ang="0">
                <a:pos x="58540150" y="61581270"/>
              </a:cxn>
              <a:cxn ang="0">
                <a:pos x="58540150" y="194425000"/>
              </a:cxn>
              <a:cxn ang="0">
                <a:pos x="0" y="194425000"/>
              </a:cxn>
              <a:cxn ang="0">
                <a:pos x="0" y="0"/>
              </a:cxn>
            </a:cxnLst>
            <a:pathLst>
              <a:path w="1446" h="1446">
                <a:moveTo>
                  <a:pt x="0" y="0"/>
                </a:moveTo>
                <a:lnTo>
                  <a:pt x="1446" y="0"/>
                </a:lnTo>
                <a:lnTo>
                  <a:pt x="1446" y="458"/>
                </a:lnTo>
                <a:lnTo>
                  <a:pt x="438" y="458"/>
                </a:lnTo>
                <a:lnTo>
                  <a:pt x="438" y="1446"/>
                </a:lnTo>
                <a:lnTo>
                  <a:pt x="0" y="1446"/>
                </a:lnTo>
                <a:lnTo>
                  <a:pt x="0" y="0"/>
                </a:lnTo>
                <a:close/>
              </a:path>
            </a:pathLst>
          </a:custGeom>
          <a:solidFill>
            <a:srgbClr val="FCB00F"/>
          </a:solidFill>
          <a:ln w="9525">
            <a:noFill/>
          </a:ln>
        </p:spPr>
        <p:txBody>
          <a:bodyPr/>
          <a:p>
            <a:endParaRPr lang="zh-CN" altLang="en-US"/>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35" presetClass="path" presetSubtype="0" accel="50000" decel="50000" fill="hold" nodeType="withEffect">
                                  <p:stCondLst>
                                    <p:cond delay="0"/>
                                  </p:stCondLst>
                                  <p:childTnLst>
                                    <p:animMotion origin="layout" path="M 2.17538E-6 -2.95097E-6 L 0.16536 0.28539 " pathEditMode="relative" rAng="0" ptsTypes="AA">
                                      <p:cBhvr>
                                        <p:cTn id="12" dur="500" spd="-99900" fill="hold"/>
                                        <p:tgtEl>
                                          <p:spTgt spid="13"/>
                                        </p:tgtEl>
                                        <p:attrNameLst>
                                          <p:attrName>ppt_x</p:attrName>
                                          <p:attrName>ppt_y</p:attrName>
                                        </p:attrNameLst>
                                      </p:cBhvr>
                                      <p:rCtr x="8200" y="14200"/>
                                    </p:animMotion>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35" presetClass="path" presetSubtype="0" accel="50000" decel="50000" fill="hold" nodeType="withEffect">
                                  <p:stCondLst>
                                    <p:cond delay="0"/>
                                  </p:stCondLst>
                                  <p:childTnLst>
                                    <p:animMotion origin="layout" path="M 3.64299E-7 3.02498E-6 L -0.15392 -0.26827 " pathEditMode="relative" rAng="0" ptsTypes="AA">
                                      <p:cBhvr>
                                        <p:cTn id="16" dur="500" spd="-99900" fill="hold"/>
                                        <p:tgtEl>
                                          <p:spTgt spid="14"/>
                                        </p:tgtEl>
                                        <p:attrNameLst>
                                          <p:attrName>ppt_x</p:attrName>
                                          <p:attrName>ppt_y</p:attrName>
                                        </p:attrNameLst>
                                      </p:cBhvr>
                                      <p:rCtr x="-7700" y="-13400"/>
                                    </p:animMotion>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000000"/>
                                          </p:val>
                                        </p:tav>
                                        <p:tav tm="100000">
                                          <p:val>
                                            <p:strVal val="#ppt_w"/>
                                          </p:val>
                                        </p:tav>
                                      </p:tavLst>
                                    </p:anim>
                                    <p:anim calcmode="lin" valueType="num">
                                      <p:cBhvr>
                                        <p:cTn id="20" dur="500" fill="hold"/>
                                        <p:tgtEl>
                                          <p:spTgt spid="12"/>
                                        </p:tgtEl>
                                        <p:attrNameLst>
                                          <p:attrName>ppt_h</p:attrName>
                                        </p:attrNameLst>
                                      </p:cBhvr>
                                      <p:tavLst>
                                        <p:tav tm="0">
                                          <p:val>
                                            <p:fltVal val="0.00000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left)">
                                      <p:cBhvr>
                                        <p:cTn id="33" dur="750"/>
                                        <p:tgtEl>
                                          <p:spTgt spid="69"/>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randombar(horizontal)">
                                      <p:cBhvr>
                                        <p:cTn id="37" dur="7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6" grpId="0"/>
      <p:bldP spid="67" grpId="0"/>
      <p:bldP spid="68" grpId="0" animBg="1"/>
      <p:bldP spid="69" grpId="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p:nvPr/>
        </p:nvSpPr>
        <p:spPr>
          <a:xfrm>
            <a:off x="2706688" y="515938"/>
            <a:ext cx="1674812" cy="541337"/>
          </a:xfrm>
          <a:prstGeom prst="rect">
            <a:avLst/>
          </a:prstGeom>
          <a:noFill/>
          <a:ln w="9525">
            <a:noFill/>
          </a:ln>
        </p:spPr>
        <p:txBody>
          <a:bodyPr wrap="none" lIns="91431" tIns="45716" rIns="91431" bIns="45716" anchor="t">
            <a:spAutoFit/>
          </a:bodyPr>
          <a:p>
            <a:r>
              <a:rPr lang="" altLang="en-US" sz="2900" b="1" dirty="0">
                <a:solidFill>
                  <a:srgbClr val="202A36"/>
                </a:solidFill>
                <a:latin typeface="Arial" panose="020B0604020202020204" pitchFamily="34" charset="0"/>
                <a:ea typeface="微软雅黑" panose="020B0503020204020204" pitchFamily="34" charset="-122"/>
                <a:sym typeface="Impact" panose="020B0806030902050204" pitchFamily="34" charset="0"/>
              </a:rPr>
              <a:t>选题背景</a:t>
            </a:r>
            <a:endParaRPr lang="" altLang="en-US" sz="2900" b="1" dirty="0">
              <a:solidFill>
                <a:srgbClr val="202A36"/>
              </a:solidFill>
              <a:latin typeface="Arial" panose="020B0604020202020204" pitchFamily="34" charset="0"/>
              <a:ea typeface="微软雅黑" panose="020B0503020204020204" pitchFamily="34" charset="-122"/>
              <a:sym typeface="Calibri" panose="020F0502020204030204" pitchFamily="34" charset="0"/>
            </a:endParaRPr>
          </a:p>
        </p:txBody>
      </p:sp>
      <p:grpSp>
        <p:nvGrpSpPr>
          <p:cNvPr id="23554" name="组合 15"/>
          <p:cNvGrpSpPr/>
          <p:nvPr/>
        </p:nvGrpSpPr>
        <p:grpSpPr>
          <a:xfrm>
            <a:off x="2381250" y="1535113"/>
            <a:ext cx="428625" cy="500062"/>
            <a:chOff x="4286248" y="1857364"/>
            <a:chExt cx="428628" cy="500066"/>
          </a:xfrm>
        </p:grpSpPr>
        <p:sp>
          <p:nvSpPr>
            <p:cNvPr id="17" name="矩形 16"/>
            <p:cNvSpPr/>
            <p:nvPr/>
          </p:nvSpPr>
          <p:spPr>
            <a:xfrm>
              <a:off x="4286248" y="1928802"/>
              <a:ext cx="142876" cy="428628"/>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8" name="矩形 17"/>
            <p:cNvSpPr/>
            <p:nvPr/>
          </p:nvSpPr>
          <p:spPr>
            <a:xfrm rot="5400000">
              <a:off x="4429124" y="1714488"/>
              <a:ext cx="142876" cy="428628"/>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grpSp>
        <p:nvGrpSpPr>
          <p:cNvPr id="19" name="组合 18"/>
          <p:cNvGrpSpPr/>
          <p:nvPr/>
        </p:nvGrpSpPr>
        <p:grpSpPr>
          <a:xfrm flipH="1" flipV="1">
            <a:off x="10253341" y="3501217"/>
            <a:ext cx="428629" cy="500065"/>
            <a:chOff x="4286248" y="1857364"/>
            <a:chExt cx="428628" cy="500066"/>
          </a:xfrm>
          <a:solidFill>
            <a:schemeClr val="tx1">
              <a:lumMod val="50000"/>
              <a:lumOff val="50000"/>
            </a:schemeClr>
          </a:solidFill>
        </p:grpSpPr>
        <p:sp>
          <p:nvSpPr>
            <p:cNvPr id="20" name="矩形 19"/>
            <p:cNvSpPr/>
            <p:nvPr/>
          </p:nvSpPr>
          <p:spPr>
            <a:xfrm>
              <a:off x="4286248" y="1928802"/>
              <a:ext cx="142876" cy="4286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1" name="矩形 20"/>
            <p:cNvSpPr/>
            <p:nvPr/>
          </p:nvSpPr>
          <p:spPr>
            <a:xfrm rot="16200000" flipV="1">
              <a:off x="4429124" y="1714488"/>
              <a:ext cx="142876" cy="4286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23558" name="TextBox 21"/>
          <p:cNvSpPr txBox="1"/>
          <p:nvPr/>
        </p:nvSpPr>
        <p:spPr>
          <a:xfrm>
            <a:off x="2667000" y="1787525"/>
            <a:ext cx="7858125" cy="2352675"/>
          </a:xfrm>
          <a:prstGeom prst="rect">
            <a:avLst/>
          </a:prstGeom>
          <a:noFill/>
          <a:ln w="9525">
            <a:noFill/>
          </a:ln>
        </p:spPr>
        <p:txBody>
          <a:bodyPr anchor="t">
            <a:spAutoFit/>
          </a:bodyPr>
          <a:p>
            <a:pPr>
              <a:lnSpc>
                <a:spcPct val="150000"/>
              </a:lnSpc>
            </a:pPr>
            <a:r>
              <a:rPr lang="en-US" altLang="zh-CN" sz="1400" dirty="0">
                <a:latin typeface="Calibri" panose="020F0502020204030204" pitchFamily="34" charset="0"/>
                <a:ea typeface="宋体" panose="02010600030101010101" pitchFamily="2" charset="-122"/>
              </a:rPr>
              <a:t>2014</a:t>
            </a:r>
            <a:r>
              <a:rPr lang="zh-CN" altLang="en-US" sz="1400" dirty="0">
                <a:latin typeface="Calibri" panose="020F0502020204030204" pitchFamily="34" charset="0"/>
                <a:ea typeface="宋体" panose="02010600030101010101" pitchFamily="2" charset="-122"/>
              </a:rPr>
              <a:t>年国发</a:t>
            </a:r>
            <a:r>
              <a:rPr lang="en-US" altLang="zh-CN" sz="1400" dirty="0">
                <a:latin typeface="Calibri" panose="020F0502020204030204" pitchFamily="34" charset="0"/>
                <a:ea typeface="宋体" panose="02010600030101010101" pitchFamily="2" charset="-122"/>
              </a:rPr>
              <a:t>【46】</a:t>
            </a:r>
            <a:r>
              <a:rPr lang="zh-CN" altLang="en-US" sz="1400" dirty="0">
                <a:latin typeface="Calibri" panose="020F0502020204030204" pitchFamily="34" charset="0"/>
                <a:ea typeface="宋体" panose="02010600030101010101" pitchFamily="2" charset="-122"/>
              </a:rPr>
              <a:t>号文</a:t>
            </a:r>
            <a:r>
              <a:rPr lang="en-US" altLang="zh-CN" sz="1400" dirty="0">
                <a:latin typeface="Calibri" panose="020F0502020204030204" pitchFamily="34" charset="0"/>
                <a:ea typeface="宋体" panose="02010600030101010101" pitchFamily="2" charset="-122"/>
              </a:rPr>
              <a:t>《</a:t>
            </a:r>
            <a:r>
              <a:rPr lang="zh-CN" altLang="en-US" sz="1400" dirty="0">
                <a:latin typeface="Calibri" panose="020F0502020204030204" pitchFamily="34" charset="0"/>
                <a:ea typeface="宋体" panose="02010600030101010101" pitchFamily="2" charset="-122"/>
              </a:rPr>
              <a:t> 国务院关于加快发展体育产业促进体育消费的若干意见</a:t>
            </a:r>
            <a:r>
              <a:rPr lang="en-US" altLang="zh-CN" sz="1400" dirty="0">
                <a:latin typeface="Calibri" panose="020F0502020204030204" pitchFamily="34" charset="0"/>
                <a:ea typeface="宋体" panose="02010600030101010101" pitchFamily="2" charset="-122"/>
              </a:rPr>
              <a:t>》</a:t>
            </a:r>
            <a:r>
              <a:rPr lang="zh-CN" altLang="en-US" sz="1400" dirty="0">
                <a:latin typeface="Calibri" panose="020F0502020204030204" pitchFamily="34" charset="0"/>
                <a:ea typeface="宋体" panose="02010600030101010101" pitchFamily="2" charset="-122"/>
              </a:rPr>
              <a:t>中指出：</a:t>
            </a:r>
            <a:endParaRPr lang="en-US" altLang="zh-CN" sz="1400" dirty="0">
              <a:latin typeface="Calibri" panose="020F0502020204030204" pitchFamily="34" charset="0"/>
              <a:ea typeface="宋体" panose="02010600030101010101" pitchFamily="2" charset="-122"/>
            </a:endParaRPr>
          </a:p>
          <a:p>
            <a:pPr>
              <a:lnSpc>
                <a:spcPct val="150000"/>
              </a:lnSpc>
            </a:pPr>
            <a:r>
              <a:rPr lang="en-US" altLang="zh-CN" sz="1400" dirty="0">
                <a:latin typeface="Calibri" panose="020F0502020204030204" pitchFamily="34" charset="0"/>
                <a:ea typeface="宋体" panose="02010600030101010101" pitchFamily="2" charset="-122"/>
              </a:rPr>
              <a:t>1</a:t>
            </a:r>
            <a:r>
              <a:rPr lang="zh-CN" altLang="en-US" sz="1400" dirty="0">
                <a:latin typeface="Calibri" panose="020F0502020204030204" pitchFamily="34" charset="0"/>
                <a:ea typeface="宋体" panose="02010600030101010101" pitchFamily="2" charset="-122"/>
              </a:rPr>
              <a:t>、“到</a:t>
            </a:r>
            <a:r>
              <a:rPr lang="en-US" altLang="zh-CN" sz="1400" dirty="0">
                <a:latin typeface="Calibri" panose="020F0502020204030204" pitchFamily="34" charset="0"/>
                <a:ea typeface="宋体" panose="02010600030101010101" pitchFamily="2" charset="-122"/>
              </a:rPr>
              <a:t>2025</a:t>
            </a:r>
            <a:r>
              <a:rPr lang="zh-CN" altLang="en-US" sz="1400" dirty="0">
                <a:latin typeface="Calibri" panose="020F0502020204030204" pitchFamily="34" charset="0"/>
                <a:ea typeface="宋体" panose="02010600030101010101" pitchFamily="2" charset="-122"/>
              </a:rPr>
              <a:t>年，基本建立布局合理、功能完善、门类齐全的体育产业体系，体育产品和服务更加丰富，市场机制不断完善，消费需求愈加旺盛，对其他产业带动作用明显提升，体育产业总规模超过</a:t>
            </a:r>
            <a:r>
              <a:rPr lang="en-US" altLang="zh-CN" sz="1400" dirty="0">
                <a:latin typeface="Calibri" panose="020F0502020204030204" pitchFamily="34" charset="0"/>
                <a:ea typeface="宋体" panose="02010600030101010101" pitchFamily="2" charset="-122"/>
              </a:rPr>
              <a:t>5</a:t>
            </a:r>
            <a:r>
              <a:rPr lang="zh-CN" altLang="en-US" sz="1400" dirty="0">
                <a:latin typeface="Calibri" panose="020F0502020204030204" pitchFamily="34" charset="0"/>
                <a:ea typeface="宋体" panose="02010600030101010101" pitchFamily="2" charset="-122"/>
              </a:rPr>
              <a:t>万亿元，成为推动经济社会持续发展的重要量。”</a:t>
            </a:r>
            <a:endParaRPr lang="en-US" altLang="zh-CN" sz="1400" dirty="0">
              <a:latin typeface="Calibri" panose="020F0502020204030204" pitchFamily="34" charset="0"/>
              <a:ea typeface="宋体" panose="02010600030101010101" pitchFamily="2" charset="-122"/>
            </a:endParaRPr>
          </a:p>
          <a:p>
            <a:pPr>
              <a:lnSpc>
                <a:spcPct val="150000"/>
              </a:lnSpc>
            </a:pPr>
            <a:r>
              <a:rPr lang="en-US" altLang="zh-CN" sz="1400" dirty="0">
                <a:latin typeface="Calibri" panose="020F0502020204030204" pitchFamily="34" charset="0"/>
                <a:ea typeface="宋体" panose="02010600030101010101" pitchFamily="2" charset="-122"/>
              </a:rPr>
              <a:t>2</a:t>
            </a:r>
            <a:r>
              <a:rPr lang="zh-CN" altLang="en-US" sz="1400" dirty="0">
                <a:latin typeface="Calibri" panose="020F0502020204030204" pitchFamily="34" charset="0"/>
                <a:ea typeface="宋体" panose="02010600030101010101" pitchFamily="2" charset="-122"/>
              </a:rPr>
              <a:t>、“产业基础更加坚实。人均体育场地面积达到</a:t>
            </a:r>
            <a:r>
              <a:rPr lang="en-US" altLang="zh-CN" sz="1400" dirty="0">
                <a:latin typeface="Calibri" panose="020F0502020204030204" pitchFamily="34" charset="0"/>
                <a:ea typeface="宋体" panose="02010600030101010101" pitchFamily="2" charset="-122"/>
              </a:rPr>
              <a:t>2</a:t>
            </a:r>
            <a:r>
              <a:rPr lang="zh-CN" altLang="en-US" sz="1400" dirty="0">
                <a:latin typeface="Calibri" panose="020F0502020204030204" pitchFamily="34" charset="0"/>
                <a:ea typeface="宋体" panose="02010600030101010101" pitchFamily="2" charset="-122"/>
              </a:rPr>
              <a:t>平方米，群众体育健身和消费意识显著增强，人均体育消费支出明显提高，经常参加体育锻炼的人数达到</a:t>
            </a:r>
            <a:r>
              <a:rPr lang="en-US" altLang="zh-CN" sz="1400" dirty="0">
                <a:latin typeface="Calibri" panose="020F0502020204030204" pitchFamily="34" charset="0"/>
                <a:ea typeface="宋体" panose="02010600030101010101" pitchFamily="2" charset="-122"/>
              </a:rPr>
              <a:t>5</a:t>
            </a:r>
            <a:r>
              <a:rPr lang="zh-CN" altLang="en-US" sz="1400" dirty="0">
                <a:latin typeface="Calibri" panose="020F0502020204030204" pitchFamily="34" charset="0"/>
                <a:ea typeface="宋体" panose="02010600030101010101" pitchFamily="2" charset="-122"/>
              </a:rPr>
              <a:t>亿，体育公共服务基本覆盖全民。”</a:t>
            </a:r>
            <a:endParaRPr lang="en-US" altLang="zh-CN" sz="1400" dirty="0">
              <a:latin typeface="Calibri" panose="020F0502020204030204" pitchFamily="34" charset="0"/>
              <a:ea typeface="宋体" panose="02010600030101010101" pitchFamily="2" charset="-122"/>
            </a:endParaRPr>
          </a:p>
          <a:p>
            <a:pPr>
              <a:lnSpc>
                <a:spcPct val="150000"/>
              </a:lnSpc>
            </a:pPr>
            <a:endParaRPr lang="zh-CN" altLang="en-US" sz="1400" dirty="0">
              <a:latin typeface="Calibri" panose="020F0502020204030204" pitchFamily="34" charset="0"/>
              <a:ea typeface="宋体" panose="02010600030101010101" pitchFamily="2" charset="-122"/>
            </a:endParaRPr>
          </a:p>
        </p:txBody>
      </p:sp>
      <p:sp>
        <p:nvSpPr>
          <p:cNvPr id="23" name="矩形 22"/>
          <p:cNvSpPr/>
          <p:nvPr/>
        </p:nvSpPr>
        <p:spPr>
          <a:xfrm>
            <a:off x="2524125" y="1679575"/>
            <a:ext cx="8001000" cy="216852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23560" name="Picture 2" descr="G:\jing\文哥\PPP\B96F7.jpg"/>
          <p:cNvPicPr>
            <a:picLocks noChangeAspect="1"/>
          </p:cNvPicPr>
          <p:nvPr/>
        </p:nvPicPr>
        <p:blipFill>
          <a:blip r:embed="rId1"/>
          <a:stretch>
            <a:fillRect/>
          </a:stretch>
        </p:blipFill>
        <p:spPr>
          <a:xfrm>
            <a:off x="3051175" y="4302125"/>
            <a:ext cx="1808163" cy="1660525"/>
          </a:xfrm>
          <a:prstGeom prst="rect">
            <a:avLst/>
          </a:prstGeom>
          <a:noFill/>
          <a:ln w="9525">
            <a:noFill/>
          </a:ln>
        </p:spPr>
      </p:pic>
      <p:pic>
        <p:nvPicPr>
          <p:cNvPr id="23561" name="图片 26" descr="QQ图片20160504175630.png"/>
          <p:cNvPicPr>
            <a:picLocks noChangeAspect="1"/>
          </p:cNvPicPr>
          <p:nvPr/>
        </p:nvPicPr>
        <p:blipFill>
          <a:blip r:embed="rId2"/>
          <a:stretch>
            <a:fillRect/>
          </a:stretch>
        </p:blipFill>
        <p:spPr>
          <a:xfrm>
            <a:off x="5281613" y="4351338"/>
            <a:ext cx="2271712" cy="1611312"/>
          </a:xfrm>
          <a:prstGeom prst="rect">
            <a:avLst/>
          </a:prstGeom>
          <a:noFill/>
          <a:ln w="9525">
            <a:noFill/>
          </a:ln>
        </p:spPr>
      </p:pic>
      <p:pic>
        <p:nvPicPr>
          <p:cNvPr id="23562" name="图片 1"/>
          <p:cNvPicPr>
            <a:picLocks noChangeAspect="1"/>
          </p:cNvPicPr>
          <p:nvPr/>
        </p:nvPicPr>
        <p:blipFill>
          <a:blip r:embed="rId3"/>
          <a:stretch>
            <a:fillRect/>
          </a:stretch>
        </p:blipFill>
        <p:spPr>
          <a:xfrm>
            <a:off x="8329613" y="4352925"/>
            <a:ext cx="2352675" cy="1609725"/>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矩形 83"/>
          <p:cNvSpPr>
            <a:spLocks noChangeArrowheads="1"/>
          </p:cNvSpPr>
          <p:nvPr/>
        </p:nvSpPr>
        <p:spPr bwMode="auto">
          <a:xfrm>
            <a:off x="2454275" y="3946525"/>
            <a:ext cx="8936038" cy="2584450"/>
          </a:xfrm>
          <a:prstGeom prst="rect">
            <a:avLst/>
          </a:prstGeom>
          <a:solidFill>
            <a:srgbClr val="F2F2F2"/>
          </a:solidFill>
          <a:ln w="9525" cmpd="sng">
            <a:solidFill>
              <a:srgbClr val="55735B"/>
            </a:solidFill>
            <a:miter lim="800000"/>
          </a:ln>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9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2" name="TextBox 84"/>
          <p:cNvSpPr txBox="1">
            <a:spLocks noChangeArrowheads="1"/>
          </p:cNvSpPr>
          <p:nvPr/>
        </p:nvSpPr>
        <p:spPr bwMode="auto">
          <a:xfrm>
            <a:off x="2651125" y="4084638"/>
            <a:ext cx="86233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ct val="0"/>
              </a:spcBef>
              <a:spcAft>
                <a:spcPct val="0"/>
              </a:spcAft>
              <a:buClrTx/>
              <a:buSzTx/>
              <a:buFont typeface="Arial" panose="020B0604020202020204" pitchFamily="34" charset="0"/>
              <a:buNone/>
              <a:defRPr/>
            </a:pPr>
            <a:r>
              <a:rPr kumimoji="0" lang="zh-CN" altLang="en-US" sz="1325"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当前我国体育场馆大部分管理机构依然为体育局下设事业单位，公共场馆低效率的运转和高额的消耗，成为各级政府沉重的包袱，“场馆好建，包袱难卸”成为场馆运营的难题。而场馆民营化运营将是一个重要的解题答案。</a:t>
            </a:r>
            <a:endParaRPr kumimoji="0" lang="zh-CN" altLang="en-US" sz="1325"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just" defTabSz="914400" rtl="0" eaLnBrk="0" fontAlgn="auto" latinLnBrk="0" hangingPunct="0">
              <a:lnSpc>
                <a:spcPct val="100000"/>
              </a:lnSpc>
              <a:spcBef>
                <a:spcPct val="0"/>
              </a:spcBef>
              <a:spcAft>
                <a:spcPct val="0"/>
              </a:spcAft>
              <a:buClrTx/>
              <a:buSzTx/>
              <a:buFont typeface="Arial" panose="020B0604020202020204" pitchFamily="34" charset="0"/>
              <a:buNone/>
              <a:defRPr/>
            </a:pPr>
            <a:r>
              <a:rPr kumimoji="0" lang="zh-CN" altLang="en-US" sz="1325"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民营企业运营场馆，主要应用现代企业化管理方式，去解决公共体育场馆盘活问题，面对市场压力，要求民营企业更加重视经济效益，不断提高场馆利用率，不断降低运营成本，不断丰富经营内容，不断改善服务质量，以消费者需求为导向，为消费者提供多元服务，满足不同消费者需求，从而达到体育场馆科学管理，高效运转，良性运营，为政府财政减负的效果。体育场馆运营主体多元化、管理模式社会化，将成为体育场馆未来运营管理发展的大势所趋。</a:t>
            </a:r>
            <a:endParaRPr kumimoji="0" lang="zh-CN" altLang="en-US" sz="1325"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just" defTabSz="914400" rtl="0" eaLnBrk="0" fontAlgn="auto" latinLnBrk="0" hangingPunct="0">
              <a:lnSpc>
                <a:spcPct val="100000"/>
              </a:lnSpc>
              <a:spcBef>
                <a:spcPct val="0"/>
              </a:spcBef>
              <a:spcAft>
                <a:spcPct val="0"/>
              </a:spcAft>
              <a:buClrTx/>
              <a:buSzTx/>
              <a:buFont typeface="Arial" panose="020B0604020202020204" pitchFamily="34" charset="0"/>
              <a:buNone/>
              <a:defRPr/>
            </a:pPr>
            <a:r>
              <a:rPr kumimoji="0" lang="zh-CN" altLang="en-US" sz="1325"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在场馆运营过程中应充分发挥民营企业优势，提炼核心竞争力。民营企业在体育场馆运营方面最大特点是体制的优势，使企业发展具备灵活性与主动性。灵活性主要体现在面对复杂环境，能够迅速调整，迅速决策，具有更高效的办事效率。主动性体现在企业上能更积极的进行创新活动，以市场为导向，深挖潜力，对员工有较为强烈的激励机制，企业充满活力。</a:t>
            </a:r>
            <a:endParaRPr kumimoji="0" lang="zh-CN" altLang="en-US" sz="1325" b="0" i="0" u="none" strike="noStrike" kern="1200" cap="none" spc="0" normalizeH="0" baseline="0" noProof="1">
              <a:ln>
                <a:noFill/>
              </a:ln>
              <a:solidFill>
                <a:srgbClr val="595959"/>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3" name="Freeform 12"/>
          <p:cNvSpPr/>
          <p:nvPr/>
        </p:nvSpPr>
        <p:spPr bwMode="auto">
          <a:xfrm>
            <a:off x="2392363" y="3825875"/>
            <a:ext cx="436563" cy="438150"/>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2C3637"/>
          </a:solidFill>
          <a:ln>
            <a:noFill/>
          </a:ln>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90" b="0" i="0" u="none" strike="noStrike" kern="1200" cap="none" spc="0" normalizeH="0" baseline="0" noProof="1">
              <a:ln>
                <a:noFill/>
              </a:ln>
              <a:solidFill>
                <a:srgbClr val="2C3637"/>
              </a:solidFill>
              <a:effectLst/>
              <a:uLnTx/>
              <a:uFillTx/>
              <a:latin typeface="Calibri" panose="020F0502020204030204" pitchFamily="34" charset="0"/>
              <a:ea typeface="宋体" panose="02010600030101010101" pitchFamily="2" charset="-122"/>
              <a:cs typeface="+mn-cs"/>
            </a:endParaRPr>
          </a:p>
        </p:txBody>
      </p:sp>
      <p:sp>
        <p:nvSpPr>
          <p:cNvPr id="34" name="Freeform 12"/>
          <p:cNvSpPr/>
          <p:nvPr/>
        </p:nvSpPr>
        <p:spPr bwMode="auto">
          <a:xfrm flipH="1" flipV="1">
            <a:off x="11039475" y="6164263"/>
            <a:ext cx="436563" cy="438150"/>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2C3637"/>
          </a:solidFill>
          <a:ln>
            <a:noFill/>
          </a:ln>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90" b="0" i="0" u="none" strike="noStrike" kern="1200" cap="none" spc="0" normalizeH="0" baseline="0" noProof="1">
              <a:ln>
                <a:noFill/>
              </a:ln>
              <a:solidFill>
                <a:srgbClr val="2C3637"/>
              </a:solidFill>
              <a:effectLst/>
              <a:uLnTx/>
              <a:uFillTx/>
              <a:latin typeface="Calibri" panose="020F0502020204030204" pitchFamily="34" charset="0"/>
              <a:ea typeface="宋体" panose="02010600030101010101" pitchFamily="2" charset="-122"/>
              <a:cs typeface="+mn-cs"/>
            </a:endParaRPr>
          </a:p>
        </p:txBody>
      </p:sp>
      <p:sp>
        <p:nvSpPr>
          <p:cNvPr id="38" name="矩形 3"/>
          <p:cNvSpPr>
            <a:spLocks noChangeArrowheads="1"/>
          </p:cNvSpPr>
          <p:nvPr/>
        </p:nvSpPr>
        <p:spPr bwMode="auto">
          <a:xfrm>
            <a:off x="2695575" y="515938"/>
            <a:ext cx="33750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民营企业  场馆运营</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grpSp>
        <p:nvGrpSpPr>
          <p:cNvPr id="25606" name="组合 2"/>
          <p:cNvGrpSpPr/>
          <p:nvPr/>
        </p:nvGrpSpPr>
        <p:grpSpPr>
          <a:xfrm>
            <a:off x="3344863" y="1495425"/>
            <a:ext cx="7094537" cy="2117725"/>
            <a:chOff x="5268" y="2949"/>
            <a:chExt cx="11173" cy="3334"/>
          </a:xfrm>
        </p:grpSpPr>
        <p:sp>
          <p:nvSpPr>
            <p:cNvPr id="21" name="Oval 6"/>
            <p:cNvSpPr>
              <a:spLocks noChangeArrowheads="1"/>
            </p:cNvSpPr>
            <p:nvPr/>
          </p:nvSpPr>
          <p:spPr bwMode="auto">
            <a:xfrm>
              <a:off x="9506" y="2949"/>
              <a:ext cx="2623" cy="2624"/>
            </a:xfrm>
            <a:prstGeom prst="ellipse">
              <a:avLst/>
            </a:prstGeom>
            <a:solidFill>
              <a:srgbClr val="FCB00F"/>
            </a:solidFill>
            <a:ln>
              <a:noFill/>
            </a:ln>
            <a:extLst>
              <a:ext uri="{91240B29-F687-4F45-9708-019B960494DF}">
                <a14:hiddenLine xmlns:a14="http://schemas.microsoft.com/office/drawing/2010/main" w="9525">
                  <a:solidFill>
                    <a:srgbClr val="000000"/>
                  </a:solidFill>
                  <a:round/>
                </a14:hiddenLine>
              </a:ext>
            </a:extLst>
          </p:spPr>
          <p:txBody>
            <a:bodyPr lIns="75585" tIns="37793" rIns="75585" bIns="37793"/>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9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24" name="Oval 8"/>
            <p:cNvSpPr>
              <a:spLocks noChangeArrowheads="1"/>
            </p:cNvSpPr>
            <p:nvPr/>
          </p:nvSpPr>
          <p:spPr bwMode="auto">
            <a:xfrm>
              <a:off x="13816" y="2949"/>
              <a:ext cx="2625" cy="2624"/>
            </a:xfrm>
            <a:prstGeom prst="ellipse">
              <a:avLst/>
            </a:prstGeom>
            <a:solidFill>
              <a:srgbClr val="202A36"/>
            </a:solidFill>
            <a:ln>
              <a:noFill/>
            </a:ln>
            <a:extLst>
              <a:ext uri="{91240B29-F687-4F45-9708-019B960494DF}">
                <a14:hiddenLine xmlns:a14="http://schemas.microsoft.com/office/drawing/2010/main" w="9525">
                  <a:solidFill>
                    <a:srgbClr val="000000"/>
                  </a:solidFill>
                  <a:round/>
                </a14:hiddenLine>
              </a:ext>
            </a:extLst>
          </p:spPr>
          <p:txBody>
            <a:bodyPr lIns="75585" tIns="37793" rIns="75585" bIns="37793"/>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9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grpSp>
          <p:nvGrpSpPr>
            <p:cNvPr id="25609" name="组合 25"/>
            <p:cNvGrpSpPr/>
            <p:nvPr/>
          </p:nvGrpSpPr>
          <p:grpSpPr>
            <a:xfrm>
              <a:off x="5268" y="2949"/>
              <a:ext cx="10886" cy="2623"/>
              <a:chOff x="1204523" y="1700808"/>
              <a:chExt cx="8362908" cy="2015329"/>
            </a:xfrm>
          </p:grpSpPr>
          <p:sp>
            <p:nvSpPr>
              <p:cNvPr id="27" name="Oval 10"/>
              <p:cNvSpPr>
                <a:spLocks noChangeArrowheads="1"/>
              </p:cNvSpPr>
              <p:nvPr/>
            </p:nvSpPr>
            <p:spPr bwMode="auto">
              <a:xfrm>
                <a:off x="1204523" y="1700808"/>
                <a:ext cx="2016684" cy="2016260"/>
              </a:xfrm>
              <a:prstGeom prst="ellipse">
                <a:avLst/>
              </a:prstGeom>
              <a:solidFill>
                <a:srgbClr val="202A36"/>
              </a:solidFill>
              <a:ln>
                <a:noFill/>
              </a:ln>
            </p:spPr>
            <p:txBody>
              <a:bodyPr lIns="75585" tIns="37793" rIns="75585" bIns="37793"/>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9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28" name="Freeform 11"/>
              <p:cNvSpPr>
                <a:spLocks noEditPoints="1"/>
              </p:cNvSpPr>
              <p:nvPr/>
            </p:nvSpPr>
            <p:spPr bwMode="auto">
              <a:xfrm>
                <a:off x="8005548" y="2042612"/>
                <a:ext cx="1561490" cy="1029253"/>
              </a:xfrm>
              <a:custGeom>
                <a:avLst/>
                <a:gdLst>
                  <a:gd name="T0" fmla="*/ 1295 w 1747"/>
                  <a:gd name="T1" fmla="*/ 377 h 1154"/>
                  <a:gd name="T2" fmla="*/ 1260 w 1747"/>
                  <a:gd name="T3" fmla="*/ 0 h 1154"/>
                  <a:gd name="T4" fmla="*/ 641 w 1747"/>
                  <a:gd name="T5" fmla="*/ 1031 h 1154"/>
                  <a:gd name="T6" fmla="*/ 59 w 1747"/>
                  <a:gd name="T7" fmla="*/ 1031 h 1154"/>
                  <a:gd name="T8" fmla="*/ 1747 w 1747"/>
                  <a:gd name="T9" fmla="*/ 1154 h 1154"/>
                  <a:gd name="T10" fmla="*/ 371 w 1747"/>
                  <a:gd name="T11" fmla="*/ 962 h 1154"/>
                  <a:gd name="T12" fmla="*/ 270 w 1747"/>
                  <a:gd name="T13" fmla="*/ 863 h 1154"/>
                  <a:gd name="T14" fmla="*/ 371 w 1747"/>
                  <a:gd name="T15" fmla="*/ 830 h 1154"/>
                  <a:gd name="T16" fmla="*/ 270 w 1747"/>
                  <a:gd name="T17" fmla="*/ 731 h 1154"/>
                  <a:gd name="T18" fmla="*/ 371 w 1747"/>
                  <a:gd name="T19" fmla="*/ 691 h 1154"/>
                  <a:gd name="T20" fmla="*/ 270 w 1747"/>
                  <a:gd name="T21" fmla="*/ 592 h 1154"/>
                  <a:gd name="T22" fmla="*/ 371 w 1747"/>
                  <a:gd name="T23" fmla="*/ 559 h 1154"/>
                  <a:gd name="T24" fmla="*/ 270 w 1747"/>
                  <a:gd name="T25" fmla="*/ 460 h 1154"/>
                  <a:gd name="T26" fmla="*/ 524 w 1747"/>
                  <a:gd name="T27" fmla="*/ 962 h 1154"/>
                  <a:gd name="T28" fmla="*/ 422 w 1747"/>
                  <a:gd name="T29" fmla="*/ 863 h 1154"/>
                  <a:gd name="T30" fmla="*/ 524 w 1747"/>
                  <a:gd name="T31" fmla="*/ 830 h 1154"/>
                  <a:gd name="T32" fmla="*/ 422 w 1747"/>
                  <a:gd name="T33" fmla="*/ 731 h 1154"/>
                  <a:gd name="T34" fmla="*/ 524 w 1747"/>
                  <a:gd name="T35" fmla="*/ 691 h 1154"/>
                  <a:gd name="T36" fmla="*/ 422 w 1747"/>
                  <a:gd name="T37" fmla="*/ 592 h 1154"/>
                  <a:gd name="T38" fmla="*/ 524 w 1747"/>
                  <a:gd name="T39" fmla="*/ 559 h 1154"/>
                  <a:gd name="T40" fmla="*/ 422 w 1747"/>
                  <a:gd name="T41" fmla="*/ 460 h 1154"/>
                  <a:gd name="T42" fmla="*/ 940 w 1747"/>
                  <a:gd name="T43" fmla="*/ 938 h 1154"/>
                  <a:gd name="T44" fmla="*/ 774 w 1747"/>
                  <a:gd name="T45" fmla="*/ 776 h 1154"/>
                  <a:gd name="T46" fmla="*/ 940 w 1747"/>
                  <a:gd name="T47" fmla="*/ 723 h 1154"/>
                  <a:gd name="T48" fmla="*/ 774 w 1747"/>
                  <a:gd name="T49" fmla="*/ 561 h 1154"/>
                  <a:gd name="T50" fmla="*/ 940 w 1747"/>
                  <a:gd name="T51" fmla="*/ 496 h 1154"/>
                  <a:gd name="T52" fmla="*/ 774 w 1747"/>
                  <a:gd name="T53" fmla="*/ 334 h 1154"/>
                  <a:gd name="T54" fmla="*/ 940 w 1747"/>
                  <a:gd name="T55" fmla="*/ 281 h 1154"/>
                  <a:gd name="T56" fmla="*/ 774 w 1747"/>
                  <a:gd name="T57" fmla="*/ 119 h 1154"/>
                  <a:gd name="T58" fmla="*/ 1163 w 1747"/>
                  <a:gd name="T59" fmla="*/ 938 h 1154"/>
                  <a:gd name="T60" fmla="*/ 997 w 1747"/>
                  <a:gd name="T61" fmla="*/ 776 h 1154"/>
                  <a:gd name="T62" fmla="*/ 1163 w 1747"/>
                  <a:gd name="T63" fmla="*/ 723 h 1154"/>
                  <a:gd name="T64" fmla="*/ 997 w 1747"/>
                  <a:gd name="T65" fmla="*/ 561 h 1154"/>
                  <a:gd name="T66" fmla="*/ 1163 w 1747"/>
                  <a:gd name="T67" fmla="*/ 496 h 1154"/>
                  <a:gd name="T68" fmla="*/ 997 w 1747"/>
                  <a:gd name="T69" fmla="*/ 334 h 1154"/>
                  <a:gd name="T70" fmla="*/ 1163 w 1747"/>
                  <a:gd name="T71" fmla="*/ 281 h 1154"/>
                  <a:gd name="T72" fmla="*/ 997 w 1747"/>
                  <a:gd name="T73" fmla="*/ 119 h 1154"/>
                  <a:gd name="T74" fmla="*/ 1463 w 1747"/>
                  <a:gd name="T75" fmla="*/ 950 h 1154"/>
                  <a:gd name="T76" fmla="*/ 1361 w 1747"/>
                  <a:gd name="T77" fmla="*/ 850 h 1154"/>
                  <a:gd name="T78" fmla="*/ 1463 w 1747"/>
                  <a:gd name="T79" fmla="*/ 810 h 1154"/>
                  <a:gd name="T80" fmla="*/ 1361 w 1747"/>
                  <a:gd name="T81" fmla="*/ 711 h 1154"/>
                  <a:gd name="T82" fmla="*/ 1463 w 1747"/>
                  <a:gd name="T83" fmla="*/ 679 h 1154"/>
                  <a:gd name="T84" fmla="*/ 1361 w 1747"/>
                  <a:gd name="T85" fmla="*/ 579 h 1154"/>
                  <a:gd name="T86" fmla="*/ 1615 w 1747"/>
                  <a:gd name="T87" fmla="*/ 950 h 1154"/>
                  <a:gd name="T88" fmla="*/ 1514 w 1747"/>
                  <a:gd name="T89" fmla="*/ 850 h 1154"/>
                  <a:gd name="T90" fmla="*/ 1615 w 1747"/>
                  <a:gd name="T91" fmla="*/ 810 h 1154"/>
                  <a:gd name="T92" fmla="*/ 1514 w 1747"/>
                  <a:gd name="T93" fmla="*/ 711 h 1154"/>
                  <a:gd name="T94" fmla="*/ 1615 w 1747"/>
                  <a:gd name="T95" fmla="*/ 679 h 1154"/>
                  <a:gd name="T96" fmla="*/ 1514 w 1747"/>
                  <a:gd name="T97" fmla="*/ 579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7" h="1154">
                    <a:moveTo>
                      <a:pt x="1689" y="1031"/>
                    </a:moveTo>
                    <a:lnTo>
                      <a:pt x="1689" y="548"/>
                    </a:lnTo>
                    <a:lnTo>
                      <a:pt x="1295" y="377"/>
                    </a:lnTo>
                    <a:lnTo>
                      <a:pt x="1295" y="1031"/>
                    </a:lnTo>
                    <a:lnTo>
                      <a:pt x="1260" y="1031"/>
                    </a:lnTo>
                    <a:lnTo>
                      <a:pt x="1260" y="0"/>
                    </a:lnTo>
                    <a:lnTo>
                      <a:pt x="677" y="0"/>
                    </a:lnTo>
                    <a:lnTo>
                      <a:pt x="677" y="1031"/>
                    </a:lnTo>
                    <a:lnTo>
                      <a:pt x="641" y="1031"/>
                    </a:lnTo>
                    <a:lnTo>
                      <a:pt x="641" y="262"/>
                    </a:lnTo>
                    <a:lnTo>
                      <a:pt x="59" y="463"/>
                    </a:lnTo>
                    <a:lnTo>
                      <a:pt x="59" y="1031"/>
                    </a:lnTo>
                    <a:lnTo>
                      <a:pt x="0" y="1031"/>
                    </a:lnTo>
                    <a:lnTo>
                      <a:pt x="0" y="1154"/>
                    </a:lnTo>
                    <a:lnTo>
                      <a:pt x="1747" y="1154"/>
                    </a:lnTo>
                    <a:lnTo>
                      <a:pt x="1747" y="1031"/>
                    </a:lnTo>
                    <a:lnTo>
                      <a:pt x="1689" y="1031"/>
                    </a:lnTo>
                    <a:close/>
                    <a:moveTo>
                      <a:pt x="371" y="962"/>
                    </a:moveTo>
                    <a:lnTo>
                      <a:pt x="371" y="962"/>
                    </a:lnTo>
                    <a:lnTo>
                      <a:pt x="270" y="962"/>
                    </a:lnTo>
                    <a:lnTo>
                      <a:pt x="270" y="863"/>
                    </a:lnTo>
                    <a:lnTo>
                      <a:pt x="371" y="863"/>
                    </a:lnTo>
                    <a:lnTo>
                      <a:pt x="371" y="962"/>
                    </a:lnTo>
                    <a:close/>
                    <a:moveTo>
                      <a:pt x="371" y="830"/>
                    </a:moveTo>
                    <a:lnTo>
                      <a:pt x="371" y="830"/>
                    </a:lnTo>
                    <a:lnTo>
                      <a:pt x="270" y="830"/>
                    </a:lnTo>
                    <a:lnTo>
                      <a:pt x="270" y="731"/>
                    </a:lnTo>
                    <a:lnTo>
                      <a:pt x="371" y="731"/>
                    </a:lnTo>
                    <a:lnTo>
                      <a:pt x="371" y="830"/>
                    </a:lnTo>
                    <a:close/>
                    <a:moveTo>
                      <a:pt x="371" y="691"/>
                    </a:moveTo>
                    <a:lnTo>
                      <a:pt x="371" y="691"/>
                    </a:lnTo>
                    <a:lnTo>
                      <a:pt x="270" y="691"/>
                    </a:lnTo>
                    <a:lnTo>
                      <a:pt x="270" y="592"/>
                    </a:lnTo>
                    <a:lnTo>
                      <a:pt x="371" y="592"/>
                    </a:lnTo>
                    <a:lnTo>
                      <a:pt x="371" y="691"/>
                    </a:lnTo>
                    <a:close/>
                    <a:moveTo>
                      <a:pt x="371" y="559"/>
                    </a:moveTo>
                    <a:lnTo>
                      <a:pt x="371" y="559"/>
                    </a:lnTo>
                    <a:lnTo>
                      <a:pt x="270" y="559"/>
                    </a:lnTo>
                    <a:lnTo>
                      <a:pt x="270" y="460"/>
                    </a:lnTo>
                    <a:lnTo>
                      <a:pt x="371" y="460"/>
                    </a:lnTo>
                    <a:lnTo>
                      <a:pt x="371" y="559"/>
                    </a:lnTo>
                    <a:close/>
                    <a:moveTo>
                      <a:pt x="524" y="962"/>
                    </a:moveTo>
                    <a:lnTo>
                      <a:pt x="524" y="962"/>
                    </a:lnTo>
                    <a:lnTo>
                      <a:pt x="422" y="962"/>
                    </a:lnTo>
                    <a:lnTo>
                      <a:pt x="422" y="863"/>
                    </a:lnTo>
                    <a:lnTo>
                      <a:pt x="524" y="863"/>
                    </a:lnTo>
                    <a:lnTo>
                      <a:pt x="524" y="962"/>
                    </a:lnTo>
                    <a:close/>
                    <a:moveTo>
                      <a:pt x="524" y="830"/>
                    </a:moveTo>
                    <a:lnTo>
                      <a:pt x="524" y="830"/>
                    </a:lnTo>
                    <a:lnTo>
                      <a:pt x="422" y="830"/>
                    </a:lnTo>
                    <a:lnTo>
                      <a:pt x="422" y="731"/>
                    </a:lnTo>
                    <a:lnTo>
                      <a:pt x="524" y="731"/>
                    </a:lnTo>
                    <a:lnTo>
                      <a:pt x="524" y="830"/>
                    </a:lnTo>
                    <a:close/>
                    <a:moveTo>
                      <a:pt x="524" y="691"/>
                    </a:moveTo>
                    <a:lnTo>
                      <a:pt x="524" y="691"/>
                    </a:lnTo>
                    <a:lnTo>
                      <a:pt x="422" y="691"/>
                    </a:lnTo>
                    <a:lnTo>
                      <a:pt x="422" y="592"/>
                    </a:lnTo>
                    <a:lnTo>
                      <a:pt x="524" y="592"/>
                    </a:lnTo>
                    <a:lnTo>
                      <a:pt x="524" y="691"/>
                    </a:lnTo>
                    <a:close/>
                    <a:moveTo>
                      <a:pt x="524" y="559"/>
                    </a:moveTo>
                    <a:lnTo>
                      <a:pt x="524" y="559"/>
                    </a:lnTo>
                    <a:lnTo>
                      <a:pt x="422" y="559"/>
                    </a:lnTo>
                    <a:lnTo>
                      <a:pt x="422" y="460"/>
                    </a:lnTo>
                    <a:lnTo>
                      <a:pt x="524" y="460"/>
                    </a:lnTo>
                    <a:lnTo>
                      <a:pt x="524" y="559"/>
                    </a:lnTo>
                    <a:close/>
                    <a:moveTo>
                      <a:pt x="940" y="938"/>
                    </a:moveTo>
                    <a:lnTo>
                      <a:pt x="940" y="938"/>
                    </a:lnTo>
                    <a:lnTo>
                      <a:pt x="774" y="938"/>
                    </a:lnTo>
                    <a:lnTo>
                      <a:pt x="774" y="776"/>
                    </a:lnTo>
                    <a:lnTo>
                      <a:pt x="940" y="776"/>
                    </a:lnTo>
                    <a:lnTo>
                      <a:pt x="940" y="938"/>
                    </a:lnTo>
                    <a:close/>
                    <a:moveTo>
                      <a:pt x="940" y="723"/>
                    </a:moveTo>
                    <a:lnTo>
                      <a:pt x="940" y="723"/>
                    </a:lnTo>
                    <a:lnTo>
                      <a:pt x="774" y="723"/>
                    </a:lnTo>
                    <a:lnTo>
                      <a:pt x="774" y="561"/>
                    </a:lnTo>
                    <a:lnTo>
                      <a:pt x="940" y="561"/>
                    </a:lnTo>
                    <a:lnTo>
                      <a:pt x="940" y="723"/>
                    </a:lnTo>
                    <a:close/>
                    <a:moveTo>
                      <a:pt x="940" y="496"/>
                    </a:moveTo>
                    <a:lnTo>
                      <a:pt x="940" y="496"/>
                    </a:lnTo>
                    <a:lnTo>
                      <a:pt x="774" y="496"/>
                    </a:lnTo>
                    <a:lnTo>
                      <a:pt x="774" y="334"/>
                    </a:lnTo>
                    <a:lnTo>
                      <a:pt x="940" y="334"/>
                    </a:lnTo>
                    <a:lnTo>
                      <a:pt x="940" y="496"/>
                    </a:lnTo>
                    <a:close/>
                    <a:moveTo>
                      <a:pt x="940" y="281"/>
                    </a:moveTo>
                    <a:lnTo>
                      <a:pt x="940" y="281"/>
                    </a:lnTo>
                    <a:lnTo>
                      <a:pt x="774" y="281"/>
                    </a:lnTo>
                    <a:lnTo>
                      <a:pt x="774" y="119"/>
                    </a:lnTo>
                    <a:lnTo>
                      <a:pt x="940" y="119"/>
                    </a:lnTo>
                    <a:lnTo>
                      <a:pt x="940" y="281"/>
                    </a:lnTo>
                    <a:close/>
                    <a:moveTo>
                      <a:pt x="1163" y="938"/>
                    </a:moveTo>
                    <a:lnTo>
                      <a:pt x="1163" y="938"/>
                    </a:lnTo>
                    <a:lnTo>
                      <a:pt x="997" y="938"/>
                    </a:lnTo>
                    <a:lnTo>
                      <a:pt x="997" y="776"/>
                    </a:lnTo>
                    <a:lnTo>
                      <a:pt x="1163" y="776"/>
                    </a:lnTo>
                    <a:lnTo>
                      <a:pt x="1163" y="938"/>
                    </a:lnTo>
                    <a:close/>
                    <a:moveTo>
                      <a:pt x="1163" y="723"/>
                    </a:moveTo>
                    <a:lnTo>
                      <a:pt x="1163" y="723"/>
                    </a:lnTo>
                    <a:lnTo>
                      <a:pt x="997" y="723"/>
                    </a:lnTo>
                    <a:lnTo>
                      <a:pt x="997" y="561"/>
                    </a:lnTo>
                    <a:lnTo>
                      <a:pt x="1163" y="561"/>
                    </a:lnTo>
                    <a:lnTo>
                      <a:pt x="1163" y="723"/>
                    </a:lnTo>
                    <a:close/>
                    <a:moveTo>
                      <a:pt x="1163" y="496"/>
                    </a:moveTo>
                    <a:lnTo>
                      <a:pt x="1163" y="496"/>
                    </a:lnTo>
                    <a:lnTo>
                      <a:pt x="997" y="496"/>
                    </a:lnTo>
                    <a:lnTo>
                      <a:pt x="997" y="334"/>
                    </a:lnTo>
                    <a:lnTo>
                      <a:pt x="1163" y="334"/>
                    </a:lnTo>
                    <a:lnTo>
                      <a:pt x="1163" y="496"/>
                    </a:lnTo>
                    <a:close/>
                    <a:moveTo>
                      <a:pt x="1163" y="281"/>
                    </a:moveTo>
                    <a:lnTo>
                      <a:pt x="1163" y="281"/>
                    </a:lnTo>
                    <a:lnTo>
                      <a:pt x="997" y="281"/>
                    </a:lnTo>
                    <a:lnTo>
                      <a:pt x="997" y="119"/>
                    </a:lnTo>
                    <a:lnTo>
                      <a:pt x="1163" y="119"/>
                    </a:lnTo>
                    <a:lnTo>
                      <a:pt x="1163" y="281"/>
                    </a:lnTo>
                    <a:close/>
                    <a:moveTo>
                      <a:pt x="1463" y="950"/>
                    </a:moveTo>
                    <a:lnTo>
                      <a:pt x="1463" y="950"/>
                    </a:lnTo>
                    <a:lnTo>
                      <a:pt x="1361" y="950"/>
                    </a:lnTo>
                    <a:lnTo>
                      <a:pt x="1361" y="850"/>
                    </a:lnTo>
                    <a:lnTo>
                      <a:pt x="1463" y="850"/>
                    </a:lnTo>
                    <a:lnTo>
                      <a:pt x="1463" y="950"/>
                    </a:lnTo>
                    <a:close/>
                    <a:moveTo>
                      <a:pt x="1463" y="810"/>
                    </a:moveTo>
                    <a:lnTo>
                      <a:pt x="1463" y="810"/>
                    </a:lnTo>
                    <a:lnTo>
                      <a:pt x="1361" y="810"/>
                    </a:lnTo>
                    <a:lnTo>
                      <a:pt x="1361" y="711"/>
                    </a:lnTo>
                    <a:lnTo>
                      <a:pt x="1463" y="711"/>
                    </a:lnTo>
                    <a:lnTo>
                      <a:pt x="1463" y="810"/>
                    </a:lnTo>
                    <a:close/>
                    <a:moveTo>
                      <a:pt x="1463" y="679"/>
                    </a:moveTo>
                    <a:lnTo>
                      <a:pt x="1463" y="679"/>
                    </a:lnTo>
                    <a:lnTo>
                      <a:pt x="1361" y="679"/>
                    </a:lnTo>
                    <a:lnTo>
                      <a:pt x="1361" y="579"/>
                    </a:lnTo>
                    <a:lnTo>
                      <a:pt x="1463" y="579"/>
                    </a:lnTo>
                    <a:lnTo>
                      <a:pt x="1463" y="679"/>
                    </a:lnTo>
                    <a:close/>
                    <a:moveTo>
                      <a:pt x="1615" y="950"/>
                    </a:moveTo>
                    <a:lnTo>
                      <a:pt x="1615" y="950"/>
                    </a:lnTo>
                    <a:lnTo>
                      <a:pt x="1514" y="950"/>
                    </a:lnTo>
                    <a:lnTo>
                      <a:pt x="1514" y="850"/>
                    </a:lnTo>
                    <a:lnTo>
                      <a:pt x="1615" y="850"/>
                    </a:lnTo>
                    <a:lnTo>
                      <a:pt x="1615" y="950"/>
                    </a:lnTo>
                    <a:close/>
                    <a:moveTo>
                      <a:pt x="1615" y="810"/>
                    </a:moveTo>
                    <a:lnTo>
                      <a:pt x="1615" y="810"/>
                    </a:lnTo>
                    <a:lnTo>
                      <a:pt x="1514" y="810"/>
                    </a:lnTo>
                    <a:lnTo>
                      <a:pt x="1514" y="711"/>
                    </a:lnTo>
                    <a:lnTo>
                      <a:pt x="1615" y="711"/>
                    </a:lnTo>
                    <a:lnTo>
                      <a:pt x="1615" y="810"/>
                    </a:lnTo>
                    <a:close/>
                    <a:moveTo>
                      <a:pt x="1615" y="679"/>
                    </a:moveTo>
                    <a:lnTo>
                      <a:pt x="1615" y="679"/>
                    </a:lnTo>
                    <a:lnTo>
                      <a:pt x="1514" y="679"/>
                    </a:lnTo>
                    <a:lnTo>
                      <a:pt x="1514" y="579"/>
                    </a:lnTo>
                    <a:lnTo>
                      <a:pt x="1615" y="579"/>
                    </a:lnTo>
                    <a:lnTo>
                      <a:pt x="1615" y="6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75585" tIns="37793" rIns="75585" bIns="37793"/>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9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grpSp>
        <p:sp>
          <p:nvSpPr>
            <p:cNvPr id="29" name="Freeform 12"/>
            <p:cNvSpPr/>
            <p:nvPr/>
          </p:nvSpPr>
          <p:spPr bwMode="auto">
            <a:xfrm>
              <a:off x="8371" y="3841"/>
              <a:ext cx="760" cy="760"/>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202A36"/>
            </a:solidFill>
            <a:ln>
              <a:noFill/>
            </a:ln>
          </p:spPr>
          <p:txBody>
            <a:bodyPr lIns="75585" tIns="37793" rIns="75585" bIns="37793"/>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9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0" name="Freeform 13"/>
            <p:cNvSpPr/>
            <p:nvPr/>
          </p:nvSpPr>
          <p:spPr bwMode="auto">
            <a:xfrm>
              <a:off x="12691" y="3841"/>
              <a:ext cx="760" cy="760"/>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202A36"/>
            </a:solidFill>
            <a:ln>
              <a:noFill/>
            </a:ln>
          </p:spPr>
          <p:txBody>
            <a:bodyPr lIns="75585" tIns="37793" rIns="75585" bIns="37793"/>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49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5" name="TextBox 46"/>
            <p:cNvSpPr txBox="1"/>
            <p:nvPr/>
          </p:nvSpPr>
          <p:spPr>
            <a:xfrm>
              <a:off x="5458" y="5738"/>
              <a:ext cx="2165" cy="545"/>
            </a:xfrm>
            <a:prstGeom prst="rect">
              <a:avLst/>
            </a:prstGeom>
            <a:noFill/>
          </p:spPr>
          <p:txBody>
            <a:bodyPr>
              <a:spAutoFit/>
            </a:bodyPr>
            <a:lstStyle/>
            <a:p>
              <a:pPr marR="0" algn="ctr" defTabSz="914400" fontAlgn="auto">
                <a:buClrTx/>
                <a:buSzTx/>
                <a:buFont typeface="Arial" panose="020B0604020202020204" pitchFamily="34" charset="0"/>
                <a:buNone/>
                <a:defRPr/>
              </a:pPr>
              <a:r>
                <a:rPr kumimoji="0" lang="zh-CN" altLang="zh-CN" sz="1655" b="1" kern="1200" cap="none" spc="0" normalizeH="0" baseline="0" noProof="1">
                  <a:solidFill>
                    <a:srgbClr val="202A36"/>
                  </a:solidFill>
                  <a:latin typeface="微软雅黑" panose="020B0503020204020204" pitchFamily="34" charset="-122"/>
                  <a:ea typeface="微软雅黑" panose="020B0503020204020204" pitchFamily="34" charset="-122"/>
                  <a:cs typeface="+mn-cs"/>
                </a:rPr>
                <a:t>科学管理</a:t>
              </a:r>
              <a:endParaRPr kumimoji="0" lang="zh-CN" altLang="zh-CN" sz="1655" b="1" kern="1200" cap="none" spc="0" normalizeH="0" baseline="0" noProof="1">
                <a:solidFill>
                  <a:srgbClr val="202A36"/>
                </a:solidFill>
                <a:latin typeface="微软雅黑" panose="020B0503020204020204" pitchFamily="34" charset="-122"/>
                <a:ea typeface="微软雅黑" panose="020B0503020204020204" pitchFamily="34" charset="-122"/>
                <a:cs typeface="+mn-cs"/>
              </a:endParaRPr>
            </a:p>
          </p:txBody>
        </p:sp>
        <p:sp>
          <p:nvSpPr>
            <p:cNvPr id="36" name="TextBox 47"/>
            <p:cNvSpPr txBox="1"/>
            <p:nvPr/>
          </p:nvSpPr>
          <p:spPr>
            <a:xfrm>
              <a:off x="9686" y="5738"/>
              <a:ext cx="2165" cy="545"/>
            </a:xfrm>
            <a:prstGeom prst="rect">
              <a:avLst/>
            </a:prstGeom>
            <a:noFill/>
          </p:spPr>
          <p:txBody>
            <a:bodyPr>
              <a:spAutoFit/>
            </a:bodyPr>
            <a:lstStyle/>
            <a:p>
              <a:pPr marR="0" algn="ctr" defTabSz="914400" fontAlgn="auto">
                <a:buClrTx/>
                <a:buSzTx/>
                <a:buFont typeface="Arial" panose="020B0604020202020204" pitchFamily="34" charset="0"/>
                <a:buNone/>
                <a:defRPr/>
              </a:pPr>
              <a:r>
                <a:rPr kumimoji="0" lang="zh-CN" altLang="en-US" sz="1655" b="1" kern="1200" cap="none" spc="0" normalizeH="0" baseline="0" noProof="1">
                  <a:solidFill>
                    <a:srgbClr val="202A36"/>
                  </a:solidFill>
                  <a:latin typeface="微软雅黑" panose="020B0503020204020204" pitchFamily="34" charset="-122"/>
                  <a:ea typeface="微软雅黑" panose="020B0503020204020204" pitchFamily="34" charset="-122"/>
                  <a:cs typeface="+mn-cs"/>
                </a:rPr>
                <a:t>高效运转</a:t>
              </a:r>
              <a:endParaRPr kumimoji="0" lang="zh-CN" altLang="en-US" sz="1655" b="1" kern="1200" cap="none" spc="0" normalizeH="0" baseline="0" noProof="1">
                <a:solidFill>
                  <a:srgbClr val="202A36"/>
                </a:solidFill>
                <a:latin typeface="微软雅黑" panose="020B0503020204020204" pitchFamily="34" charset="-122"/>
                <a:ea typeface="微软雅黑" panose="020B0503020204020204" pitchFamily="34" charset="-122"/>
                <a:cs typeface="+mn-cs"/>
              </a:endParaRPr>
            </a:p>
          </p:txBody>
        </p:sp>
        <p:sp>
          <p:nvSpPr>
            <p:cNvPr id="37" name="TextBox 48"/>
            <p:cNvSpPr txBox="1"/>
            <p:nvPr/>
          </p:nvSpPr>
          <p:spPr>
            <a:xfrm>
              <a:off x="14121" y="5738"/>
              <a:ext cx="2168" cy="545"/>
            </a:xfrm>
            <a:prstGeom prst="rect">
              <a:avLst/>
            </a:prstGeom>
            <a:noFill/>
          </p:spPr>
          <p:txBody>
            <a:bodyPr>
              <a:spAutoFit/>
            </a:bodyPr>
            <a:lstStyle/>
            <a:p>
              <a:pPr marR="0" algn="ctr" defTabSz="914400" fontAlgn="auto">
                <a:buClrTx/>
                <a:buSzTx/>
                <a:buFont typeface="Arial" panose="020B0604020202020204" pitchFamily="34" charset="0"/>
                <a:buNone/>
                <a:defRPr/>
              </a:pPr>
              <a:r>
                <a:rPr kumimoji="0" lang="zh-CN" altLang="en-US" sz="1655" b="1" kern="1200" cap="none" spc="0" normalizeH="0" baseline="0" noProof="1">
                  <a:solidFill>
                    <a:srgbClr val="202A36"/>
                  </a:solidFill>
                  <a:latin typeface="微软雅黑" panose="020B0503020204020204" pitchFamily="34" charset="-122"/>
                  <a:ea typeface="微软雅黑" panose="020B0503020204020204" pitchFamily="34" charset="-122"/>
                  <a:cs typeface="+mn-cs"/>
                </a:rPr>
                <a:t>良性运营</a:t>
              </a:r>
              <a:endParaRPr kumimoji="0" lang="zh-CN" altLang="en-US" sz="1655" b="1" kern="1200" cap="none" spc="0" normalizeH="0" baseline="0" noProof="1">
                <a:solidFill>
                  <a:srgbClr val="202A36"/>
                </a:solidFill>
                <a:latin typeface="微软雅黑" panose="020B0503020204020204" pitchFamily="34" charset="-122"/>
                <a:ea typeface="微软雅黑" panose="020B0503020204020204" pitchFamily="34" charset="-122"/>
                <a:cs typeface="+mn-cs"/>
              </a:endParaRPr>
            </a:p>
          </p:txBody>
        </p:sp>
        <p:sp>
          <p:nvSpPr>
            <p:cNvPr id="2050" name="互联网"/>
            <p:cNvSpPr/>
            <p:nvPr/>
          </p:nvSpPr>
          <p:spPr bwMode="auto">
            <a:xfrm>
              <a:off x="5668" y="3394"/>
              <a:ext cx="1745" cy="1640"/>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2" name="人"/>
            <p:cNvSpPr/>
            <p:nvPr/>
          </p:nvSpPr>
          <p:spPr bwMode="auto">
            <a:xfrm>
              <a:off x="9973" y="3344"/>
              <a:ext cx="1688" cy="1689"/>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gr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35" presetClass="path" presetSubtype="0" accel="50000" decel="50000" fill="hold" nodeType="withEffect">
                                  <p:stCondLst>
                                    <p:cond delay="0"/>
                                  </p:stCondLst>
                                  <p:childTnLst>
                                    <p:animMotion origin="layout" path="M 1.04167E-6 -4.07407E-6 L 0.3668 0.15278 " pathEditMode="relative" rAng="0" ptsTypes="AA">
                                      <p:cBhvr>
                                        <p:cTn id="8" dur="500" spd="-99900" fill="hold"/>
                                        <p:tgtEl>
                                          <p:spTgt spid="33"/>
                                        </p:tgtEl>
                                        <p:attrNameLst>
                                          <p:attrName>ppt_x</p:attrName>
                                          <p:attrName>ppt_y</p:attrName>
                                        </p:attrNameLst>
                                      </p:cBhvr>
                                      <p:rCtr x="18300" y="7600"/>
                                    </p:animMotion>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35" presetClass="path" presetSubtype="0" accel="50000" decel="50000" fill="hold" nodeType="withEffect">
                                  <p:stCondLst>
                                    <p:cond delay="0"/>
                                  </p:stCondLst>
                                  <p:childTnLst>
                                    <p:animMotion origin="layout" path="M -2.70833E-6 -4.44444E-6 L -0.39492 -0.11018 " pathEditMode="relative" rAng="0" ptsTypes="AA">
                                      <p:cBhvr>
                                        <p:cTn id="12" dur="500" spd="-99900" fill="hold"/>
                                        <p:tgtEl>
                                          <p:spTgt spid="34"/>
                                        </p:tgtEl>
                                        <p:attrNameLst>
                                          <p:attrName>ppt_x</p:attrName>
                                          <p:attrName>ppt_y</p:attrName>
                                        </p:attrNameLst>
                                      </p:cBhvr>
                                      <p:rCtr x="-19700" y="-5500"/>
                                    </p:animMotion>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000000"/>
                                          </p:val>
                                        </p:tav>
                                        <p:tav tm="100000">
                                          <p:val>
                                            <p:strVal val="#ppt_w"/>
                                          </p:val>
                                        </p:tav>
                                      </p:tavLst>
                                    </p:anim>
                                    <p:anim calcmode="lin" valueType="num">
                                      <p:cBhvr>
                                        <p:cTn id="16" dur="500" fill="hold"/>
                                        <p:tgtEl>
                                          <p:spTgt spid="31"/>
                                        </p:tgtEl>
                                        <p:attrNameLst>
                                          <p:attrName>ppt_h</p:attrName>
                                        </p:attrNameLst>
                                      </p:cBhvr>
                                      <p:tavLst>
                                        <p:tav tm="0">
                                          <p:val>
                                            <p:fltVal val="0.000000"/>
                                          </p:val>
                                        </p:tav>
                                        <p:tav tm="100000">
                                          <p:val>
                                            <p:strVal val="#ppt_h"/>
                                          </p:val>
                                        </p:tav>
                                      </p:tavLst>
                                    </p:anim>
                                    <p:animEffect transition="in" filter="fade">
                                      <p:cBhvr>
                                        <p:cTn id="17" dur="500"/>
                                        <p:tgtEl>
                                          <p:spTgt spid="31"/>
                                        </p:tgtEl>
                                      </p:cBhvr>
                                    </p:animEffect>
                                  </p:childTnLst>
                                </p:cTn>
                              </p:par>
                            </p:childTnLst>
                          </p:cTn>
                        </p:par>
                        <p:par>
                          <p:cTn id="18" fill="hold">
                            <p:stCondLst>
                              <p:cond delay="0"/>
                            </p:stCondLst>
                            <p:childTnLst>
                              <p:par>
                                <p:cTn id="19" presetID="22" presetClass="entr" presetSubtype="1" fill="hold" nodeType="afterEffect">
                                  <p:stCondLst>
                                    <p:cond delay="0"/>
                                  </p:stCondLst>
                                  <p:childTnLst>
                                    <p:set>
                                      <p:cBhvr>
                                        <p:cTn id="20" dur="1" fill="hold">
                                          <p:stCondLst>
                                            <p:cond delay="0"/>
                                          </p:stCondLst>
                                        </p:cTn>
                                        <p:tgtEl>
                                          <p:spTgt spid="32">
                                            <p:txEl>
                                              <p:charRg st="0" end="99"/>
                                            </p:txEl>
                                          </p:spTgt>
                                        </p:tgtEl>
                                        <p:attrNameLst>
                                          <p:attrName>style.visibility</p:attrName>
                                        </p:attrNameLst>
                                      </p:cBhvr>
                                      <p:to>
                                        <p:strVal val="visible"/>
                                      </p:to>
                                    </p:set>
                                    <p:animEffect transition="in" filter="wipe(up)">
                                      <p:cBhvr>
                                        <p:cTn id="21" dur="500"/>
                                        <p:tgtEl>
                                          <p:spTgt spid="32">
                                            <p:txEl>
                                              <p:charRg st="0" end="99"/>
                                            </p:txEl>
                                          </p:spTgt>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32">
                                            <p:txEl>
                                              <p:charRg st="99" end="302"/>
                                            </p:txEl>
                                          </p:spTgt>
                                        </p:tgtEl>
                                        <p:attrNameLst>
                                          <p:attrName>style.visibility</p:attrName>
                                        </p:attrNameLst>
                                      </p:cBhvr>
                                      <p:to>
                                        <p:strVal val="visible"/>
                                      </p:to>
                                    </p:set>
                                    <p:animEffect transition="in" filter="wipe(up)">
                                      <p:cBhvr>
                                        <p:cTn id="25" dur="500"/>
                                        <p:tgtEl>
                                          <p:spTgt spid="32">
                                            <p:txEl>
                                              <p:charRg st="99" end="302"/>
                                            </p:txEl>
                                          </p:spTgt>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32">
                                            <p:txEl>
                                              <p:charRg st="302" end="462"/>
                                            </p:txEl>
                                          </p:spTgt>
                                        </p:tgtEl>
                                        <p:attrNameLst>
                                          <p:attrName>style.visibility</p:attrName>
                                        </p:attrNameLst>
                                      </p:cBhvr>
                                      <p:to>
                                        <p:strVal val="visible"/>
                                      </p:to>
                                    </p:set>
                                    <p:animEffect transition="in" filter="wipe(up)">
                                      <p:cBhvr>
                                        <p:cTn id="29" dur="500"/>
                                        <p:tgtEl>
                                          <p:spTgt spid="32">
                                            <p:txEl>
                                              <p:charRg st="302" end="462"/>
                                            </p:txEl>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a:spLocks noChangeArrowheads="1"/>
          </p:cNvSpPr>
          <p:nvPr/>
        </p:nvSpPr>
        <p:spPr bwMode="auto">
          <a:xfrm>
            <a:off x="2706688"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广州爱奇体育</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2" name="矩形 3"/>
          <p:cNvSpPr>
            <a:spLocks noChangeArrowheads="1"/>
          </p:cNvSpPr>
          <p:nvPr/>
        </p:nvSpPr>
        <p:spPr bwMode="auto">
          <a:xfrm>
            <a:off x="4564063" y="1789113"/>
            <a:ext cx="24336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rPr>
              <a:t>爱奇体育简介</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27651" name="文本框 2"/>
          <p:cNvSpPr txBox="1"/>
          <p:nvPr/>
        </p:nvSpPr>
        <p:spPr>
          <a:xfrm>
            <a:off x="3397250" y="2571750"/>
            <a:ext cx="5751513" cy="3414713"/>
          </a:xfrm>
          <a:prstGeom prst="rect">
            <a:avLst/>
          </a:prstGeom>
          <a:noFill/>
          <a:ln w="9525">
            <a:noFill/>
          </a:ln>
        </p:spPr>
        <p:txBody>
          <a:bodyPr anchor="t">
            <a:spAutoFit/>
          </a:bodyPr>
          <a:p>
            <a:r>
              <a:rPr lang="zh-CN" altLang="en-US" dirty="0">
                <a:latin typeface="Calibri" panose="020F0502020204030204" pitchFamily="34" charset="0"/>
                <a:ea typeface="宋体" panose="02010600030101010101" pitchFamily="2" charset="-122"/>
              </a:rPr>
              <a:t>广州爱奇体育有限公司（GuangZhouACTClub Corporation）成立于2012年，从属于爱奇体育产业集团，是集场馆投资、场地经营开发，场馆管理、赛事运营、体育培训等项目于一体的体育休闲产业整合服务商。</a:t>
            </a:r>
            <a:endParaRPr lang="zh-CN" altLang="en-US" dirty="0">
              <a:latin typeface="Calibri" panose="020F0502020204030204" pitchFamily="34" charset="0"/>
              <a:ea typeface="宋体" panose="02010600030101010101" pitchFamily="2" charset="-122"/>
            </a:endParaRPr>
          </a:p>
          <a:p>
            <a:endParaRPr lang="zh-CN" altLang="en-US" dirty="0">
              <a:latin typeface="Calibri" panose="020F0502020204030204" pitchFamily="34" charset="0"/>
              <a:ea typeface="宋体" panose="02010600030101010101" pitchFamily="2" charset="-122"/>
            </a:endParaRPr>
          </a:p>
          <a:p>
            <a:r>
              <a:rPr lang="zh-CN" altLang="en-US" dirty="0">
                <a:latin typeface="Calibri" panose="020F0502020204030204" pitchFamily="34" charset="0"/>
                <a:ea typeface="宋体" panose="02010600030101010101" pitchFamily="2" charset="-122"/>
              </a:rPr>
              <a:t>广州爱奇体育历经数年持续探索及专业运营管理积累，已发展为集体育场馆投资开发，体育产业经营管理为核心的综合性管理团队，具有丰富的场馆开发运营经验。目前已参与国内多家体育场馆的运营，范围从广东省全面辐射到湖南、湖北、四川等全国各地，拥有专业的运营团队和丰富的综合性体育场地资源，为广大的体育爱好者提供了优质的场馆服务和一流的运动体验。</a:t>
            </a:r>
            <a:endParaRPr lang="zh-CN" altLang="en-US" dirty="0">
              <a:latin typeface="Calibri" panose="020F0502020204030204" pitchFamily="34" charset="0"/>
              <a:ea typeface="宋体" panose="02010600030101010101" pitchFamily="2" charset="-122"/>
            </a:endParaRPr>
          </a:p>
        </p:txBody>
      </p:sp>
      <p:pic>
        <p:nvPicPr>
          <p:cNvPr id="27652" name="图片 3" descr="爱奇体育俱乐部LOGO"/>
          <p:cNvPicPr>
            <a:picLocks noChangeAspect="1"/>
          </p:cNvPicPr>
          <p:nvPr/>
        </p:nvPicPr>
        <p:blipFill>
          <a:blip r:embed="rId1"/>
          <a:stretch>
            <a:fillRect/>
          </a:stretch>
        </p:blipFill>
        <p:spPr>
          <a:xfrm>
            <a:off x="13196888" y="3441700"/>
            <a:ext cx="1236662" cy="419100"/>
          </a:xfrm>
          <a:prstGeom prst="rect">
            <a:avLst/>
          </a:prstGeom>
          <a:noFill/>
          <a:ln w="9525">
            <a:noFill/>
          </a:ln>
        </p:spPr>
      </p:pic>
      <p:pic>
        <p:nvPicPr>
          <p:cNvPr id="27653" name="图片 4" descr="爱奇体育俱乐部LOGO"/>
          <p:cNvPicPr>
            <a:picLocks noChangeAspect="1"/>
          </p:cNvPicPr>
          <p:nvPr/>
        </p:nvPicPr>
        <p:blipFill>
          <a:blip r:embed="rId1"/>
          <a:stretch>
            <a:fillRect/>
          </a:stretch>
        </p:blipFill>
        <p:spPr>
          <a:xfrm>
            <a:off x="13323888" y="3568700"/>
            <a:ext cx="1236662" cy="419100"/>
          </a:xfrm>
          <a:prstGeom prst="rect">
            <a:avLst/>
          </a:prstGeom>
          <a:noFill/>
          <a:ln w="9525">
            <a:noFill/>
          </a:ln>
        </p:spPr>
      </p:pic>
      <p:pic>
        <p:nvPicPr>
          <p:cNvPr id="27654" name="图片 5" descr="爱奇体育俱乐部LOGO"/>
          <p:cNvPicPr>
            <a:picLocks noChangeAspect="1"/>
          </p:cNvPicPr>
          <p:nvPr/>
        </p:nvPicPr>
        <p:blipFill>
          <a:blip r:embed="rId1"/>
          <a:stretch>
            <a:fillRect/>
          </a:stretch>
        </p:blipFill>
        <p:spPr>
          <a:xfrm>
            <a:off x="13450888" y="3695700"/>
            <a:ext cx="1236662" cy="419100"/>
          </a:xfrm>
          <a:prstGeom prst="rect">
            <a:avLst/>
          </a:prstGeom>
          <a:noFill/>
          <a:ln w="9525">
            <a:noFill/>
          </a:ln>
        </p:spPr>
      </p:pic>
      <p:pic>
        <p:nvPicPr>
          <p:cNvPr id="27655" name="图片 6"/>
          <p:cNvPicPr>
            <a:picLocks noChangeAspect="1"/>
          </p:cNvPicPr>
          <p:nvPr/>
        </p:nvPicPr>
        <p:blipFill>
          <a:blip r:embed="rId2"/>
          <a:stretch>
            <a:fillRect/>
          </a:stretch>
        </p:blipFill>
        <p:spPr>
          <a:xfrm>
            <a:off x="6889750" y="1789113"/>
            <a:ext cx="1238250" cy="420687"/>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a:spLocks noChangeArrowheads="1"/>
          </p:cNvSpPr>
          <p:nvPr/>
        </p:nvSpPr>
        <p:spPr bwMode="auto">
          <a:xfrm>
            <a:off x="2706688"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广州爱奇体育</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2" name="矩形 3"/>
          <p:cNvSpPr>
            <a:spLocks noChangeArrowheads="1"/>
          </p:cNvSpPr>
          <p:nvPr/>
        </p:nvSpPr>
        <p:spPr bwMode="auto">
          <a:xfrm>
            <a:off x="4564063" y="1789113"/>
            <a:ext cx="24336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rPr>
              <a:t>爱奇体育荣誉</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pic>
        <p:nvPicPr>
          <p:cNvPr id="29699" name="图片 3" descr="爱奇体育俱乐部LOGO"/>
          <p:cNvPicPr>
            <a:picLocks noChangeAspect="1"/>
          </p:cNvPicPr>
          <p:nvPr/>
        </p:nvPicPr>
        <p:blipFill>
          <a:blip r:embed="rId1"/>
          <a:stretch>
            <a:fillRect/>
          </a:stretch>
        </p:blipFill>
        <p:spPr>
          <a:xfrm>
            <a:off x="13196888" y="3441700"/>
            <a:ext cx="1236662" cy="419100"/>
          </a:xfrm>
          <a:prstGeom prst="rect">
            <a:avLst/>
          </a:prstGeom>
          <a:noFill/>
          <a:ln w="9525">
            <a:noFill/>
          </a:ln>
        </p:spPr>
      </p:pic>
      <p:pic>
        <p:nvPicPr>
          <p:cNvPr id="29700" name="图片 4" descr="爱奇体育俱乐部LOGO"/>
          <p:cNvPicPr>
            <a:picLocks noChangeAspect="1"/>
          </p:cNvPicPr>
          <p:nvPr/>
        </p:nvPicPr>
        <p:blipFill>
          <a:blip r:embed="rId1"/>
          <a:stretch>
            <a:fillRect/>
          </a:stretch>
        </p:blipFill>
        <p:spPr>
          <a:xfrm>
            <a:off x="13323888" y="3568700"/>
            <a:ext cx="1236662" cy="419100"/>
          </a:xfrm>
          <a:prstGeom prst="rect">
            <a:avLst/>
          </a:prstGeom>
          <a:noFill/>
          <a:ln w="9525">
            <a:noFill/>
          </a:ln>
        </p:spPr>
      </p:pic>
      <p:pic>
        <p:nvPicPr>
          <p:cNvPr id="29701" name="图片 5" descr="爱奇体育俱乐部LOGO"/>
          <p:cNvPicPr>
            <a:picLocks noChangeAspect="1"/>
          </p:cNvPicPr>
          <p:nvPr/>
        </p:nvPicPr>
        <p:blipFill>
          <a:blip r:embed="rId1"/>
          <a:stretch>
            <a:fillRect/>
          </a:stretch>
        </p:blipFill>
        <p:spPr>
          <a:xfrm>
            <a:off x="13450888" y="3695700"/>
            <a:ext cx="1236662" cy="419100"/>
          </a:xfrm>
          <a:prstGeom prst="rect">
            <a:avLst/>
          </a:prstGeom>
          <a:noFill/>
          <a:ln w="9525">
            <a:noFill/>
          </a:ln>
        </p:spPr>
      </p:pic>
      <p:pic>
        <p:nvPicPr>
          <p:cNvPr id="29702" name="图片 6"/>
          <p:cNvPicPr>
            <a:picLocks noChangeAspect="1"/>
          </p:cNvPicPr>
          <p:nvPr/>
        </p:nvPicPr>
        <p:blipFill>
          <a:blip r:embed="rId2"/>
          <a:stretch>
            <a:fillRect/>
          </a:stretch>
        </p:blipFill>
        <p:spPr>
          <a:xfrm>
            <a:off x="6889750" y="1789113"/>
            <a:ext cx="1238250" cy="420687"/>
          </a:xfrm>
          <a:prstGeom prst="rect">
            <a:avLst/>
          </a:prstGeom>
          <a:noFill/>
          <a:ln w="9525">
            <a:noFill/>
          </a:ln>
        </p:spPr>
      </p:pic>
      <p:pic>
        <p:nvPicPr>
          <p:cNvPr id="29703" name="图片 2" descr="国家体育产业示范单位"/>
          <p:cNvPicPr>
            <a:picLocks noChangeAspect="1"/>
          </p:cNvPicPr>
          <p:nvPr/>
        </p:nvPicPr>
        <p:blipFill>
          <a:blip r:embed="rId3"/>
          <a:stretch>
            <a:fillRect/>
          </a:stretch>
        </p:blipFill>
        <p:spPr>
          <a:xfrm>
            <a:off x="7097713" y="2874963"/>
            <a:ext cx="2627312" cy="1547812"/>
          </a:xfrm>
          <a:prstGeom prst="rect">
            <a:avLst/>
          </a:prstGeom>
          <a:noFill/>
          <a:ln w="9525">
            <a:noFill/>
          </a:ln>
        </p:spPr>
      </p:pic>
      <p:pic>
        <p:nvPicPr>
          <p:cNvPr id="29704" name="图片 3" descr="青协副会长"/>
          <p:cNvPicPr>
            <a:picLocks noChangeAspect="1"/>
          </p:cNvPicPr>
          <p:nvPr/>
        </p:nvPicPr>
        <p:blipFill>
          <a:blip r:embed="rId4"/>
          <a:stretch>
            <a:fillRect/>
          </a:stretch>
        </p:blipFill>
        <p:spPr>
          <a:xfrm>
            <a:off x="3635375" y="2874963"/>
            <a:ext cx="2328863" cy="1552575"/>
          </a:xfrm>
          <a:prstGeom prst="rect">
            <a:avLst/>
          </a:prstGeom>
          <a:noFill/>
          <a:ln w="9525">
            <a:noFill/>
          </a:ln>
        </p:spPr>
      </p:pic>
      <p:pic>
        <p:nvPicPr>
          <p:cNvPr id="29705" name="图片 4" descr="广州体育职业教育联盟理事单位"/>
          <p:cNvPicPr>
            <a:picLocks noChangeAspect="1"/>
          </p:cNvPicPr>
          <p:nvPr/>
        </p:nvPicPr>
        <p:blipFill>
          <a:blip r:embed="rId5"/>
          <a:stretch>
            <a:fillRect/>
          </a:stretch>
        </p:blipFill>
        <p:spPr>
          <a:xfrm>
            <a:off x="7097713" y="4814888"/>
            <a:ext cx="2627312" cy="1547812"/>
          </a:xfrm>
          <a:prstGeom prst="rect">
            <a:avLst/>
          </a:prstGeom>
          <a:noFill/>
          <a:ln w="9525">
            <a:noFill/>
          </a:ln>
        </p:spPr>
      </p:pic>
      <p:pic>
        <p:nvPicPr>
          <p:cNvPr id="29706" name="图片 5" descr="广州足协会员单位"/>
          <p:cNvPicPr>
            <a:picLocks noChangeAspect="1"/>
          </p:cNvPicPr>
          <p:nvPr/>
        </p:nvPicPr>
        <p:blipFill>
          <a:blip r:embed="rId6"/>
          <a:stretch>
            <a:fillRect/>
          </a:stretch>
        </p:blipFill>
        <p:spPr>
          <a:xfrm>
            <a:off x="3633788" y="4746625"/>
            <a:ext cx="2330450" cy="1616075"/>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a:spLocks noChangeArrowheads="1"/>
          </p:cNvSpPr>
          <p:nvPr/>
        </p:nvSpPr>
        <p:spPr bwMode="auto">
          <a:xfrm>
            <a:off x="2706688"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广州爱奇体育</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6" name="文本框 5"/>
          <p:cNvSpPr txBox="1"/>
          <p:nvPr/>
        </p:nvSpPr>
        <p:spPr>
          <a:xfrm>
            <a:off x="2706688" y="1714500"/>
            <a:ext cx="8662988" cy="3386138"/>
          </a:xfrm>
          <a:prstGeom prst="rect">
            <a:avLst/>
          </a:prstGeom>
          <a:noFill/>
        </p:spPr>
        <p:txBody>
          <a:bodyPr>
            <a:spAutoFit/>
          </a:bodyPr>
          <a:lstStyle/>
          <a:p>
            <a:pPr marR="0" defTabSz="914400">
              <a:lnSpc>
                <a:spcPct val="170000"/>
              </a:lnSpc>
              <a:buClrTx/>
              <a:buSzTx/>
              <a:buFont typeface="Arial" panose="020B0604020202020204" pitchFamily="34" charset="0"/>
              <a:buNone/>
              <a:defRPr/>
            </a:pPr>
            <a:r>
              <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rPr>
              <a:t>体育场馆设施运营原则：</a:t>
            </a:r>
            <a:endParaRPr kumimoji="0" lang="en-US" altLang="zh-CN" kern="1200" cap="none" spc="0" normalizeH="0" baseline="0" noProof="1">
              <a:latin typeface="微软雅黑" panose="020B0503020204020204" pitchFamily="34" charset="-122"/>
              <a:ea typeface="微软雅黑" panose="020B0503020204020204" pitchFamily="34" charset="-122"/>
              <a:cs typeface="+mn-cs"/>
            </a:endParaRPr>
          </a:p>
          <a:p>
            <a:pPr marR="0" defTabSz="914400">
              <a:lnSpc>
                <a:spcPct val="170000"/>
              </a:lnSpc>
              <a:buClrTx/>
              <a:buSzTx/>
              <a:buFont typeface="+mj-lt"/>
              <a:buNone/>
              <a:defRPr/>
            </a:pPr>
            <a:r>
              <a:rPr kumimoji="0" lang="en-US" altLang="zh-CN" kern="1200" cap="none" spc="0" normalizeH="0" baseline="0" noProof="1">
                <a:latin typeface="微软雅黑" panose="020B0503020204020204" pitchFamily="34" charset="-122"/>
                <a:ea typeface="微软雅黑" panose="020B0503020204020204" pitchFamily="34" charset="-122"/>
                <a:cs typeface="+mn-cs"/>
                <a:sym typeface="+mn-ea"/>
              </a:rPr>
              <a:t>1</a:t>
            </a:r>
            <a:r>
              <a:rPr kumimoji="0" lang="zh-CN" altLang="zh-CN" kern="1200" cap="none" spc="0" normalizeH="0" baseline="0" noProof="1">
                <a:latin typeface="微软雅黑" panose="020B0503020204020204" pitchFamily="34" charset="-122"/>
                <a:ea typeface="微软雅黑" panose="020B0503020204020204" pitchFamily="34" charset="-122"/>
                <a:cs typeface="+mn-cs"/>
                <a:sym typeface="+mn-ea"/>
              </a:rPr>
              <a:t>、</a:t>
            </a:r>
            <a:r>
              <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rPr>
              <a:t>规划</a:t>
            </a:r>
            <a:r>
              <a:rPr kumimoji="0" lang="en-US" altLang="zh-CN" kern="1200" cap="none" spc="0" normalizeH="0" baseline="0" noProof="1">
                <a:latin typeface="微软雅黑" panose="020B0503020204020204" pitchFamily="34" charset="-122"/>
                <a:ea typeface="微软雅黑" panose="020B0503020204020204" pitchFamily="34" charset="-122"/>
                <a:cs typeface="+mn-cs"/>
                <a:sym typeface="+mn-ea"/>
              </a:rPr>
              <a:t>-</a:t>
            </a:r>
            <a:r>
              <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rPr>
              <a:t>设计</a:t>
            </a:r>
            <a:r>
              <a:rPr kumimoji="0" lang="en-US" altLang="zh-CN" kern="1200" cap="none" spc="0" normalizeH="0" baseline="0" noProof="1">
                <a:latin typeface="微软雅黑" panose="020B0503020204020204" pitchFamily="34" charset="-122"/>
                <a:ea typeface="微软雅黑" panose="020B0503020204020204" pitchFamily="34" charset="-122"/>
                <a:cs typeface="+mn-cs"/>
                <a:sym typeface="+mn-ea"/>
              </a:rPr>
              <a:t>-</a:t>
            </a:r>
            <a:r>
              <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rPr>
              <a:t>建设</a:t>
            </a:r>
            <a:r>
              <a:rPr kumimoji="0" lang="en-US" altLang="zh-CN" kern="1200" cap="none" spc="0" normalizeH="0" baseline="0" noProof="1">
                <a:latin typeface="微软雅黑" panose="020B0503020204020204" pitchFamily="34" charset="-122"/>
                <a:ea typeface="微软雅黑" panose="020B0503020204020204" pitchFamily="34" charset="-122"/>
                <a:cs typeface="+mn-cs"/>
                <a:sym typeface="+mn-ea"/>
              </a:rPr>
              <a:t>-</a:t>
            </a:r>
            <a:r>
              <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rPr>
              <a:t>运营一体化</a:t>
            </a:r>
            <a:endParaRPr kumimoji="0" lang="en-US" altLang="zh-CN" kern="1200" cap="none" spc="0" normalizeH="0" baseline="0" noProof="1">
              <a:latin typeface="微软雅黑" panose="020B0503020204020204" pitchFamily="34" charset="-122"/>
              <a:ea typeface="微软雅黑" panose="020B0503020204020204" pitchFamily="34" charset="-122"/>
              <a:cs typeface="+mn-cs"/>
            </a:endParaRPr>
          </a:p>
          <a:p>
            <a:pPr marR="0" defTabSz="914400">
              <a:lnSpc>
                <a:spcPct val="170000"/>
              </a:lnSpc>
              <a:buClrTx/>
              <a:buSzTx/>
              <a:buFont typeface="+mj-lt"/>
              <a:buNone/>
              <a:defRPr/>
            </a:pPr>
            <a:r>
              <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rPr>
              <a:t>     必须在场馆设计前期以运营为主进行设计，赛事设施尽可能采用临时设施解决；</a:t>
            </a:r>
            <a:endPar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endParaRPr>
          </a:p>
          <a:p>
            <a:pPr marR="0" defTabSz="914400">
              <a:lnSpc>
                <a:spcPct val="170000"/>
              </a:lnSpc>
              <a:buClrTx/>
              <a:buSzTx/>
              <a:buFont typeface="+mj-lt"/>
              <a:buNone/>
              <a:defRPr/>
            </a:pPr>
            <a:r>
              <a:rPr kumimoji="0" lang="en-US" altLang="zh-CN" kern="1200" cap="none" spc="0" normalizeH="0" baseline="0" noProof="1">
                <a:latin typeface="微软雅黑" panose="020B0503020204020204" pitchFamily="34" charset="-122"/>
                <a:ea typeface="微软雅黑" panose="020B0503020204020204" pitchFamily="34" charset="-122"/>
                <a:cs typeface="+mn-cs"/>
                <a:sym typeface="+mn-ea"/>
              </a:rPr>
              <a:t>2</a:t>
            </a:r>
            <a:r>
              <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rPr>
              <a:t>、规划设计要为建设和运营服务，为城市服务，为体育消费者服务；</a:t>
            </a:r>
            <a:endPar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endParaRPr>
          </a:p>
          <a:p>
            <a:pPr marR="0" defTabSz="914400">
              <a:lnSpc>
                <a:spcPct val="170000"/>
              </a:lnSpc>
              <a:buClrTx/>
              <a:buSzTx/>
              <a:buFont typeface="Arial" panose="020B0604020202020204" pitchFamily="34" charset="0"/>
              <a:buNone/>
              <a:defRPr/>
            </a:pPr>
            <a:r>
              <a:rPr kumimoji="0" lang="en-US" altLang="zh-CN" kern="1200" cap="none" spc="0" normalizeH="0" baseline="0" noProof="1">
                <a:latin typeface="微软雅黑" panose="020B0503020204020204" pitchFamily="34" charset="-122"/>
                <a:ea typeface="微软雅黑" panose="020B0503020204020204" pitchFamily="34" charset="-122"/>
                <a:cs typeface="+mn-cs"/>
                <a:sym typeface="+mn-ea"/>
              </a:rPr>
              <a:t>3</a:t>
            </a:r>
            <a:r>
              <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rPr>
              <a:t>、体商结合、体商互动，抓住体育核心，深度挖掘商业价值，让体育功能与   </a:t>
            </a:r>
            <a:endPar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endParaRPr>
          </a:p>
          <a:p>
            <a:pPr marR="0" defTabSz="914400">
              <a:lnSpc>
                <a:spcPct val="170000"/>
              </a:lnSpc>
              <a:buClrTx/>
              <a:buSzTx/>
              <a:buFont typeface="Arial" panose="020B0604020202020204" pitchFamily="34" charset="0"/>
              <a:buNone/>
              <a:defRPr/>
            </a:pPr>
            <a:r>
              <a:rPr kumimoji="0" lang="zh-CN" altLang="en-US" kern="1200" cap="none" spc="0" normalizeH="0" baseline="0" noProof="1">
                <a:latin typeface="微软雅黑" panose="020B0503020204020204" pitchFamily="34" charset="-122"/>
                <a:ea typeface="微软雅黑" panose="020B0503020204020204" pitchFamily="34" charset="-122"/>
                <a:cs typeface="+mn-cs"/>
                <a:sym typeface="+mn-ea"/>
              </a:rPr>
              <a:t>    商业功能相互促进，相互带动。</a:t>
            </a:r>
            <a:endParaRPr kumimoji="0" lang="zh-CN" altLang="en-US" kern="1200" cap="none" spc="0" normalizeH="0" baseline="0" noProof="1">
              <a:latin typeface="Calibri" panose="020F0502020204030204" pitchFamily="34" charset="0"/>
              <a:ea typeface="宋体" panose="02010600030101010101" pitchFamily="2" charset="-122"/>
              <a:cs typeface="+mn-cs"/>
            </a:endParaRPr>
          </a:p>
          <a:p>
            <a:pPr marL="342900" marR="0" indent="-342900" defTabSz="914400">
              <a:lnSpc>
                <a:spcPct val="170000"/>
              </a:lnSpc>
              <a:buClrTx/>
              <a:buSzTx/>
              <a:buFont typeface="+mj-lt"/>
              <a:buAutoNum type="arabicPeriod"/>
              <a:defRPr/>
            </a:pPr>
            <a:endParaRPr kumimoji="0" lang="zh-CN" altLang="en-US" kern="1200" cap="none" spc="0" normalizeH="0" baseline="0" noProof="1">
              <a:latin typeface="Calibri" panose="020F0502020204030204" pitchFamily="34" charset="0"/>
              <a:ea typeface="宋体" panose="02010600030101010101" pitchFamily="2" charset="-122"/>
              <a:cs typeface="+mn-cs"/>
            </a:endParaRPr>
          </a:p>
        </p:txBody>
      </p:sp>
      <p:pic>
        <p:nvPicPr>
          <p:cNvPr id="31747" name="图片 6"/>
          <p:cNvPicPr>
            <a:picLocks noChangeAspect="1"/>
          </p:cNvPicPr>
          <p:nvPr/>
        </p:nvPicPr>
        <p:blipFill>
          <a:blip r:embed="rId1"/>
          <a:srcRect b="7611"/>
          <a:stretch>
            <a:fillRect/>
          </a:stretch>
        </p:blipFill>
        <p:spPr>
          <a:xfrm>
            <a:off x="6567488" y="4425950"/>
            <a:ext cx="3808412" cy="2235200"/>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2" name="矩形 3"/>
          <p:cNvSpPr>
            <a:spLocks noChangeArrowheads="1"/>
          </p:cNvSpPr>
          <p:nvPr/>
        </p:nvSpPr>
        <p:spPr bwMode="auto">
          <a:xfrm>
            <a:off x="2706688" y="515938"/>
            <a:ext cx="24225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2000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广州爱奇体育</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2" name="矩形 3"/>
          <p:cNvSpPr>
            <a:spLocks noChangeArrowheads="1"/>
          </p:cNvSpPr>
          <p:nvPr/>
        </p:nvSpPr>
        <p:spPr bwMode="auto">
          <a:xfrm>
            <a:off x="2706688" y="1789113"/>
            <a:ext cx="1682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rPr>
              <a:t>运营经验</a:t>
            </a:r>
            <a:endParaRPr kumimoji="0" lang="zh-CN" altLang="en-US" sz="2935" b="1" i="0" u="none" strike="noStrike" kern="1200" cap="none" spc="0" normalizeH="0" baseline="0" noProof="1">
              <a:ln>
                <a:noFill/>
              </a:ln>
              <a:solidFill>
                <a:srgbClr val="202A36"/>
              </a:solidFill>
              <a:effectLst/>
              <a:uLnTx/>
              <a:uFillTx/>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33795" name="TextBox 20"/>
          <p:cNvSpPr/>
          <p:nvPr/>
        </p:nvSpPr>
        <p:spPr>
          <a:xfrm>
            <a:off x="2247900" y="2738438"/>
            <a:ext cx="5103813" cy="492125"/>
          </a:xfrm>
          <a:prstGeom prst="rect">
            <a:avLst/>
          </a:prstGeom>
          <a:noFill/>
          <a:ln w="9525">
            <a:noFill/>
          </a:ln>
        </p:spPr>
        <p:txBody>
          <a:bodyPr anchor="t">
            <a:spAutoFit/>
          </a:bodyPr>
          <a:p>
            <a:pPr marL="342900" indent="-342900">
              <a:lnSpc>
                <a:spcPct val="130000"/>
              </a:lnSpc>
              <a:buFont typeface="Wingdings" panose="05000000000000000000" pitchFamily="2" charset="2"/>
              <a:buChar char=""/>
            </a:pPr>
            <a:r>
              <a:rPr lang="zh-CN" altLang="en-US" sz="2000" dirty="0">
                <a:solidFill>
                  <a:srgbClr val="14171B"/>
                </a:solidFill>
                <a:latin typeface="微软雅黑" panose="020B0503020204020204" pitchFamily="34" charset="-122"/>
                <a:ea typeface="微软雅黑" panose="020B0503020204020204" pitchFamily="34" charset="-122"/>
                <a:sym typeface="华康俪金黑W8(P)" pitchFamily="34" charset="-122"/>
              </a:rPr>
              <a:t>坚持文体功能和部分商业功能相结合</a:t>
            </a:r>
            <a:endParaRPr lang="zh-CN" altLang="en-US" sz="2000" dirty="0">
              <a:solidFill>
                <a:srgbClr val="14171B"/>
              </a:solidFill>
              <a:latin typeface="微软雅黑" panose="020B0503020204020204" pitchFamily="34" charset="-122"/>
              <a:ea typeface="微软雅黑" panose="020B0503020204020204" pitchFamily="34" charset="-122"/>
              <a:sym typeface="华康俪金黑W8(P)" pitchFamily="34" charset="-122"/>
            </a:endParaRPr>
          </a:p>
        </p:txBody>
      </p:sp>
      <p:sp>
        <p:nvSpPr>
          <p:cNvPr id="33796" name="文本框 6"/>
          <p:cNvSpPr txBox="1"/>
          <p:nvPr/>
        </p:nvSpPr>
        <p:spPr>
          <a:xfrm>
            <a:off x="2566988" y="3470275"/>
            <a:ext cx="4784725" cy="2028825"/>
          </a:xfrm>
          <a:prstGeom prst="rect">
            <a:avLst/>
          </a:prstGeom>
          <a:noFill/>
          <a:ln w="9525">
            <a:noFill/>
          </a:ln>
        </p:spPr>
        <p:txBody>
          <a:bodyPr anchor="t">
            <a:spAutoFit/>
          </a:bodyPr>
          <a:p>
            <a:r>
              <a:rPr lang="zh-CN" altLang="en-US" dirty="0">
                <a:latin typeface="微软雅黑" panose="020B0503020204020204" pitchFamily="34" charset="-122"/>
                <a:ea typeface="微软雅黑" panose="020B0503020204020204" pitchFamily="34" charset="-122"/>
              </a:rPr>
              <a:t>大型文化体育场馆设施建成后后期维修维护及运营费用巨大，造成了巨大的财政负担，为了更好的发展文化体育事业，在文体场馆设施的后期运营过程中需实现“以文体为主，多样化发展”的理念，通过合理的商业活动及商业布局尽早实现文体场馆设施后期运营的收支平衡，减小财政压力，提高场馆设施的自身生命力。</a:t>
            </a:r>
            <a:endParaRPr lang="zh-CN" altLang="en-US" dirty="0">
              <a:latin typeface="微软雅黑" panose="020B0503020204020204" pitchFamily="34" charset="-122"/>
              <a:ea typeface="微软雅黑" panose="020B0503020204020204" pitchFamily="34" charset="-122"/>
            </a:endParaRPr>
          </a:p>
        </p:txBody>
      </p:sp>
      <p:pic>
        <p:nvPicPr>
          <p:cNvPr id="33797" name="Picture 6"/>
          <p:cNvPicPr>
            <a:picLocks noChangeAspect="1"/>
          </p:cNvPicPr>
          <p:nvPr/>
        </p:nvPicPr>
        <p:blipFill>
          <a:blip r:embed="rId1"/>
          <a:stretch>
            <a:fillRect/>
          </a:stretch>
        </p:blipFill>
        <p:spPr>
          <a:xfrm>
            <a:off x="7637463" y="2933700"/>
            <a:ext cx="3979862" cy="2271713"/>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theme/theme1.xml><?xml version="1.0" encoding="utf-8"?>
<a:theme xmlns:a="http://schemas.openxmlformats.org/drawingml/2006/main" name="Office 主题">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4571</Words>
  <Application>WPS 演示</Application>
  <PresentationFormat>自定义</PresentationFormat>
  <Paragraphs>334</Paragraphs>
  <Slides>28</Slides>
  <Notes>30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28</vt:i4>
      </vt:variant>
    </vt:vector>
  </HeadingPairs>
  <TitlesOfParts>
    <vt:vector size="44" baseType="lpstr">
      <vt:lpstr>Arial</vt:lpstr>
      <vt:lpstr>宋体</vt:lpstr>
      <vt:lpstr>Wingdings</vt:lpstr>
      <vt:lpstr>Calibri</vt:lpstr>
      <vt:lpstr>Calibri Light</vt:lpstr>
      <vt:lpstr>微软雅黑</vt:lpstr>
      <vt:lpstr>+mn-ea</vt:lpstr>
      <vt:lpstr>Arial Unicode MS</vt:lpstr>
      <vt:lpstr>Impact</vt:lpstr>
      <vt:lpstr>华康俪金黑W8(P)</vt:lpstr>
      <vt:lpstr>+mj-lt</vt:lpstr>
      <vt:lpstr>Microsoft JhengHei</vt:lpstr>
      <vt:lpstr>Segoe Print</vt:lpstr>
      <vt:lpstr>黑体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Lizzy</dc:creator>
  <cp:lastModifiedBy>apple-pc</cp:lastModifiedBy>
  <cp:revision>573</cp:revision>
  <dcterms:created xsi:type="dcterms:W3CDTF">2014-06-18T03:33:00Z</dcterms:created>
  <dcterms:modified xsi:type="dcterms:W3CDTF">2017-10-16T05:40:37Z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