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3"/>
    <p:sldId id="291" r:id="rId4"/>
    <p:sldId id="292" r:id="rId5"/>
    <p:sldId id="293" r:id="rId6"/>
    <p:sldId id="297" r:id="rId7"/>
    <p:sldId id="296" r:id="rId8"/>
    <p:sldId id="295" r:id="rId9"/>
    <p:sldId id="294" r:id="rId10"/>
    <p:sldId id="298" r:id="rId11"/>
    <p:sldId id="304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FF33"/>
    <a:srgbClr val="CC0000"/>
    <a:srgbClr val="990000"/>
    <a:srgbClr val="000000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0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2049"/>
          <p:cNvSpPr/>
          <p:nvPr/>
        </p:nvSpPr>
        <p:spPr>
          <a:xfrm>
            <a:off x="73152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组合 2055"/>
          <p:cNvGrpSpPr/>
          <p:nvPr/>
        </p:nvGrpSpPr>
        <p:grpSpPr bwMode="auto">
          <a:xfrm>
            <a:off x="7493000" y="2992438"/>
            <a:ext cx="1338263" cy="2189162"/>
            <a:chOff x="0" y="0"/>
            <a:chExt cx="843" cy="1379"/>
          </a:xfrm>
        </p:grpSpPr>
        <p:sp>
          <p:nvSpPr>
            <p:cNvPr id="6" name="椭圆 2056"/>
            <p:cNvSpPr/>
            <p:nvPr/>
          </p:nvSpPr>
          <p:spPr>
            <a:xfrm>
              <a:off x="0" y="0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椭圆 2057"/>
            <p:cNvSpPr/>
            <p:nvPr/>
          </p:nvSpPr>
          <p:spPr>
            <a:xfrm>
              <a:off x="179" y="0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" name="椭圆 2058"/>
            <p:cNvSpPr/>
            <p:nvPr/>
          </p:nvSpPr>
          <p:spPr>
            <a:xfrm>
              <a:off x="358" y="0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椭圆 2059"/>
            <p:cNvSpPr/>
            <p:nvPr/>
          </p:nvSpPr>
          <p:spPr>
            <a:xfrm>
              <a:off x="0" y="179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椭圆 2060"/>
            <p:cNvSpPr/>
            <p:nvPr/>
          </p:nvSpPr>
          <p:spPr>
            <a:xfrm>
              <a:off x="179" y="179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椭圆 2061"/>
            <p:cNvSpPr/>
            <p:nvPr/>
          </p:nvSpPr>
          <p:spPr>
            <a:xfrm>
              <a:off x="358" y="179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椭圆 2062"/>
            <p:cNvSpPr/>
            <p:nvPr/>
          </p:nvSpPr>
          <p:spPr>
            <a:xfrm>
              <a:off x="537" y="1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椭圆 2063"/>
            <p:cNvSpPr/>
            <p:nvPr/>
          </p:nvSpPr>
          <p:spPr>
            <a:xfrm>
              <a:off x="0" y="358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" name="椭圆 2064"/>
            <p:cNvSpPr/>
            <p:nvPr/>
          </p:nvSpPr>
          <p:spPr>
            <a:xfrm>
              <a:off x="179" y="358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2065"/>
            <p:cNvSpPr/>
            <p:nvPr/>
          </p:nvSpPr>
          <p:spPr>
            <a:xfrm>
              <a:off x="358" y="358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" name="椭圆 2066"/>
            <p:cNvSpPr/>
            <p:nvPr/>
          </p:nvSpPr>
          <p:spPr>
            <a:xfrm>
              <a:off x="537" y="358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椭圆 2067"/>
            <p:cNvSpPr/>
            <p:nvPr/>
          </p:nvSpPr>
          <p:spPr>
            <a:xfrm>
              <a:off x="716" y="3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椭圆 2068"/>
            <p:cNvSpPr/>
            <p:nvPr/>
          </p:nvSpPr>
          <p:spPr>
            <a:xfrm>
              <a:off x="0" y="536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椭圆 2069"/>
            <p:cNvSpPr/>
            <p:nvPr/>
          </p:nvSpPr>
          <p:spPr>
            <a:xfrm>
              <a:off x="179" y="536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" name="椭圆 2070"/>
            <p:cNvSpPr/>
            <p:nvPr/>
          </p:nvSpPr>
          <p:spPr>
            <a:xfrm>
              <a:off x="358" y="536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" name="椭圆 2071"/>
            <p:cNvSpPr/>
            <p:nvPr/>
          </p:nvSpPr>
          <p:spPr>
            <a:xfrm>
              <a:off x="537" y="536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椭圆 2072"/>
            <p:cNvSpPr/>
            <p:nvPr/>
          </p:nvSpPr>
          <p:spPr>
            <a:xfrm>
              <a:off x="0" y="715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" name="椭圆 2073"/>
            <p:cNvSpPr/>
            <p:nvPr/>
          </p:nvSpPr>
          <p:spPr>
            <a:xfrm>
              <a:off x="179" y="715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椭圆 2074"/>
            <p:cNvSpPr/>
            <p:nvPr/>
          </p:nvSpPr>
          <p:spPr>
            <a:xfrm>
              <a:off x="358" y="715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椭圆 2075"/>
            <p:cNvSpPr/>
            <p:nvPr/>
          </p:nvSpPr>
          <p:spPr>
            <a:xfrm>
              <a:off x="537" y="715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椭圆 2076"/>
            <p:cNvSpPr/>
            <p:nvPr/>
          </p:nvSpPr>
          <p:spPr>
            <a:xfrm>
              <a:off x="716" y="715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" name="椭圆 2077"/>
            <p:cNvSpPr/>
            <p:nvPr/>
          </p:nvSpPr>
          <p:spPr>
            <a:xfrm>
              <a:off x="0" y="89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椭圆 2078"/>
            <p:cNvSpPr/>
            <p:nvPr/>
          </p:nvSpPr>
          <p:spPr>
            <a:xfrm>
              <a:off x="179" y="894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" name="椭圆 2079"/>
            <p:cNvSpPr/>
            <p:nvPr/>
          </p:nvSpPr>
          <p:spPr>
            <a:xfrm>
              <a:off x="358" y="894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" name="椭圆 2080"/>
            <p:cNvSpPr/>
            <p:nvPr/>
          </p:nvSpPr>
          <p:spPr>
            <a:xfrm>
              <a:off x="537" y="894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" name="椭圆 2081"/>
            <p:cNvSpPr/>
            <p:nvPr/>
          </p:nvSpPr>
          <p:spPr>
            <a:xfrm>
              <a:off x="0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" name="椭圆 2082"/>
            <p:cNvSpPr/>
            <p:nvPr/>
          </p:nvSpPr>
          <p:spPr>
            <a:xfrm>
              <a:off x="179" y="107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" name="椭圆 2083"/>
            <p:cNvSpPr/>
            <p:nvPr/>
          </p:nvSpPr>
          <p:spPr>
            <a:xfrm>
              <a:off x="358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" name="椭圆 2084"/>
            <p:cNvSpPr/>
            <p:nvPr/>
          </p:nvSpPr>
          <p:spPr>
            <a:xfrm>
              <a:off x="537" y="1073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5" name="椭圆 2085"/>
            <p:cNvSpPr/>
            <p:nvPr/>
          </p:nvSpPr>
          <p:spPr>
            <a:xfrm>
              <a:off x="179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" name="椭圆 2086"/>
            <p:cNvSpPr/>
            <p:nvPr/>
          </p:nvSpPr>
          <p:spPr>
            <a:xfrm>
              <a:off x="537" y="1252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" name="直接连接符 2087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r">
              <a:defRPr sz="4800"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>
              <a:buNone/>
              <a:defRPr sz="3200" kern="1200"/>
            </a:lvl1pPr>
            <a:lvl2pPr marL="344805" lvl="1" indent="-344805" algn="ctr">
              <a:buNone/>
              <a:defRPr sz="3200" kern="1200"/>
            </a:lvl2pPr>
            <a:lvl3pPr marL="694055" lvl="2" indent="-694055" algn="ctr">
              <a:buNone/>
              <a:defRPr sz="3200" kern="1200"/>
            </a:lvl3pPr>
            <a:lvl4pPr marL="989330" lvl="3" indent="-989330" algn="ctr">
              <a:buNone/>
              <a:defRPr sz="3200" kern="1200"/>
            </a:lvl4pPr>
            <a:lvl5pPr marL="1282700" lvl="4" indent="-1282700" algn="ctr">
              <a:buNone/>
              <a:defRPr sz="3200"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38" name="日期占位符 2052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9" name="页脚占位符 2053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灯片编号占位符 205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85FE98A5-D265-416F-A82E-64EEFD5F8E07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8ADE-684B-4356-9F92-F94F41A3AFE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52930" cy="600868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8303-7601-4C47-8A10-BDE151EB9FB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5FB6-F46B-45D5-A26F-B27C6DE9B8C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250C-32A6-4C6C-BF5F-DE3DBBDDF61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E271-2861-4FBF-9FE9-4C503387F18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86EC-6DB4-4F98-AD2F-1CC08EA465E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2504" cy="44116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719263"/>
            <a:ext cx="4032504" cy="44116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029F-00FE-4ACF-AD8E-627A93A1F0F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686A-9F47-4248-9DEC-7F960BB6E31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3F75-3726-4F76-A533-196030F0C61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BB11-CFD0-4AB9-AF7A-37FCD4AE2CE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CDB3-634A-4D66-A0F8-522F2D76D7F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D7FF-20E5-456A-B4E3-0A1EE46FD52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直接连接符 1025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7" name="标题 1026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8" name="文本占位符 1027"/>
          <p:cNvSpPr>
            <a:spLocks noGrp="1"/>
          </p:cNvSpPr>
          <p:nvPr>
            <p:ph type="body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BBD1090B-4AC9-4EF0-9B47-612420C61E0A}" type="slidenum">
              <a:rPr lang="en-US"/>
            </a:fld>
            <a:endParaRPr lang="en-US"/>
          </a:p>
        </p:txBody>
      </p:sp>
      <p:grpSp>
        <p:nvGrpSpPr>
          <p:cNvPr id="1032" name="组合 1031"/>
          <p:cNvGrpSpPr/>
          <p:nvPr/>
        </p:nvGrpSpPr>
        <p:grpSpPr bwMode="auto">
          <a:xfrm>
            <a:off x="8153400" y="152400"/>
            <a:ext cx="792163" cy="1295400"/>
            <a:chOff x="0" y="0"/>
            <a:chExt cx="528" cy="864"/>
          </a:xfrm>
        </p:grpSpPr>
        <p:sp>
          <p:nvSpPr>
            <p:cNvPr id="1033" name="椭圆 1032"/>
            <p:cNvSpPr/>
            <p:nvPr/>
          </p:nvSpPr>
          <p:spPr>
            <a:xfrm>
              <a:off x="0" y="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4" name="椭圆 1033"/>
            <p:cNvSpPr/>
            <p:nvPr/>
          </p:nvSpPr>
          <p:spPr>
            <a:xfrm>
              <a:off x="112" y="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5" name="椭圆 1034"/>
            <p:cNvSpPr/>
            <p:nvPr/>
          </p:nvSpPr>
          <p:spPr>
            <a:xfrm>
              <a:off x="224" y="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6" name="椭圆 1035"/>
            <p:cNvSpPr/>
            <p:nvPr/>
          </p:nvSpPr>
          <p:spPr>
            <a:xfrm>
              <a:off x="0" y="11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7" name="椭圆 1036"/>
            <p:cNvSpPr/>
            <p:nvPr/>
          </p:nvSpPr>
          <p:spPr>
            <a:xfrm>
              <a:off x="112" y="11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8" name="椭圆 1037"/>
            <p:cNvSpPr/>
            <p:nvPr/>
          </p:nvSpPr>
          <p:spPr>
            <a:xfrm>
              <a:off x="224" y="11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9" name="椭圆 1038"/>
            <p:cNvSpPr/>
            <p:nvPr/>
          </p:nvSpPr>
          <p:spPr>
            <a:xfrm>
              <a:off x="336" y="11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0" name="椭圆 1039"/>
            <p:cNvSpPr/>
            <p:nvPr/>
          </p:nvSpPr>
          <p:spPr>
            <a:xfrm>
              <a:off x="0" y="22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1" name="椭圆 1040"/>
            <p:cNvSpPr/>
            <p:nvPr/>
          </p:nvSpPr>
          <p:spPr>
            <a:xfrm>
              <a:off x="112" y="22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2" name="椭圆 1041"/>
            <p:cNvSpPr/>
            <p:nvPr/>
          </p:nvSpPr>
          <p:spPr>
            <a:xfrm>
              <a:off x="224" y="22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3" name="椭圆 1042"/>
            <p:cNvSpPr/>
            <p:nvPr/>
          </p:nvSpPr>
          <p:spPr>
            <a:xfrm>
              <a:off x="336" y="22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4" name="椭圆 1043"/>
            <p:cNvSpPr/>
            <p:nvPr/>
          </p:nvSpPr>
          <p:spPr>
            <a:xfrm>
              <a:off x="448" y="22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5" name="椭圆 1044"/>
            <p:cNvSpPr/>
            <p:nvPr/>
          </p:nvSpPr>
          <p:spPr>
            <a:xfrm>
              <a:off x="0" y="33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6" name="椭圆 1045"/>
            <p:cNvSpPr/>
            <p:nvPr/>
          </p:nvSpPr>
          <p:spPr>
            <a:xfrm>
              <a:off x="112" y="33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7" name="椭圆 1046"/>
            <p:cNvSpPr/>
            <p:nvPr/>
          </p:nvSpPr>
          <p:spPr>
            <a:xfrm>
              <a:off x="224" y="33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8" name="椭圆 1047"/>
            <p:cNvSpPr/>
            <p:nvPr/>
          </p:nvSpPr>
          <p:spPr>
            <a:xfrm>
              <a:off x="336" y="33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9" name="椭圆 1048"/>
            <p:cNvSpPr/>
            <p:nvPr/>
          </p:nvSpPr>
          <p:spPr>
            <a:xfrm>
              <a:off x="0" y="44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0" name="椭圆 1049"/>
            <p:cNvSpPr/>
            <p:nvPr/>
          </p:nvSpPr>
          <p:spPr>
            <a:xfrm>
              <a:off x="112" y="44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1" name="椭圆 1050"/>
            <p:cNvSpPr/>
            <p:nvPr/>
          </p:nvSpPr>
          <p:spPr>
            <a:xfrm>
              <a:off x="224" y="44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2" name="椭圆 1051"/>
            <p:cNvSpPr/>
            <p:nvPr/>
          </p:nvSpPr>
          <p:spPr>
            <a:xfrm>
              <a:off x="336" y="44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3" name="椭圆 1052"/>
            <p:cNvSpPr/>
            <p:nvPr/>
          </p:nvSpPr>
          <p:spPr>
            <a:xfrm>
              <a:off x="448" y="44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4" name="椭圆 1053"/>
            <p:cNvSpPr/>
            <p:nvPr/>
          </p:nvSpPr>
          <p:spPr>
            <a:xfrm>
              <a:off x="0" y="56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5" name="椭圆 1054"/>
            <p:cNvSpPr/>
            <p:nvPr/>
          </p:nvSpPr>
          <p:spPr>
            <a:xfrm>
              <a:off x="112" y="56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6" name="椭圆 1055"/>
            <p:cNvSpPr/>
            <p:nvPr/>
          </p:nvSpPr>
          <p:spPr>
            <a:xfrm>
              <a:off x="224" y="56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7" name="椭圆 1056"/>
            <p:cNvSpPr/>
            <p:nvPr/>
          </p:nvSpPr>
          <p:spPr>
            <a:xfrm>
              <a:off x="336" y="56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8" name="椭圆 1057"/>
            <p:cNvSpPr/>
            <p:nvPr/>
          </p:nvSpPr>
          <p:spPr>
            <a:xfrm>
              <a:off x="0" y="67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59" name="椭圆 1058"/>
            <p:cNvSpPr/>
            <p:nvPr/>
          </p:nvSpPr>
          <p:spPr>
            <a:xfrm>
              <a:off x="112" y="67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0" name="椭圆 1059"/>
            <p:cNvSpPr/>
            <p:nvPr/>
          </p:nvSpPr>
          <p:spPr>
            <a:xfrm>
              <a:off x="224" y="67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1" name="椭圆 1060"/>
            <p:cNvSpPr/>
            <p:nvPr/>
          </p:nvSpPr>
          <p:spPr>
            <a:xfrm>
              <a:off x="336" y="67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2" name="椭圆 1061"/>
            <p:cNvSpPr/>
            <p:nvPr/>
          </p:nvSpPr>
          <p:spPr>
            <a:xfrm>
              <a:off x="112" y="78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3" name="椭圆 1062"/>
            <p:cNvSpPr/>
            <p:nvPr/>
          </p:nvSpPr>
          <p:spPr>
            <a:xfrm>
              <a:off x="336" y="78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lvl="1" indent="-346075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lvl="2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lvl="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lvl="4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hyperlink" Target="http://www.aoldo.c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6865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矩形 36866"/>
          <p:cNvSpPr/>
          <p:nvPr/>
        </p:nvSpPr>
        <p:spPr>
          <a:xfrm>
            <a:off x="1789430" y="2232025"/>
            <a:ext cx="5925185" cy="127381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2400" spc="180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如何选择</a:t>
            </a:r>
            <a:endParaRPr lang="zh-CN" altLang="en-US" sz="2400" spc="180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pPr algn="ctr">
              <a:defRPr/>
            </a:pPr>
            <a:r>
              <a:rPr lang="zh-CN" altLang="en-US" sz="2400" spc="180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移动式无线遥控电子记分牌</a:t>
            </a:r>
            <a:endParaRPr lang="zh-CN" altLang="en-US" sz="2400" spc="180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450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、记分牌的维护保养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4578" name="图片 45058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文本框 1"/>
          <p:cNvSpPr txBox="1">
            <a:spLocks noChangeArrowheads="1"/>
          </p:cNvSpPr>
          <p:nvPr/>
        </p:nvSpPr>
        <p:spPr bwMode="auto">
          <a:xfrm>
            <a:off x="487363" y="1593850"/>
            <a:ext cx="8332787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/>
              <a:t>1</a:t>
            </a:r>
            <a:r>
              <a:rPr lang="en-US" altLang="zh-CN" sz="2000"/>
              <a:t>.要求供电电源稳定，并接地保护良好，在恶劣的自然条件特别是强雷电天气下不要使用。先关闭记分牌电源开关，再拔出电源插头</a:t>
            </a:r>
            <a:r>
              <a:rPr lang="zh-CN" altLang="en-US" sz="2000"/>
              <a:t>；</a:t>
            </a:r>
            <a:endParaRPr lang="zh-CN" altLang="en-US" sz="2000"/>
          </a:p>
          <a:p>
            <a:pPr>
              <a:lnSpc>
                <a:spcPct val="200000"/>
              </a:lnSpc>
            </a:pPr>
            <a:r>
              <a:rPr lang="en-US" altLang="zh-CN" sz="2000"/>
              <a:t>2.保持存储空间的空气干燥</a:t>
            </a:r>
            <a:r>
              <a:rPr lang="zh-CN" altLang="en-US" sz="2000"/>
              <a:t>，保持存储空间的空气干燥；</a:t>
            </a:r>
            <a:endParaRPr lang="zh-CN" altLang="en-US" sz="2000"/>
          </a:p>
          <a:p>
            <a:pPr>
              <a:lnSpc>
                <a:spcPct val="200000"/>
              </a:lnSpc>
            </a:pPr>
            <a:r>
              <a:rPr lang="en-US" altLang="zh-CN" sz="2000"/>
              <a:t>3.建议每周通电一次，时间2小时以上</a:t>
            </a:r>
            <a:r>
              <a:rPr lang="zh-CN" altLang="en-US" sz="2000"/>
              <a:t>；</a:t>
            </a:r>
            <a:endParaRPr lang="zh-CN" altLang="en-US" sz="2000"/>
          </a:p>
          <a:p>
            <a:pPr>
              <a:lnSpc>
                <a:spcPct val="200000"/>
              </a:lnSpc>
            </a:pPr>
            <a:r>
              <a:rPr lang="en-US" altLang="zh-CN" sz="2000"/>
              <a:t>4.记分牌表面可以采用</a:t>
            </a:r>
            <a:r>
              <a:rPr lang="en-US" altLang="zh-CN" sz="2000">
                <a:sym typeface="+mn-ea"/>
              </a:rPr>
              <a:t>湿布直接擦拭（湿布要求拧不出水）</a:t>
            </a:r>
            <a:r>
              <a:rPr lang="en-US" altLang="zh-CN" sz="2000"/>
              <a:t>，或者使用毛刷、吸尘器进行除尘</a:t>
            </a:r>
            <a:r>
              <a:rPr lang="zh-CN" altLang="en-US" sz="2000"/>
              <a:t>。</a:t>
            </a:r>
            <a:endParaRPr lang="zh-CN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46081"/>
          <p:cNvSpPr>
            <a:spLocks noChangeArrowheads="1"/>
          </p:cNvSpPr>
          <p:nvPr/>
        </p:nvSpPr>
        <p:spPr bwMode="auto">
          <a:xfrm>
            <a:off x="0" y="242728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2" name="矩形 46082"/>
          <p:cNvSpPr>
            <a:spLocks noChangeArrowheads="1"/>
          </p:cNvSpPr>
          <p:nvPr/>
        </p:nvSpPr>
        <p:spPr bwMode="auto">
          <a:xfrm>
            <a:off x="-2946400" y="2085975"/>
            <a:ext cx="9140825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03" name="组合 46083"/>
          <p:cNvGrpSpPr/>
          <p:nvPr/>
        </p:nvGrpSpPr>
        <p:grpSpPr bwMode="auto">
          <a:xfrm>
            <a:off x="3543300" y="1700213"/>
            <a:ext cx="2324100" cy="393700"/>
            <a:chOff x="0" y="0"/>
            <a:chExt cx="1464" cy="248"/>
          </a:xfrm>
        </p:grpSpPr>
        <p:sp>
          <p:nvSpPr>
            <p:cNvPr id="25608" name="矩形 46084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1464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8998"/>
                      </a:srgbClr>
                    </a:outerShdw>
                  </a:effectLst>
                  <a:latin typeface="华康简综艺"/>
                </a:rPr>
                <a:t>选择我们    因为专业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华康简综艺"/>
              </a:endParaRPr>
            </a:p>
          </p:txBody>
        </p:sp>
        <p:sp>
          <p:nvSpPr>
            <p:cNvPr id="25609" name="矩形 46085"/>
            <p:cNvSpPr>
              <a:spLocks noChangeArrowheads="1" noChangeShapeType="1" noTextEdit="1"/>
            </p:cNvSpPr>
            <p:nvPr/>
          </p:nvSpPr>
          <p:spPr bwMode="auto">
            <a:xfrm>
              <a:off x="4" y="152"/>
              <a:ext cx="1459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8998"/>
                      </a:srgbClr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Your choice our profesisional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604" name="矩形 46086"/>
          <p:cNvSpPr>
            <a:spLocks noChangeArrowheads="1"/>
          </p:cNvSpPr>
          <p:nvPr/>
        </p:nvSpPr>
        <p:spPr bwMode="auto">
          <a:xfrm>
            <a:off x="3360738" y="5064125"/>
            <a:ext cx="2808287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1600" b="1">
                <a:solidFill>
                  <a:srgbClr val="FF0000"/>
                </a:solidFill>
                <a:hlinkClick r:id="rId1"/>
              </a:rPr>
              <a:t>www.aoldo.cn</a:t>
            </a:r>
            <a:r>
              <a:rPr lang="en-US" altLang="zh-CN" sz="1600" b="1">
                <a:solidFill>
                  <a:srgbClr val="FF0000"/>
                </a:solidFill>
              </a:rPr>
              <a:t>    </a:t>
            </a:r>
            <a:r>
              <a:rPr lang="en-US" altLang="zh-CN" sz="1600" b="1"/>
              <a:t>400-699-0520</a:t>
            </a:r>
            <a:r>
              <a:rPr lang="en-US" altLang="zh-CN" sz="1600"/>
              <a:t> </a:t>
            </a:r>
            <a:endParaRPr lang="en-US" altLang="zh-CN" sz="1600"/>
          </a:p>
        </p:txBody>
      </p:sp>
      <p:sp>
        <p:nvSpPr>
          <p:cNvPr id="25605" name="矩形 46087"/>
          <p:cNvSpPr>
            <a:spLocks noChangeArrowheads="1"/>
          </p:cNvSpPr>
          <p:nvPr/>
        </p:nvSpPr>
        <p:spPr bwMode="auto">
          <a:xfrm>
            <a:off x="3419475" y="5589588"/>
            <a:ext cx="27051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defTabSz="0">
              <a:tabLst>
                <a:tab pos="2636520" algn="ctr"/>
                <a:tab pos="5273675" algn="r"/>
              </a:tabLst>
            </a:pPr>
            <a:r>
              <a:rPr lang="zh-CN" altLang="en-US" sz="800"/>
              <a:t>电话：86-28-84372739， 84372769 传真：86-28-84372735</a:t>
            </a:r>
            <a:endParaRPr lang="zh-CN" altLang="en-US" sz="800"/>
          </a:p>
          <a:p>
            <a:pPr algn="ctr" defTabSz="0">
              <a:tabLst>
                <a:tab pos="2636520" algn="ctr"/>
                <a:tab pos="5273675" algn="r"/>
              </a:tabLst>
            </a:pPr>
            <a:r>
              <a:rPr lang="zh-CN" altLang="en-US" sz="800"/>
              <a:t>地址：成都市天祥街59#蓝色港湾A-11-3    邮编：610061 </a:t>
            </a:r>
            <a:endParaRPr lang="zh-CN" altLang="en-US" sz="800"/>
          </a:p>
        </p:txBody>
      </p:sp>
      <p:sp>
        <p:nvSpPr>
          <p:cNvPr id="25606" name="矩形 46088"/>
          <p:cNvSpPr>
            <a:spLocks noChangeArrowheads="1" noChangeShapeType="1" noTextEdit="1"/>
          </p:cNvSpPr>
          <p:nvPr/>
        </p:nvSpPr>
        <p:spPr bwMode="auto">
          <a:xfrm>
            <a:off x="3851275" y="3043238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0000"/>
                  </a:solidFill>
                  <a:round/>
                </a:ln>
                <a:solidFill>
                  <a:srgbClr val="FF0000"/>
                </a:solidFill>
                <a:latin typeface="隶书" panose="02010509060101010101" charset="-122"/>
              </a:rPr>
              <a:t>谢谢您！</a:t>
            </a:r>
            <a:endParaRPr lang="zh-CN" altLang="en-US" sz="3600" kern="10">
              <a:ln w="9525">
                <a:solidFill>
                  <a:srgbClr val="CC0000"/>
                </a:solidFill>
                <a:round/>
              </a:ln>
              <a:solidFill>
                <a:srgbClr val="FF0000"/>
              </a:solidFill>
              <a:latin typeface="隶书" panose="02010509060101010101" charset="-122"/>
            </a:endParaRPr>
          </a:p>
        </p:txBody>
      </p:sp>
      <p:pic>
        <p:nvPicPr>
          <p:cNvPr id="25607" name="图片 46089" descr="奥兰多标志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37889"/>
          <p:cNvSpPr>
            <a:spLocks noGrp="1"/>
          </p:cNvSpPr>
          <p:nvPr>
            <p:ph type="title"/>
          </p:nvPr>
        </p:nvSpPr>
        <p:spPr>
          <a:xfrm>
            <a:off x="457200" y="981075"/>
            <a:ext cx="7543800" cy="436563"/>
          </a:xfrm>
        </p:spPr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、重量适宜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6386" name="图片 37890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文本框 37891"/>
          <p:cNvSpPr txBox="1">
            <a:spLocks noChangeArrowheads="1"/>
          </p:cNvSpPr>
          <p:nvPr/>
        </p:nvSpPr>
        <p:spPr bwMode="auto">
          <a:xfrm>
            <a:off x="2590800" y="1752600"/>
            <a:ext cx="3505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3399"/>
                </a:solidFill>
                <a:latin typeface="Arial" panose="020B0604020202020204" pitchFamily="34" charset="0"/>
              </a:rPr>
              <a:t>太重不便于移动，太轻易被碰倒</a:t>
            </a:r>
            <a:endParaRPr lang="zh-CN" altLang="en-US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文本框 37892"/>
          <p:cNvSpPr txBox="1">
            <a:spLocks noChangeArrowheads="1"/>
          </p:cNvSpPr>
          <p:nvPr/>
        </p:nvSpPr>
        <p:spPr bwMode="auto">
          <a:xfrm>
            <a:off x="3563938" y="5013325"/>
            <a:ext cx="1371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</a:rPr>
              <a:t>产品重量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9" name="椭圆 37893"/>
          <p:cNvSpPr>
            <a:spLocks noChangeArrowheads="1"/>
          </p:cNvSpPr>
          <p:nvPr/>
        </p:nvSpPr>
        <p:spPr bwMode="auto">
          <a:xfrm>
            <a:off x="2971800" y="2514600"/>
            <a:ext cx="25908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直接连接符 37894"/>
          <p:cNvSpPr>
            <a:spLocks noChangeShapeType="1"/>
          </p:cNvSpPr>
          <p:nvPr/>
        </p:nvSpPr>
        <p:spPr bwMode="auto">
          <a:xfrm flipH="1">
            <a:off x="3200400" y="36576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直接连接符 37895"/>
          <p:cNvSpPr>
            <a:spLocks noChangeShapeType="1"/>
          </p:cNvSpPr>
          <p:nvPr/>
        </p:nvSpPr>
        <p:spPr bwMode="auto">
          <a:xfrm flipH="1" flipV="1">
            <a:off x="3352800" y="28956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直接连接符 37896"/>
          <p:cNvSpPr>
            <a:spLocks noChangeShapeType="1"/>
          </p:cNvSpPr>
          <p:nvPr/>
        </p:nvSpPr>
        <p:spPr bwMode="auto">
          <a:xfrm flipH="1" flipV="1">
            <a:off x="3048000" y="34290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直接连接符 37897"/>
          <p:cNvSpPr>
            <a:spLocks noChangeShapeType="1"/>
          </p:cNvSpPr>
          <p:nvPr/>
        </p:nvSpPr>
        <p:spPr bwMode="auto">
          <a:xfrm flipV="1">
            <a:off x="5257800" y="3886200"/>
            <a:ext cx="19050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文本框 37898"/>
          <p:cNvSpPr txBox="1">
            <a:spLocks noChangeArrowheads="1"/>
          </p:cNvSpPr>
          <p:nvPr/>
        </p:nvSpPr>
        <p:spPr bwMode="auto">
          <a:xfrm>
            <a:off x="7010400" y="3683000"/>
            <a:ext cx="990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Arial" panose="020B0604020202020204" pitchFamily="34" charset="0"/>
              </a:rPr>
              <a:t>框架</a:t>
            </a:r>
            <a:endParaRPr lang="zh-CN" altLang="en-US" sz="1600">
              <a:latin typeface="Arial" panose="020B0604020202020204" pitchFamily="34" charset="0"/>
            </a:endParaRPr>
          </a:p>
        </p:txBody>
      </p:sp>
      <p:sp>
        <p:nvSpPr>
          <p:cNvPr id="16395" name="文本框 37899"/>
          <p:cNvSpPr txBox="1">
            <a:spLocks noChangeArrowheads="1"/>
          </p:cNvSpPr>
          <p:nvPr/>
        </p:nvSpPr>
        <p:spPr bwMode="auto">
          <a:xfrm>
            <a:off x="609600" y="2654300"/>
            <a:ext cx="1752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Arial" panose="020B0604020202020204" pitchFamily="34" charset="0"/>
              </a:rPr>
              <a:t>开关电源及其他</a:t>
            </a:r>
            <a:endParaRPr lang="zh-CN" altLang="en-US" sz="1600">
              <a:latin typeface="Arial" panose="020B0604020202020204" pitchFamily="34" charset="0"/>
            </a:endParaRPr>
          </a:p>
        </p:txBody>
      </p:sp>
      <p:sp>
        <p:nvSpPr>
          <p:cNvPr id="16396" name="直接连接符 37900"/>
          <p:cNvSpPr>
            <a:spLocks noChangeShapeType="1"/>
          </p:cNvSpPr>
          <p:nvPr/>
        </p:nvSpPr>
        <p:spPr bwMode="auto">
          <a:xfrm>
            <a:off x="2209800" y="2819400"/>
            <a:ext cx="12954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直接连接符 37901"/>
          <p:cNvSpPr>
            <a:spLocks noChangeShapeType="1"/>
          </p:cNvSpPr>
          <p:nvPr/>
        </p:nvSpPr>
        <p:spPr bwMode="auto">
          <a:xfrm>
            <a:off x="2590800" y="3886200"/>
            <a:ext cx="9144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文本框 37902"/>
          <p:cNvSpPr txBox="1">
            <a:spLocks noChangeArrowheads="1"/>
          </p:cNvSpPr>
          <p:nvPr/>
        </p:nvSpPr>
        <p:spPr bwMode="auto">
          <a:xfrm>
            <a:off x="609600" y="3733800"/>
            <a:ext cx="2057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Arial" panose="020B0604020202020204" pitchFamily="34" charset="0"/>
              </a:rPr>
              <a:t>电路板/信号线/电线</a:t>
            </a:r>
            <a:endParaRPr lang="zh-CN" altLang="en-US" sz="1600">
              <a:latin typeface="Arial" panose="020B0604020202020204" pitchFamily="34" charset="0"/>
            </a:endParaRPr>
          </a:p>
        </p:txBody>
      </p:sp>
      <p:sp>
        <p:nvSpPr>
          <p:cNvPr id="16399" name="文本框 37903"/>
          <p:cNvSpPr txBox="1">
            <a:spLocks noChangeArrowheads="1"/>
          </p:cNvSpPr>
          <p:nvPr/>
        </p:nvSpPr>
        <p:spPr bwMode="auto">
          <a:xfrm>
            <a:off x="755650" y="5589588"/>
            <a:ext cx="75612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3366"/>
                </a:solidFill>
                <a:latin typeface="Arial" panose="020B0604020202020204" pitchFamily="34" charset="0"/>
              </a:rPr>
              <a:t>经反复试验：采用1.5mm厚钢板制作记分牌框架，耐用、经济，重量适宜</a:t>
            </a:r>
            <a:endParaRPr lang="zh-CN" altLang="en-US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389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、移动性强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410" name="图片 38914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本框 38915"/>
          <p:cNvSpPr txBox="1">
            <a:spLocks noChangeArrowheads="1"/>
          </p:cNvSpPr>
          <p:nvPr/>
        </p:nvSpPr>
        <p:spPr bwMode="auto">
          <a:xfrm>
            <a:off x="7467600" y="2667000"/>
            <a:ext cx="12954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主体与支架的联结必须牢固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7412" name="直接连接符 38916"/>
          <p:cNvSpPr>
            <a:spLocks noChangeShapeType="1"/>
          </p:cNvSpPr>
          <p:nvPr/>
        </p:nvSpPr>
        <p:spPr bwMode="auto">
          <a:xfrm flipV="1">
            <a:off x="6019800" y="4879975"/>
            <a:ext cx="13716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文本框 38917"/>
          <p:cNvSpPr txBox="1">
            <a:spLocks noChangeArrowheads="1"/>
          </p:cNvSpPr>
          <p:nvPr/>
        </p:nvSpPr>
        <p:spPr bwMode="auto">
          <a:xfrm>
            <a:off x="685800" y="4768850"/>
            <a:ext cx="12954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直径适宜的滑轮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7414" name="直接连接符 38918"/>
          <p:cNvSpPr>
            <a:spLocks noChangeShapeType="1"/>
          </p:cNvSpPr>
          <p:nvPr/>
        </p:nvSpPr>
        <p:spPr bwMode="auto">
          <a:xfrm flipH="1" flipV="1">
            <a:off x="1828800" y="4953000"/>
            <a:ext cx="949325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5" name="文本框 38919"/>
          <p:cNvSpPr txBox="1">
            <a:spLocks noChangeArrowheads="1"/>
          </p:cNvSpPr>
          <p:nvPr/>
        </p:nvSpPr>
        <p:spPr bwMode="auto">
          <a:xfrm>
            <a:off x="7381875" y="4768850"/>
            <a:ext cx="1295400" cy="29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滑轮带锁扣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7416" name="直接连接符 38920"/>
          <p:cNvSpPr>
            <a:spLocks noChangeShapeType="1"/>
          </p:cNvSpPr>
          <p:nvPr/>
        </p:nvSpPr>
        <p:spPr bwMode="auto">
          <a:xfrm flipH="1" flipV="1">
            <a:off x="1981200" y="3733800"/>
            <a:ext cx="6096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7" name="文本框 38921"/>
          <p:cNvSpPr txBox="1">
            <a:spLocks noChangeArrowheads="1"/>
          </p:cNvSpPr>
          <p:nvPr/>
        </p:nvSpPr>
        <p:spPr bwMode="auto">
          <a:xfrm>
            <a:off x="838200" y="3505200"/>
            <a:ext cx="12954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支架具备足够的强度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7418" name="直接连接符 38923"/>
          <p:cNvSpPr>
            <a:spLocks noChangeShapeType="1"/>
          </p:cNvSpPr>
          <p:nvPr/>
        </p:nvSpPr>
        <p:spPr bwMode="auto">
          <a:xfrm flipV="1">
            <a:off x="6019800" y="2971800"/>
            <a:ext cx="15240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9" name="图片 1" descr="小球2"/>
          <p:cNvPicPr>
            <a:picLocks noChangeAspect="1"/>
          </p:cNvPicPr>
          <p:nvPr/>
        </p:nvPicPr>
        <p:blipFill>
          <a:blip r:embed="rId2"/>
          <a:srcRect l="8255" t="4459" r="7661"/>
          <a:stretch>
            <a:fillRect/>
          </a:stretch>
        </p:blipFill>
        <p:spPr bwMode="auto">
          <a:xfrm>
            <a:off x="2779713" y="1792288"/>
            <a:ext cx="3240087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399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、抗冲撞</a:t>
            </a:r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击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434" name="图片 39938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文本框 39939"/>
          <p:cNvSpPr txBox="1">
            <a:spLocks noChangeArrowheads="1"/>
          </p:cNvSpPr>
          <p:nvPr/>
        </p:nvSpPr>
        <p:spPr bwMode="auto">
          <a:xfrm>
            <a:off x="7086600" y="2544763"/>
            <a:ext cx="1676400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5mm钢化玻璃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8436" name="文本框 39940"/>
          <p:cNvSpPr txBox="1">
            <a:spLocks noChangeArrowheads="1"/>
          </p:cNvSpPr>
          <p:nvPr/>
        </p:nvSpPr>
        <p:spPr bwMode="auto">
          <a:xfrm>
            <a:off x="457200" y="2352675"/>
            <a:ext cx="1295400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★电路板须经过振动试验</a:t>
            </a:r>
            <a:endParaRPr lang="zh-CN" altLang="en-US" sz="13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★开关电源等电器元件须具备防振功能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8437" name="直接连接符 39942"/>
          <p:cNvSpPr>
            <a:spLocks noChangeShapeType="1"/>
          </p:cNvSpPr>
          <p:nvPr/>
        </p:nvSpPr>
        <p:spPr bwMode="auto">
          <a:xfrm flipH="1" flipV="1">
            <a:off x="1560513" y="2667000"/>
            <a:ext cx="12192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直接连接符 39943"/>
          <p:cNvSpPr>
            <a:spLocks noChangeShapeType="1"/>
          </p:cNvSpPr>
          <p:nvPr/>
        </p:nvSpPr>
        <p:spPr bwMode="auto">
          <a:xfrm flipV="1">
            <a:off x="6524625" y="2835275"/>
            <a:ext cx="962025" cy="412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9" name="图片 1" descr="大球1+"/>
          <p:cNvPicPr>
            <a:picLocks noChangeAspect="1"/>
          </p:cNvPicPr>
          <p:nvPr/>
        </p:nvPicPr>
        <p:blipFill>
          <a:blip r:embed="rId2"/>
          <a:srcRect l="3751" t="-1683" r="3734"/>
          <a:stretch>
            <a:fillRect/>
          </a:stretch>
        </p:blipFill>
        <p:spPr bwMode="auto">
          <a:xfrm>
            <a:off x="2779713" y="1597025"/>
            <a:ext cx="3744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409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、适应全天候使用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9458" name="图片 40962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40963" descr="AOLD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27238"/>
            <a:ext cx="2438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40964" descr="CIMG8164"/>
          <p:cNvPicPr>
            <a:picLocks noChangeAspect="1"/>
          </p:cNvPicPr>
          <p:nvPr/>
        </p:nvPicPr>
        <p:blipFill>
          <a:blip r:embed="rId3"/>
          <a:srcRect l="17813" t="13750" r="18437" b="7500"/>
          <a:stretch>
            <a:fillRect/>
          </a:stretch>
        </p:blipFill>
        <p:spPr bwMode="auto">
          <a:xfrm>
            <a:off x="4800600" y="2057400"/>
            <a:ext cx="24384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直接连接符 40965"/>
          <p:cNvSpPr>
            <a:spLocks noChangeShapeType="1"/>
          </p:cNvSpPr>
          <p:nvPr/>
        </p:nvSpPr>
        <p:spPr bwMode="auto">
          <a:xfrm>
            <a:off x="2819400" y="2667000"/>
            <a:ext cx="533400" cy="198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直接连接符 40966"/>
          <p:cNvSpPr>
            <a:spLocks noChangeShapeType="1"/>
          </p:cNvSpPr>
          <p:nvPr/>
        </p:nvSpPr>
        <p:spPr bwMode="auto">
          <a:xfrm flipH="1">
            <a:off x="3581400" y="2438400"/>
            <a:ext cx="1447800" cy="2286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文本框 40967"/>
          <p:cNvSpPr txBox="1">
            <a:spLocks noChangeArrowheads="1"/>
          </p:cNvSpPr>
          <p:nvPr/>
        </p:nvSpPr>
        <p:spPr bwMode="auto">
          <a:xfrm>
            <a:off x="2743200" y="4787900"/>
            <a:ext cx="1295400" cy="29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框架整体防水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9464" name="直接连接符 40968"/>
          <p:cNvSpPr>
            <a:spLocks noChangeShapeType="1"/>
          </p:cNvSpPr>
          <p:nvPr/>
        </p:nvSpPr>
        <p:spPr bwMode="auto">
          <a:xfrm flipH="1">
            <a:off x="4876800" y="2971800"/>
            <a:ext cx="1066800" cy="1676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文本框 40969"/>
          <p:cNvSpPr txBox="1">
            <a:spLocks noChangeArrowheads="1"/>
          </p:cNvSpPr>
          <p:nvPr/>
        </p:nvSpPr>
        <p:spPr bwMode="auto">
          <a:xfrm>
            <a:off x="4191000" y="4738688"/>
            <a:ext cx="1676400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外框表面室外型喷塑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19466" name="直接连接符 40970"/>
          <p:cNvSpPr>
            <a:spLocks noChangeShapeType="1"/>
          </p:cNvSpPr>
          <p:nvPr/>
        </p:nvSpPr>
        <p:spPr bwMode="auto">
          <a:xfrm>
            <a:off x="6324600" y="2362200"/>
            <a:ext cx="838200" cy="2362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直接连接符 40971"/>
          <p:cNvSpPr>
            <a:spLocks noChangeShapeType="1"/>
          </p:cNvSpPr>
          <p:nvPr/>
        </p:nvSpPr>
        <p:spPr bwMode="auto">
          <a:xfrm flipH="1">
            <a:off x="1600200" y="2667000"/>
            <a:ext cx="228600" cy="213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8" name="文本框 40972"/>
          <p:cNvSpPr txBox="1">
            <a:spLocks noChangeArrowheads="1"/>
          </p:cNvSpPr>
          <p:nvPr/>
        </p:nvSpPr>
        <p:spPr bwMode="auto">
          <a:xfrm>
            <a:off x="685800" y="4802188"/>
            <a:ext cx="2209800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室外型须采用高亮度LED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2" name="文本框 40969"/>
          <p:cNvSpPr txBox="1">
            <a:spLocks noChangeArrowheads="1"/>
          </p:cNvSpPr>
          <p:nvPr/>
        </p:nvSpPr>
        <p:spPr bwMode="auto">
          <a:xfrm>
            <a:off x="6254750" y="4738688"/>
            <a:ext cx="1676400" cy="291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防尘散热百叶窗</a:t>
            </a:r>
            <a:endParaRPr lang="zh-CN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19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、无线遥控技术可靠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482" name="图片 41986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直接连接符 41988"/>
          <p:cNvSpPr>
            <a:spLocks noChangeShapeType="1"/>
          </p:cNvSpPr>
          <p:nvPr/>
        </p:nvSpPr>
        <p:spPr bwMode="auto">
          <a:xfrm>
            <a:off x="3581400" y="253365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" name="文本框 41989"/>
          <p:cNvSpPr txBox="1">
            <a:spLocks noChangeArrowheads="1"/>
          </p:cNvSpPr>
          <p:nvPr/>
        </p:nvSpPr>
        <p:spPr bwMode="auto">
          <a:xfrm>
            <a:off x="3810000" y="3084513"/>
            <a:ext cx="2209800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有效传输距离≥100m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20485" name="文本框 41990"/>
          <p:cNvSpPr txBox="1">
            <a:spLocks noChangeArrowheads="1"/>
          </p:cNvSpPr>
          <p:nvPr/>
        </p:nvSpPr>
        <p:spPr bwMode="auto">
          <a:xfrm>
            <a:off x="3810000" y="3471863"/>
            <a:ext cx="2209800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可调频点≥30个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pic>
        <p:nvPicPr>
          <p:cNvPr id="20486" name="图片 43015" descr="无线操作盒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1325" y="2179638"/>
            <a:ext cx="79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图片 2" descr="小球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70025"/>
            <a:ext cx="31940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直接连接符 41988"/>
          <p:cNvSpPr>
            <a:spLocks noChangeShapeType="1"/>
          </p:cNvSpPr>
          <p:nvPr/>
        </p:nvSpPr>
        <p:spPr bwMode="auto">
          <a:xfrm>
            <a:off x="3708400" y="4167188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文本框 41989"/>
          <p:cNvSpPr txBox="1">
            <a:spLocks noChangeArrowheads="1"/>
          </p:cNvSpPr>
          <p:nvPr/>
        </p:nvSpPr>
        <p:spPr bwMode="auto">
          <a:xfrm>
            <a:off x="3810000" y="4394200"/>
            <a:ext cx="2579688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基于安卓（</a:t>
            </a:r>
            <a:r>
              <a:rPr lang="en-US" altLang="zh-CN" sz="1300">
                <a:latin typeface="Arial" panose="020B0604020202020204" pitchFamily="34" charset="0"/>
              </a:rPr>
              <a:t>android 3.0</a:t>
            </a:r>
            <a:r>
              <a:rPr lang="zh-CN" altLang="en-US" sz="1300">
                <a:latin typeface="Arial" panose="020B0604020202020204" pitchFamily="34" charset="0"/>
              </a:rPr>
              <a:t>以上版本）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20490" name="文本框 5"/>
          <p:cNvSpPr txBox="1">
            <a:spLocks noChangeArrowheads="1"/>
          </p:cNvSpPr>
          <p:nvPr/>
        </p:nvSpPr>
        <p:spPr bwMode="auto">
          <a:xfrm>
            <a:off x="6664325" y="3940175"/>
            <a:ext cx="1336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手机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任意多边形 43009"/>
          <p:cNvSpPr/>
          <p:nvPr/>
        </p:nvSpPr>
        <p:spPr bwMode="auto">
          <a:xfrm>
            <a:off x="4900613" y="4556125"/>
            <a:ext cx="144462" cy="144463"/>
          </a:xfrm>
          <a:custGeom>
            <a:avLst/>
            <a:gdLst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6" name="标题 430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、供电技术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507" name="图片 43011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矩形 43012"/>
          <p:cNvSpPr>
            <a:spLocks noChangeArrowheads="1"/>
          </p:cNvSpPr>
          <p:nvPr/>
        </p:nvSpPr>
        <p:spPr bwMode="auto">
          <a:xfrm>
            <a:off x="1116013" y="3068638"/>
            <a:ext cx="64801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遥控器采用可充电的锂电池，充满电可连续使用时间≥8小时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     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09" name="矩形 43013"/>
          <p:cNvSpPr>
            <a:spLocks noChangeArrowheads="1"/>
          </p:cNvSpPr>
          <p:nvPr/>
        </p:nvSpPr>
        <p:spPr bwMode="auto">
          <a:xfrm>
            <a:off x="1187450" y="5300663"/>
            <a:ext cx="6026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33CC"/>
                </a:solidFill>
                <a:latin typeface="Arial" panose="020B0604020202020204" pitchFamily="34" charset="0"/>
              </a:rPr>
              <a:t>采用充电电池的记分牌，充满电可连续使用时间≥8小时</a:t>
            </a:r>
            <a:r>
              <a:rPr lang="zh-CN" altLang="en-US">
                <a:latin typeface="Arial" panose="020B0604020202020204" pitchFamily="34" charset="0"/>
              </a:rPr>
              <a:t>。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1510" name="图片 43014" descr="无线操作盒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1916113"/>
            <a:ext cx="392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43015" descr="无线操作盒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84325"/>
            <a:ext cx="14208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立方体 43016"/>
          <p:cNvSpPr>
            <a:spLocks noChangeArrowheads="1"/>
          </p:cNvSpPr>
          <p:nvPr/>
        </p:nvSpPr>
        <p:spPr bwMode="auto">
          <a:xfrm>
            <a:off x="3132138" y="3644900"/>
            <a:ext cx="1944687" cy="1152525"/>
          </a:xfrm>
          <a:prstGeom prst="cube">
            <a:avLst>
              <a:gd name="adj" fmla="val 21213"/>
            </a:avLst>
          </a:prstGeom>
          <a:solidFill>
            <a:srgbClr val="000000"/>
          </a:solidFill>
          <a:ln w="9525">
            <a:solidFill>
              <a:schemeClr val="folHlink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任意多边形 43017"/>
          <p:cNvSpPr/>
          <p:nvPr/>
        </p:nvSpPr>
        <p:spPr bwMode="auto">
          <a:xfrm>
            <a:off x="3203575" y="4724400"/>
            <a:ext cx="144463" cy="144463"/>
          </a:xfrm>
          <a:custGeom>
            <a:avLst/>
            <a:gdLst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4" name="任意多边形 43018"/>
          <p:cNvSpPr/>
          <p:nvPr/>
        </p:nvSpPr>
        <p:spPr bwMode="auto">
          <a:xfrm>
            <a:off x="4572000" y="4724400"/>
            <a:ext cx="144463" cy="144463"/>
          </a:xfrm>
          <a:custGeom>
            <a:avLst/>
            <a:gdLst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440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、自维护技术及正面维护技术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2530" name="图片 44034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44035" descr="壁挂式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4843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图片 44036" descr="无线操作盒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789363"/>
            <a:ext cx="863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直接连接符 44037"/>
          <p:cNvSpPr>
            <a:spLocks noChangeShapeType="1"/>
          </p:cNvSpPr>
          <p:nvPr/>
        </p:nvSpPr>
        <p:spPr bwMode="auto">
          <a:xfrm flipH="1" flipV="1">
            <a:off x="5076825" y="3141663"/>
            <a:ext cx="1943100" cy="6477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文本框 44038"/>
          <p:cNvSpPr txBox="1">
            <a:spLocks noChangeArrowheads="1"/>
          </p:cNvSpPr>
          <p:nvPr/>
        </p:nvSpPr>
        <p:spPr bwMode="auto">
          <a:xfrm>
            <a:off x="5364163" y="4652963"/>
            <a:ext cx="3240087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遥控器开关也直接控制记分牌的LED开关</a:t>
            </a:r>
            <a:endParaRPr lang="zh-CN" altLang="en-US" sz="1300">
              <a:latin typeface="Arial" panose="020B0604020202020204" pitchFamily="34" charset="0"/>
            </a:endParaRPr>
          </a:p>
        </p:txBody>
      </p:sp>
      <p:sp>
        <p:nvSpPr>
          <p:cNvPr id="22535" name="直接连接符 44039"/>
          <p:cNvSpPr>
            <a:spLocks noChangeShapeType="1"/>
          </p:cNvSpPr>
          <p:nvPr/>
        </p:nvSpPr>
        <p:spPr bwMode="auto">
          <a:xfrm flipH="1">
            <a:off x="1331913" y="2708275"/>
            <a:ext cx="1008062" cy="20161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文本框 44040"/>
          <p:cNvSpPr txBox="1">
            <a:spLocks noChangeArrowheads="1"/>
          </p:cNvSpPr>
          <p:nvPr/>
        </p:nvSpPr>
        <p:spPr bwMode="auto">
          <a:xfrm>
            <a:off x="1042988" y="4724400"/>
            <a:ext cx="2808287" cy="29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正面可打开，维修记分牌/液压支撑</a:t>
            </a:r>
            <a:endParaRPr lang="zh-CN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450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r>
              <a:rPr lang="zh-CN" altLang="en-US" sz="2400" b="0" smtClea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、功能完善</a:t>
            </a:r>
            <a:endParaRPr lang="zh-CN" altLang="en-US" sz="2400" b="0" smtClea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3554" name="图片 45058" descr="奥兰多标志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00788" y="260350"/>
            <a:ext cx="15843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矩形 45059"/>
          <p:cNvSpPr>
            <a:spLocks noChangeArrowheads="1"/>
          </p:cNvSpPr>
          <p:nvPr/>
        </p:nvSpPr>
        <p:spPr bwMode="auto">
          <a:xfrm>
            <a:off x="565150" y="1571625"/>
            <a:ext cx="61039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★电路通用，模块结构，方便拆装；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★功能尽可能完善，兼顾多种比赛；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★系统软硬件基础平台技术先进，并预留接口，便于升级。</a:t>
            </a:r>
            <a:endParaRPr lang="zh-CN" altLang="en-US">
              <a:latin typeface="Arial" panose="020B0604020202020204" pitchFamily="34" charset="0"/>
            </a:endParaRPr>
          </a:p>
          <a:p>
            <a:endParaRPr lang="zh-CN" altLang="en-US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23556" name="图片 45060" descr="AOLD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150" y="3035300"/>
            <a:ext cx="3192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直接连接符 45061"/>
          <p:cNvSpPr>
            <a:spLocks noChangeShapeType="1"/>
          </p:cNvSpPr>
          <p:nvPr/>
        </p:nvSpPr>
        <p:spPr bwMode="auto">
          <a:xfrm flipH="1">
            <a:off x="6543675" y="3590925"/>
            <a:ext cx="3810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文本框 45062"/>
          <p:cNvSpPr txBox="1">
            <a:spLocks noChangeArrowheads="1"/>
          </p:cNvSpPr>
          <p:nvPr/>
        </p:nvSpPr>
        <p:spPr bwMode="auto">
          <a:xfrm>
            <a:off x="5959475" y="4886325"/>
            <a:ext cx="1752600" cy="29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</a:rPr>
              <a:t>24秒集成到记分牌上</a:t>
            </a:r>
            <a:endParaRPr lang="zh-CN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B8989"/>
      </a:accent6>
      <a:hlink>
        <a:srgbClr val="7E9CE8"/>
      </a:hlink>
      <a:folHlink>
        <a:srgbClr val="D8D8E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769</Words>
  <Application>WPS 演示</Application>
  <PresentationFormat>全屏显示(4:3)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新宋体</vt:lpstr>
      <vt:lpstr>黑体</vt:lpstr>
      <vt:lpstr>华康简综艺</vt:lpstr>
      <vt:lpstr>Times New Roman</vt:lpstr>
      <vt:lpstr>隶书</vt:lpstr>
      <vt:lpstr>微软雅黑</vt:lpstr>
      <vt:lpstr>Arial Unicode MS</vt:lpstr>
      <vt:lpstr>Calibri</vt:lpstr>
      <vt:lpstr>Segoe Print</vt:lpstr>
      <vt:lpstr>Network</vt:lpstr>
      <vt:lpstr>PowerPoint 演示文稿</vt:lpstr>
      <vt:lpstr>1、重量适宜</vt:lpstr>
      <vt:lpstr>2、移动性强</vt:lpstr>
      <vt:lpstr>3、抗冲撞击</vt:lpstr>
      <vt:lpstr>4、适应全天候使用</vt:lpstr>
      <vt:lpstr>5、无线遥控技术可靠</vt:lpstr>
      <vt:lpstr>6、供电技术</vt:lpstr>
      <vt:lpstr>7、自维护技术及正面维护技术</vt:lpstr>
      <vt:lpstr>8、功能完善</vt:lpstr>
      <vt:lpstr>8、记分牌的维护保养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</cp:lastModifiedBy>
  <cp:revision>73</cp:revision>
  <dcterms:created xsi:type="dcterms:W3CDTF">2016-06-29T06:39:00Z</dcterms:created>
  <dcterms:modified xsi:type="dcterms:W3CDTF">2017-06-27T07:50:17Z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